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56"/>
  </p:notesMasterIdLst>
  <p:handoutMasterIdLst>
    <p:handoutMasterId r:id="rId57"/>
  </p:handoutMasterIdLst>
  <p:sldIdLst>
    <p:sldId id="382" r:id="rId3"/>
    <p:sldId id="463" r:id="rId4"/>
    <p:sldId id="504" r:id="rId5"/>
    <p:sldId id="433" r:id="rId6"/>
    <p:sldId id="511" r:id="rId7"/>
    <p:sldId id="510" r:id="rId8"/>
    <p:sldId id="512" r:id="rId9"/>
    <p:sldId id="527" r:id="rId10"/>
    <p:sldId id="513" r:id="rId11"/>
    <p:sldId id="502" r:id="rId12"/>
    <p:sldId id="503" r:id="rId13"/>
    <p:sldId id="505" r:id="rId14"/>
    <p:sldId id="515" r:id="rId15"/>
    <p:sldId id="507" r:id="rId16"/>
    <p:sldId id="526" r:id="rId17"/>
    <p:sldId id="506" r:id="rId18"/>
    <p:sldId id="481" r:id="rId19"/>
    <p:sldId id="464" r:id="rId20"/>
    <p:sldId id="348" r:id="rId21"/>
    <p:sldId id="496" r:id="rId22"/>
    <p:sldId id="497" r:id="rId23"/>
    <p:sldId id="499" r:id="rId24"/>
    <p:sldId id="423" r:id="rId25"/>
    <p:sldId id="516" r:id="rId26"/>
    <p:sldId id="517" r:id="rId27"/>
    <p:sldId id="424" r:id="rId28"/>
    <p:sldId id="533" r:id="rId29"/>
    <p:sldId id="531" r:id="rId30"/>
    <p:sldId id="426" r:id="rId31"/>
    <p:sldId id="453" r:id="rId32"/>
    <p:sldId id="452" r:id="rId33"/>
    <p:sldId id="454" r:id="rId34"/>
    <p:sldId id="455" r:id="rId35"/>
    <p:sldId id="456" r:id="rId36"/>
    <p:sldId id="427" r:id="rId37"/>
    <p:sldId id="462" r:id="rId38"/>
    <p:sldId id="535" r:id="rId39"/>
    <p:sldId id="523" r:id="rId40"/>
    <p:sldId id="430" r:id="rId41"/>
    <p:sldId id="457" r:id="rId42"/>
    <p:sldId id="518" r:id="rId43"/>
    <p:sldId id="431" r:id="rId44"/>
    <p:sldId id="529" r:id="rId45"/>
    <p:sldId id="486" r:id="rId46"/>
    <p:sldId id="487" r:id="rId47"/>
    <p:sldId id="488" r:id="rId48"/>
    <p:sldId id="489" r:id="rId49"/>
    <p:sldId id="490" r:id="rId50"/>
    <p:sldId id="491" r:id="rId51"/>
    <p:sldId id="492" r:id="rId52"/>
    <p:sldId id="534" r:id="rId53"/>
    <p:sldId id="530" r:id="rId54"/>
    <p:sldId id="493" r:id="rId55"/>
  </p:sldIdLst>
  <p:sldSz cx="9144000" cy="5143500" type="screen16x9"/>
  <p:notesSz cx="6797675" cy="9926638"/>
  <p:defaultTextStyle>
    <a:defPPr>
      <a:defRPr lang="en-US"/>
    </a:defPPr>
    <a:lvl1pPr algn="ctr" rtl="0" fontAlgn="base">
      <a:spcBef>
        <a:spcPct val="0"/>
      </a:spcBef>
      <a:spcAft>
        <a:spcPct val="0"/>
      </a:spcAft>
      <a:defRPr b="1" kern="1200">
        <a:solidFill>
          <a:schemeClr val="tx1"/>
        </a:solidFill>
        <a:latin typeface="Arial" charset="0"/>
        <a:ea typeface="+mn-ea"/>
        <a:cs typeface="Arial" charset="0"/>
      </a:defRPr>
    </a:lvl1pPr>
    <a:lvl2pPr marL="457148" algn="ctr" rtl="0" fontAlgn="base">
      <a:spcBef>
        <a:spcPct val="0"/>
      </a:spcBef>
      <a:spcAft>
        <a:spcPct val="0"/>
      </a:spcAft>
      <a:defRPr b="1" kern="1200">
        <a:solidFill>
          <a:schemeClr val="tx1"/>
        </a:solidFill>
        <a:latin typeface="Arial" charset="0"/>
        <a:ea typeface="+mn-ea"/>
        <a:cs typeface="Arial" charset="0"/>
      </a:defRPr>
    </a:lvl2pPr>
    <a:lvl3pPr marL="914296" algn="ctr" rtl="0" fontAlgn="base">
      <a:spcBef>
        <a:spcPct val="0"/>
      </a:spcBef>
      <a:spcAft>
        <a:spcPct val="0"/>
      </a:spcAft>
      <a:defRPr b="1" kern="1200">
        <a:solidFill>
          <a:schemeClr val="tx1"/>
        </a:solidFill>
        <a:latin typeface="Arial" charset="0"/>
        <a:ea typeface="+mn-ea"/>
        <a:cs typeface="Arial" charset="0"/>
      </a:defRPr>
    </a:lvl3pPr>
    <a:lvl4pPr marL="1371444" algn="ctr" rtl="0" fontAlgn="base">
      <a:spcBef>
        <a:spcPct val="0"/>
      </a:spcBef>
      <a:spcAft>
        <a:spcPct val="0"/>
      </a:spcAft>
      <a:defRPr b="1" kern="1200">
        <a:solidFill>
          <a:schemeClr val="tx1"/>
        </a:solidFill>
        <a:latin typeface="Arial" charset="0"/>
        <a:ea typeface="+mn-ea"/>
        <a:cs typeface="Arial" charset="0"/>
      </a:defRPr>
    </a:lvl4pPr>
    <a:lvl5pPr marL="1828592" algn="ctr" rtl="0" fontAlgn="base">
      <a:spcBef>
        <a:spcPct val="0"/>
      </a:spcBef>
      <a:spcAft>
        <a:spcPct val="0"/>
      </a:spcAft>
      <a:defRPr b="1" kern="1200">
        <a:solidFill>
          <a:schemeClr val="tx1"/>
        </a:solidFill>
        <a:latin typeface="Arial" charset="0"/>
        <a:ea typeface="+mn-ea"/>
        <a:cs typeface="Arial" charset="0"/>
      </a:defRPr>
    </a:lvl5pPr>
    <a:lvl6pPr marL="2285740" algn="l" defTabSz="914296" rtl="0" eaLnBrk="1" latinLnBrk="0" hangingPunct="1">
      <a:defRPr b="1" kern="1200">
        <a:solidFill>
          <a:schemeClr val="tx1"/>
        </a:solidFill>
        <a:latin typeface="Arial" charset="0"/>
        <a:ea typeface="+mn-ea"/>
        <a:cs typeface="Arial" charset="0"/>
      </a:defRPr>
    </a:lvl6pPr>
    <a:lvl7pPr marL="2742888" algn="l" defTabSz="914296" rtl="0" eaLnBrk="1" latinLnBrk="0" hangingPunct="1">
      <a:defRPr b="1" kern="1200">
        <a:solidFill>
          <a:schemeClr val="tx1"/>
        </a:solidFill>
        <a:latin typeface="Arial" charset="0"/>
        <a:ea typeface="+mn-ea"/>
        <a:cs typeface="Arial" charset="0"/>
      </a:defRPr>
    </a:lvl7pPr>
    <a:lvl8pPr marL="3200036" algn="l" defTabSz="914296" rtl="0" eaLnBrk="1" latinLnBrk="0" hangingPunct="1">
      <a:defRPr b="1" kern="1200">
        <a:solidFill>
          <a:schemeClr val="tx1"/>
        </a:solidFill>
        <a:latin typeface="Arial" charset="0"/>
        <a:ea typeface="+mn-ea"/>
        <a:cs typeface="Arial" charset="0"/>
      </a:defRPr>
    </a:lvl8pPr>
    <a:lvl9pPr marL="3657184" algn="l" defTabSz="914296"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1676">
          <p15:clr>
            <a:srgbClr val="A4A3A4"/>
          </p15:clr>
        </p15:guide>
        <p15:guide id="2" pos="2880">
          <p15:clr>
            <a:srgbClr val="A4A3A4"/>
          </p15:clr>
        </p15:guide>
      </p15:sldGuideLst>
    </p:ext>
    <p:ext uri="{2D200454-40CA-4A62-9FC3-DE9A4176ACB9}">
      <p15:notesGuideLst xmlns:p15="http://schemas.microsoft.com/office/powerpoint/2012/main" xmlns="">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B6"/>
    <a:srgbClr val="0038A8"/>
    <a:srgbClr val="FFC61E"/>
    <a:srgbClr val="FFBE05"/>
    <a:srgbClr val="5C5BBE"/>
    <a:srgbClr val="6D5ADE"/>
    <a:srgbClr val="FFF3D3"/>
    <a:srgbClr val="FFEB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7CE84F3-28C3-443E-9E96-99CF82512B78}" styleName="Dunkle Formatvorlage 1 - Akz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unkle Formatvorlage 1 - Akz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86766" autoAdjust="0"/>
  </p:normalViewPr>
  <p:slideViewPr>
    <p:cSldViewPr snapToGrid="0">
      <p:cViewPr varScale="1">
        <p:scale>
          <a:sx n="96" d="100"/>
          <a:sy n="96" d="100"/>
        </p:scale>
        <p:origin x="-940" y="-78"/>
      </p:cViewPr>
      <p:guideLst>
        <p:guide orient="horz" pos="1676"/>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13354"/>
    </p:cViewPr>
  </p:sorterViewPr>
  <p:notesViewPr>
    <p:cSldViewPr snapToGrid="0">
      <p:cViewPr varScale="1">
        <p:scale>
          <a:sx n="47" d="100"/>
          <a:sy n="47" d="100"/>
        </p:scale>
        <p:origin x="-297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33C0E3-A998-4EE4-B444-42FD106540A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de-DE"/>
        </a:p>
      </dgm:t>
    </dgm:pt>
    <dgm:pt modelId="{DD9305A2-3A05-4C65-8559-69C16DBBAE82}">
      <dgm:prSet phldrT="[Text]" custT="1"/>
      <dgm:spPr/>
      <dgm:t>
        <a:bodyPr/>
        <a:lstStyle/>
        <a:p>
          <a:r>
            <a:rPr lang="de-DE" sz="2800" dirty="0" smtClean="0"/>
            <a:t>40GBit</a:t>
          </a:r>
          <a:endParaRPr lang="de-DE" sz="2800" dirty="0"/>
        </a:p>
      </dgm:t>
    </dgm:pt>
    <dgm:pt modelId="{E2132738-66D9-4A52-80AC-DD115272372E}" type="parTrans" cxnId="{DFCC6CFA-3A4F-4945-BFCC-99E7FABB1922}">
      <dgm:prSet/>
      <dgm:spPr/>
      <dgm:t>
        <a:bodyPr/>
        <a:lstStyle/>
        <a:p>
          <a:endParaRPr lang="de-DE"/>
        </a:p>
      </dgm:t>
    </dgm:pt>
    <dgm:pt modelId="{9080481B-FE57-48A6-B166-627F10E5B662}" type="sibTrans" cxnId="{DFCC6CFA-3A4F-4945-BFCC-99E7FABB1922}">
      <dgm:prSet/>
      <dgm:spPr/>
      <dgm:t>
        <a:bodyPr/>
        <a:lstStyle/>
        <a:p>
          <a:endParaRPr lang="de-DE"/>
        </a:p>
      </dgm:t>
    </dgm:pt>
    <dgm:pt modelId="{8F2724FF-9160-498C-AE59-8CC786BA52D8}">
      <dgm:prSet phldrT="[Text]"/>
      <dgm:spPr/>
      <dgm:t>
        <a:bodyPr/>
        <a:lstStyle/>
        <a:p>
          <a:r>
            <a:rPr lang="de-DE" dirty="0" smtClean="0"/>
            <a:t>CAT8 Class II </a:t>
          </a:r>
          <a:r>
            <a:rPr lang="de-DE" dirty="0" err="1" smtClean="0"/>
            <a:t>cabling</a:t>
          </a:r>
          <a:r>
            <a:rPr lang="de-DE" dirty="0" smtClean="0"/>
            <a:t> </a:t>
          </a:r>
          <a:r>
            <a:rPr lang="de-DE" dirty="0" err="1" smtClean="0"/>
            <a:t>up</a:t>
          </a:r>
          <a:r>
            <a:rPr lang="de-DE" dirty="0" smtClean="0"/>
            <a:t> </a:t>
          </a:r>
          <a:r>
            <a:rPr lang="de-DE" dirty="0" err="1" smtClean="0"/>
            <a:t>to</a:t>
          </a:r>
          <a:r>
            <a:rPr lang="de-DE" dirty="0" smtClean="0"/>
            <a:t> </a:t>
          </a:r>
        </a:p>
        <a:p>
          <a:r>
            <a:rPr lang="de-DE" dirty="0" smtClean="0"/>
            <a:t>2000 MHz</a:t>
          </a:r>
        </a:p>
        <a:p>
          <a:r>
            <a:rPr lang="de-DE" dirty="0" smtClean="0"/>
            <a:t>TERA / GG45</a:t>
          </a:r>
          <a:endParaRPr lang="de-DE" dirty="0"/>
        </a:p>
      </dgm:t>
    </dgm:pt>
    <dgm:pt modelId="{73BFA391-74C9-4D17-B86A-CF72BBE2EA28}" type="parTrans" cxnId="{F02FB1AF-FD03-4FB1-BC07-9E7DCEB6E0A5}">
      <dgm:prSet/>
      <dgm:spPr/>
      <dgm:t>
        <a:bodyPr/>
        <a:lstStyle/>
        <a:p>
          <a:endParaRPr lang="de-DE"/>
        </a:p>
      </dgm:t>
    </dgm:pt>
    <dgm:pt modelId="{C3097351-EED6-4800-941E-BE72EE31F0B7}" type="sibTrans" cxnId="{F02FB1AF-FD03-4FB1-BC07-9E7DCEB6E0A5}">
      <dgm:prSet/>
      <dgm:spPr/>
      <dgm:t>
        <a:bodyPr/>
        <a:lstStyle/>
        <a:p>
          <a:endParaRPr lang="de-DE"/>
        </a:p>
      </dgm:t>
    </dgm:pt>
    <dgm:pt modelId="{943E5870-C640-43DE-99A2-21556E0DA7F4}">
      <dgm:prSet/>
      <dgm:spPr/>
      <dgm:t>
        <a:bodyPr/>
        <a:lstStyle/>
        <a:p>
          <a:r>
            <a:rPr lang="en-US" dirty="0" smtClean="0"/>
            <a:t>CAT8 Class I cabling up to 2000 MHz</a:t>
          </a:r>
        </a:p>
        <a:p>
          <a:r>
            <a:rPr lang="en-US" dirty="0" smtClean="0"/>
            <a:t>RJ45</a:t>
          </a:r>
          <a:endParaRPr lang="en-US" dirty="0"/>
        </a:p>
      </dgm:t>
    </dgm:pt>
    <dgm:pt modelId="{034A9FA9-3B1A-4933-B322-194EBB6B1676}" type="parTrans" cxnId="{0FAA81A1-B595-4183-B2A1-1937E0A9A2D5}">
      <dgm:prSet/>
      <dgm:spPr/>
      <dgm:t>
        <a:bodyPr/>
        <a:lstStyle/>
        <a:p>
          <a:endParaRPr lang="en-US"/>
        </a:p>
      </dgm:t>
    </dgm:pt>
    <dgm:pt modelId="{AFCF107D-97D4-47C9-830F-A79663937744}" type="sibTrans" cxnId="{0FAA81A1-B595-4183-B2A1-1937E0A9A2D5}">
      <dgm:prSet/>
      <dgm:spPr/>
      <dgm:t>
        <a:bodyPr/>
        <a:lstStyle/>
        <a:p>
          <a:endParaRPr lang="en-US"/>
        </a:p>
      </dgm:t>
    </dgm:pt>
    <dgm:pt modelId="{C89DC5A6-46DE-49F7-94D7-1D7B72AC24DD}">
      <dgm:prSet/>
      <dgm:spPr/>
      <dgm:t>
        <a:bodyPr/>
        <a:lstStyle/>
        <a:p>
          <a:r>
            <a:rPr lang="en-US" dirty="0" smtClean="0"/>
            <a:t>TIA CAT 8 cabling up to 2000MHz </a:t>
          </a:r>
        </a:p>
        <a:p>
          <a:endParaRPr lang="en-US" dirty="0" smtClean="0"/>
        </a:p>
        <a:p>
          <a:r>
            <a:rPr lang="en-US" dirty="0" smtClean="0"/>
            <a:t>RJ45</a:t>
          </a:r>
          <a:endParaRPr lang="en-US" dirty="0"/>
        </a:p>
      </dgm:t>
    </dgm:pt>
    <dgm:pt modelId="{06E391C1-405D-462B-B20F-7492C702A787}" type="parTrans" cxnId="{C4AC75B8-DC03-4D77-B42F-D7FEBD9FABC6}">
      <dgm:prSet/>
      <dgm:spPr/>
      <dgm:t>
        <a:bodyPr/>
        <a:lstStyle/>
        <a:p>
          <a:endParaRPr lang="en-US"/>
        </a:p>
      </dgm:t>
    </dgm:pt>
    <dgm:pt modelId="{1A04D1FE-A80B-4DF6-BB88-852C3139865F}" type="sibTrans" cxnId="{C4AC75B8-DC03-4D77-B42F-D7FEBD9FABC6}">
      <dgm:prSet/>
      <dgm:spPr/>
      <dgm:t>
        <a:bodyPr/>
        <a:lstStyle/>
        <a:p>
          <a:endParaRPr lang="en-US"/>
        </a:p>
      </dgm:t>
    </dgm:pt>
    <dgm:pt modelId="{C6F045A2-6738-403A-A52D-C5C65AC342AA}" type="pres">
      <dgm:prSet presAssocID="{AC33C0E3-A998-4EE4-B444-42FD106540A2}" presName="hierChild1" presStyleCnt="0">
        <dgm:presLayoutVars>
          <dgm:chPref val="1"/>
          <dgm:dir/>
          <dgm:animOne val="branch"/>
          <dgm:animLvl val="lvl"/>
          <dgm:resizeHandles/>
        </dgm:presLayoutVars>
      </dgm:prSet>
      <dgm:spPr/>
      <dgm:t>
        <a:bodyPr/>
        <a:lstStyle/>
        <a:p>
          <a:endParaRPr lang="de-DE"/>
        </a:p>
      </dgm:t>
    </dgm:pt>
    <dgm:pt modelId="{93619C4E-D054-476E-BDD1-CF3FCAB55554}" type="pres">
      <dgm:prSet presAssocID="{DD9305A2-3A05-4C65-8559-69C16DBBAE82}" presName="hierRoot1" presStyleCnt="0"/>
      <dgm:spPr/>
    </dgm:pt>
    <dgm:pt modelId="{F46B0E97-E717-4E44-A594-2F3B7F24C7A1}" type="pres">
      <dgm:prSet presAssocID="{DD9305A2-3A05-4C65-8559-69C16DBBAE82}" presName="composite" presStyleCnt="0"/>
      <dgm:spPr/>
    </dgm:pt>
    <dgm:pt modelId="{FD1783EB-3594-4640-8062-480B7B76B4E2}" type="pres">
      <dgm:prSet presAssocID="{DD9305A2-3A05-4C65-8559-69C16DBBAE82}" presName="background" presStyleLbl="node0" presStyleIdx="0" presStyleCnt="1"/>
      <dgm:spPr/>
    </dgm:pt>
    <dgm:pt modelId="{02803616-ED14-40C6-B150-70D50A0DABE0}" type="pres">
      <dgm:prSet presAssocID="{DD9305A2-3A05-4C65-8559-69C16DBBAE82}" presName="text" presStyleLbl="fgAcc0" presStyleIdx="0" presStyleCnt="1" custScaleX="148242">
        <dgm:presLayoutVars>
          <dgm:chPref val="3"/>
        </dgm:presLayoutVars>
      </dgm:prSet>
      <dgm:spPr/>
      <dgm:t>
        <a:bodyPr/>
        <a:lstStyle/>
        <a:p>
          <a:endParaRPr lang="de-DE"/>
        </a:p>
      </dgm:t>
    </dgm:pt>
    <dgm:pt modelId="{F8EC0869-42C7-477A-B4C7-7682FBE33AB9}" type="pres">
      <dgm:prSet presAssocID="{DD9305A2-3A05-4C65-8559-69C16DBBAE82}" presName="hierChild2" presStyleCnt="0"/>
      <dgm:spPr/>
    </dgm:pt>
    <dgm:pt modelId="{2DC69302-7597-4AF0-9F68-EC6FEE288AB1}" type="pres">
      <dgm:prSet presAssocID="{73BFA391-74C9-4D17-B86A-CF72BBE2EA28}" presName="Name10" presStyleLbl="parChTrans1D2" presStyleIdx="0" presStyleCnt="3"/>
      <dgm:spPr/>
      <dgm:t>
        <a:bodyPr/>
        <a:lstStyle/>
        <a:p>
          <a:endParaRPr lang="de-DE"/>
        </a:p>
      </dgm:t>
    </dgm:pt>
    <dgm:pt modelId="{3882A8CD-3FFA-43EB-A014-A14163F868C1}" type="pres">
      <dgm:prSet presAssocID="{8F2724FF-9160-498C-AE59-8CC786BA52D8}" presName="hierRoot2" presStyleCnt="0"/>
      <dgm:spPr/>
    </dgm:pt>
    <dgm:pt modelId="{CB792412-5B6C-4D9D-95A3-DE7AD946A10D}" type="pres">
      <dgm:prSet presAssocID="{8F2724FF-9160-498C-AE59-8CC786BA52D8}" presName="composite2" presStyleCnt="0"/>
      <dgm:spPr/>
    </dgm:pt>
    <dgm:pt modelId="{A7E88A69-B68F-47E3-84AE-FF702B607E77}" type="pres">
      <dgm:prSet presAssocID="{8F2724FF-9160-498C-AE59-8CC786BA52D8}" presName="background2" presStyleLbl="node2" presStyleIdx="0" presStyleCnt="3"/>
      <dgm:spPr/>
    </dgm:pt>
    <dgm:pt modelId="{8E7173D2-8CEC-43FC-97C9-25E8C1C43252}" type="pres">
      <dgm:prSet presAssocID="{8F2724FF-9160-498C-AE59-8CC786BA52D8}" presName="text2" presStyleLbl="fgAcc2" presStyleIdx="0" presStyleCnt="3" custLinFactNeighborX="15372" custLinFactNeighborY="-2183">
        <dgm:presLayoutVars>
          <dgm:chPref val="3"/>
        </dgm:presLayoutVars>
      </dgm:prSet>
      <dgm:spPr/>
      <dgm:t>
        <a:bodyPr/>
        <a:lstStyle/>
        <a:p>
          <a:endParaRPr lang="de-DE"/>
        </a:p>
      </dgm:t>
    </dgm:pt>
    <dgm:pt modelId="{E27299C6-BB2C-46D4-B9BF-F58385EC3047}" type="pres">
      <dgm:prSet presAssocID="{8F2724FF-9160-498C-AE59-8CC786BA52D8}" presName="hierChild3" presStyleCnt="0"/>
      <dgm:spPr/>
    </dgm:pt>
    <dgm:pt modelId="{E5EDD2F8-8AE1-4D3C-A729-FCAF8B107C8A}" type="pres">
      <dgm:prSet presAssocID="{034A9FA9-3B1A-4933-B322-194EBB6B1676}" presName="Name10" presStyleLbl="parChTrans1D2" presStyleIdx="1" presStyleCnt="3"/>
      <dgm:spPr/>
      <dgm:t>
        <a:bodyPr/>
        <a:lstStyle/>
        <a:p>
          <a:endParaRPr lang="en-US"/>
        </a:p>
      </dgm:t>
    </dgm:pt>
    <dgm:pt modelId="{9B61ED76-B183-43C5-8D17-2388DACE0644}" type="pres">
      <dgm:prSet presAssocID="{943E5870-C640-43DE-99A2-21556E0DA7F4}" presName="hierRoot2" presStyleCnt="0"/>
      <dgm:spPr/>
    </dgm:pt>
    <dgm:pt modelId="{D8E997E0-92AB-4F7D-81D4-7CB085E67EB4}" type="pres">
      <dgm:prSet presAssocID="{943E5870-C640-43DE-99A2-21556E0DA7F4}" presName="composite2" presStyleCnt="0"/>
      <dgm:spPr/>
    </dgm:pt>
    <dgm:pt modelId="{CC209BCB-05AB-48E4-8F94-293E867E3202}" type="pres">
      <dgm:prSet presAssocID="{943E5870-C640-43DE-99A2-21556E0DA7F4}" presName="background2" presStyleLbl="node2" presStyleIdx="1" presStyleCnt="3"/>
      <dgm:spPr/>
    </dgm:pt>
    <dgm:pt modelId="{038DE836-1F32-4D77-A385-7B05F03A889B}" type="pres">
      <dgm:prSet presAssocID="{943E5870-C640-43DE-99A2-21556E0DA7F4}" presName="text2" presStyleLbl="fgAcc2" presStyleIdx="1" presStyleCnt="3">
        <dgm:presLayoutVars>
          <dgm:chPref val="3"/>
        </dgm:presLayoutVars>
      </dgm:prSet>
      <dgm:spPr/>
      <dgm:t>
        <a:bodyPr/>
        <a:lstStyle/>
        <a:p>
          <a:endParaRPr lang="en-US"/>
        </a:p>
      </dgm:t>
    </dgm:pt>
    <dgm:pt modelId="{DEAD2588-566B-455B-A3A6-83748C655E97}" type="pres">
      <dgm:prSet presAssocID="{943E5870-C640-43DE-99A2-21556E0DA7F4}" presName="hierChild3" presStyleCnt="0"/>
      <dgm:spPr/>
    </dgm:pt>
    <dgm:pt modelId="{2F77A7F3-D308-4493-AC93-470F1880132A}" type="pres">
      <dgm:prSet presAssocID="{06E391C1-405D-462B-B20F-7492C702A787}" presName="Name10" presStyleLbl="parChTrans1D2" presStyleIdx="2" presStyleCnt="3"/>
      <dgm:spPr/>
      <dgm:t>
        <a:bodyPr/>
        <a:lstStyle/>
        <a:p>
          <a:endParaRPr lang="en-US"/>
        </a:p>
      </dgm:t>
    </dgm:pt>
    <dgm:pt modelId="{9AC30463-E9E8-4E6B-BE62-16B025855D68}" type="pres">
      <dgm:prSet presAssocID="{C89DC5A6-46DE-49F7-94D7-1D7B72AC24DD}" presName="hierRoot2" presStyleCnt="0"/>
      <dgm:spPr/>
    </dgm:pt>
    <dgm:pt modelId="{A86C3558-5E07-4801-B1D7-4DAD6FEFCBA6}" type="pres">
      <dgm:prSet presAssocID="{C89DC5A6-46DE-49F7-94D7-1D7B72AC24DD}" presName="composite2" presStyleCnt="0"/>
      <dgm:spPr/>
    </dgm:pt>
    <dgm:pt modelId="{1E1731C8-A45C-4EF2-A8B0-0F166F3C2332}" type="pres">
      <dgm:prSet presAssocID="{C89DC5A6-46DE-49F7-94D7-1D7B72AC24DD}" presName="background2" presStyleLbl="node2" presStyleIdx="2" presStyleCnt="3"/>
      <dgm:spPr/>
    </dgm:pt>
    <dgm:pt modelId="{41D4F707-A9B0-44DD-AAA2-F1E9D8AFA613}" type="pres">
      <dgm:prSet presAssocID="{C89DC5A6-46DE-49F7-94D7-1D7B72AC24DD}" presName="text2" presStyleLbl="fgAcc2" presStyleIdx="2" presStyleCnt="3">
        <dgm:presLayoutVars>
          <dgm:chPref val="3"/>
        </dgm:presLayoutVars>
      </dgm:prSet>
      <dgm:spPr/>
      <dgm:t>
        <a:bodyPr/>
        <a:lstStyle/>
        <a:p>
          <a:endParaRPr lang="en-US"/>
        </a:p>
      </dgm:t>
    </dgm:pt>
    <dgm:pt modelId="{6957412A-2701-442F-8B73-35004CF7B0DE}" type="pres">
      <dgm:prSet presAssocID="{C89DC5A6-46DE-49F7-94D7-1D7B72AC24DD}" presName="hierChild3" presStyleCnt="0"/>
      <dgm:spPr/>
    </dgm:pt>
  </dgm:ptLst>
  <dgm:cxnLst>
    <dgm:cxn modelId="{2C8438F2-2351-4CBD-974C-035EF60CDB65}" type="presOf" srcId="{034A9FA9-3B1A-4933-B322-194EBB6B1676}" destId="{E5EDD2F8-8AE1-4D3C-A729-FCAF8B107C8A}" srcOrd="0" destOrd="0" presId="urn:microsoft.com/office/officeart/2005/8/layout/hierarchy1"/>
    <dgm:cxn modelId="{5605E48F-58A9-425D-9F13-78B825F7945B}" type="presOf" srcId="{73BFA391-74C9-4D17-B86A-CF72BBE2EA28}" destId="{2DC69302-7597-4AF0-9F68-EC6FEE288AB1}" srcOrd="0" destOrd="0" presId="urn:microsoft.com/office/officeart/2005/8/layout/hierarchy1"/>
    <dgm:cxn modelId="{63054B9D-37BE-4CF8-880D-68DFBA08EBF6}" type="presOf" srcId="{8F2724FF-9160-498C-AE59-8CC786BA52D8}" destId="{8E7173D2-8CEC-43FC-97C9-25E8C1C43252}" srcOrd="0" destOrd="0" presId="urn:microsoft.com/office/officeart/2005/8/layout/hierarchy1"/>
    <dgm:cxn modelId="{B64F02A6-FACA-44F9-8AFF-D1AF3E1D08A7}" type="presOf" srcId="{06E391C1-405D-462B-B20F-7492C702A787}" destId="{2F77A7F3-D308-4493-AC93-470F1880132A}" srcOrd="0" destOrd="0" presId="urn:microsoft.com/office/officeart/2005/8/layout/hierarchy1"/>
    <dgm:cxn modelId="{CF990DDE-5938-420B-A9B2-74B97E7348E3}" type="presOf" srcId="{AC33C0E3-A998-4EE4-B444-42FD106540A2}" destId="{C6F045A2-6738-403A-A52D-C5C65AC342AA}" srcOrd="0" destOrd="0" presId="urn:microsoft.com/office/officeart/2005/8/layout/hierarchy1"/>
    <dgm:cxn modelId="{739F64C3-D03E-4C28-9A31-3F0FDDBEF7A6}" type="presOf" srcId="{943E5870-C640-43DE-99A2-21556E0DA7F4}" destId="{038DE836-1F32-4D77-A385-7B05F03A889B}" srcOrd="0" destOrd="0" presId="urn:microsoft.com/office/officeart/2005/8/layout/hierarchy1"/>
    <dgm:cxn modelId="{DFCC6CFA-3A4F-4945-BFCC-99E7FABB1922}" srcId="{AC33C0E3-A998-4EE4-B444-42FD106540A2}" destId="{DD9305A2-3A05-4C65-8559-69C16DBBAE82}" srcOrd="0" destOrd="0" parTransId="{E2132738-66D9-4A52-80AC-DD115272372E}" sibTransId="{9080481B-FE57-48A6-B166-627F10E5B662}"/>
    <dgm:cxn modelId="{C4AC75B8-DC03-4D77-B42F-D7FEBD9FABC6}" srcId="{DD9305A2-3A05-4C65-8559-69C16DBBAE82}" destId="{C89DC5A6-46DE-49F7-94D7-1D7B72AC24DD}" srcOrd="2" destOrd="0" parTransId="{06E391C1-405D-462B-B20F-7492C702A787}" sibTransId="{1A04D1FE-A80B-4DF6-BB88-852C3139865F}"/>
    <dgm:cxn modelId="{E490943D-EE86-4D33-86EC-468961F0D201}" type="presOf" srcId="{DD9305A2-3A05-4C65-8559-69C16DBBAE82}" destId="{02803616-ED14-40C6-B150-70D50A0DABE0}" srcOrd="0" destOrd="0" presId="urn:microsoft.com/office/officeart/2005/8/layout/hierarchy1"/>
    <dgm:cxn modelId="{F02FB1AF-FD03-4FB1-BC07-9E7DCEB6E0A5}" srcId="{DD9305A2-3A05-4C65-8559-69C16DBBAE82}" destId="{8F2724FF-9160-498C-AE59-8CC786BA52D8}" srcOrd="0" destOrd="0" parTransId="{73BFA391-74C9-4D17-B86A-CF72BBE2EA28}" sibTransId="{C3097351-EED6-4800-941E-BE72EE31F0B7}"/>
    <dgm:cxn modelId="{0FAA81A1-B595-4183-B2A1-1937E0A9A2D5}" srcId="{DD9305A2-3A05-4C65-8559-69C16DBBAE82}" destId="{943E5870-C640-43DE-99A2-21556E0DA7F4}" srcOrd="1" destOrd="0" parTransId="{034A9FA9-3B1A-4933-B322-194EBB6B1676}" sibTransId="{AFCF107D-97D4-47C9-830F-A79663937744}"/>
    <dgm:cxn modelId="{BDC742C8-9243-4D07-A001-20E2F647985E}" type="presOf" srcId="{C89DC5A6-46DE-49F7-94D7-1D7B72AC24DD}" destId="{41D4F707-A9B0-44DD-AAA2-F1E9D8AFA613}" srcOrd="0" destOrd="0" presId="urn:microsoft.com/office/officeart/2005/8/layout/hierarchy1"/>
    <dgm:cxn modelId="{56DEB4FE-8691-4E8D-8BD5-DDCBA83C85A4}" type="presParOf" srcId="{C6F045A2-6738-403A-A52D-C5C65AC342AA}" destId="{93619C4E-D054-476E-BDD1-CF3FCAB55554}" srcOrd="0" destOrd="0" presId="urn:microsoft.com/office/officeart/2005/8/layout/hierarchy1"/>
    <dgm:cxn modelId="{ABB14F0F-0641-4881-88C2-CB5A0FBA208C}" type="presParOf" srcId="{93619C4E-D054-476E-BDD1-CF3FCAB55554}" destId="{F46B0E97-E717-4E44-A594-2F3B7F24C7A1}" srcOrd="0" destOrd="0" presId="urn:microsoft.com/office/officeart/2005/8/layout/hierarchy1"/>
    <dgm:cxn modelId="{1F0FBB87-D29B-486B-B56A-6F578A32F637}" type="presParOf" srcId="{F46B0E97-E717-4E44-A594-2F3B7F24C7A1}" destId="{FD1783EB-3594-4640-8062-480B7B76B4E2}" srcOrd="0" destOrd="0" presId="urn:microsoft.com/office/officeart/2005/8/layout/hierarchy1"/>
    <dgm:cxn modelId="{DD912E31-D9EC-4D68-8BE7-D8F63A719A44}" type="presParOf" srcId="{F46B0E97-E717-4E44-A594-2F3B7F24C7A1}" destId="{02803616-ED14-40C6-B150-70D50A0DABE0}" srcOrd="1" destOrd="0" presId="urn:microsoft.com/office/officeart/2005/8/layout/hierarchy1"/>
    <dgm:cxn modelId="{155FF49A-4905-4A04-ADE3-212A8C08BD9D}" type="presParOf" srcId="{93619C4E-D054-476E-BDD1-CF3FCAB55554}" destId="{F8EC0869-42C7-477A-B4C7-7682FBE33AB9}" srcOrd="1" destOrd="0" presId="urn:microsoft.com/office/officeart/2005/8/layout/hierarchy1"/>
    <dgm:cxn modelId="{6B95EEDA-01D9-4AC7-8DBF-E19DD408B0CE}" type="presParOf" srcId="{F8EC0869-42C7-477A-B4C7-7682FBE33AB9}" destId="{2DC69302-7597-4AF0-9F68-EC6FEE288AB1}" srcOrd="0" destOrd="0" presId="urn:microsoft.com/office/officeart/2005/8/layout/hierarchy1"/>
    <dgm:cxn modelId="{187256AB-A28A-4582-8292-746DDB5FD2F4}" type="presParOf" srcId="{F8EC0869-42C7-477A-B4C7-7682FBE33AB9}" destId="{3882A8CD-3FFA-43EB-A014-A14163F868C1}" srcOrd="1" destOrd="0" presId="urn:microsoft.com/office/officeart/2005/8/layout/hierarchy1"/>
    <dgm:cxn modelId="{AD9566E8-6DBB-46A6-B13C-B22DCB184A6A}" type="presParOf" srcId="{3882A8CD-3FFA-43EB-A014-A14163F868C1}" destId="{CB792412-5B6C-4D9D-95A3-DE7AD946A10D}" srcOrd="0" destOrd="0" presId="urn:microsoft.com/office/officeart/2005/8/layout/hierarchy1"/>
    <dgm:cxn modelId="{B4E18D54-DFA8-4AF3-AA1D-137274156B03}" type="presParOf" srcId="{CB792412-5B6C-4D9D-95A3-DE7AD946A10D}" destId="{A7E88A69-B68F-47E3-84AE-FF702B607E77}" srcOrd="0" destOrd="0" presId="urn:microsoft.com/office/officeart/2005/8/layout/hierarchy1"/>
    <dgm:cxn modelId="{7649CF86-7FF9-448B-B3D0-C6DE9E17A658}" type="presParOf" srcId="{CB792412-5B6C-4D9D-95A3-DE7AD946A10D}" destId="{8E7173D2-8CEC-43FC-97C9-25E8C1C43252}" srcOrd="1" destOrd="0" presId="urn:microsoft.com/office/officeart/2005/8/layout/hierarchy1"/>
    <dgm:cxn modelId="{2D138009-B8BF-467B-8FA1-B04541BA8743}" type="presParOf" srcId="{3882A8CD-3FFA-43EB-A014-A14163F868C1}" destId="{E27299C6-BB2C-46D4-B9BF-F58385EC3047}" srcOrd="1" destOrd="0" presId="urn:microsoft.com/office/officeart/2005/8/layout/hierarchy1"/>
    <dgm:cxn modelId="{A837F709-F9F4-4340-9B73-877261B4FCBE}" type="presParOf" srcId="{F8EC0869-42C7-477A-B4C7-7682FBE33AB9}" destId="{E5EDD2F8-8AE1-4D3C-A729-FCAF8B107C8A}" srcOrd="2" destOrd="0" presId="urn:microsoft.com/office/officeart/2005/8/layout/hierarchy1"/>
    <dgm:cxn modelId="{E1FE4873-800B-45EB-9C6B-0EF7D9673B48}" type="presParOf" srcId="{F8EC0869-42C7-477A-B4C7-7682FBE33AB9}" destId="{9B61ED76-B183-43C5-8D17-2388DACE0644}" srcOrd="3" destOrd="0" presId="urn:microsoft.com/office/officeart/2005/8/layout/hierarchy1"/>
    <dgm:cxn modelId="{6E8F58DB-CC07-4788-B5FC-2B331C533816}" type="presParOf" srcId="{9B61ED76-B183-43C5-8D17-2388DACE0644}" destId="{D8E997E0-92AB-4F7D-81D4-7CB085E67EB4}" srcOrd="0" destOrd="0" presId="urn:microsoft.com/office/officeart/2005/8/layout/hierarchy1"/>
    <dgm:cxn modelId="{A1B9F70C-DD07-445A-B969-CB175E20D02D}" type="presParOf" srcId="{D8E997E0-92AB-4F7D-81D4-7CB085E67EB4}" destId="{CC209BCB-05AB-48E4-8F94-293E867E3202}" srcOrd="0" destOrd="0" presId="urn:microsoft.com/office/officeart/2005/8/layout/hierarchy1"/>
    <dgm:cxn modelId="{2AF5403C-AED0-4A31-989F-AD8DB88D5A13}" type="presParOf" srcId="{D8E997E0-92AB-4F7D-81D4-7CB085E67EB4}" destId="{038DE836-1F32-4D77-A385-7B05F03A889B}" srcOrd="1" destOrd="0" presId="urn:microsoft.com/office/officeart/2005/8/layout/hierarchy1"/>
    <dgm:cxn modelId="{96D095FB-CACB-4E9C-A277-C51727241011}" type="presParOf" srcId="{9B61ED76-B183-43C5-8D17-2388DACE0644}" destId="{DEAD2588-566B-455B-A3A6-83748C655E97}" srcOrd="1" destOrd="0" presId="urn:microsoft.com/office/officeart/2005/8/layout/hierarchy1"/>
    <dgm:cxn modelId="{661D7171-8937-4F36-AE4D-45E5C18FD1D7}" type="presParOf" srcId="{F8EC0869-42C7-477A-B4C7-7682FBE33AB9}" destId="{2F77A7F3-D308-4493-AC93-470F1880132A}" srcOrd="4" destOrd="0" presId="urn:microsoft.com/office/officeart/2005/8/layout/hierarchy1"/>
    <dgm:cxn modelId="{0C620E68-0664-4E5E-800C-157FADE2CDF8}" type="presParOf" srcId="{F8EC0869-42C7-477A-B4C7-7682FBE33AB9}" destId="{9AC30463-E9E8-4E6B-BE62-16B025855D68}" srcOrd="5" destOrd="0" presId="urn:microsoft.com/office/officeart/2005/8/layout/hierarchy1"/>
    <dgm:cxn modelId="{13B6949C-8A21-4E51-88CB-773EA276C55B}" type="presParOf" srcId="{9AC30463-E9E8-4E6B-BE62-16B025855D68}" destId="{A86C3558-5E07-4801-B1D7-4DAD6FEFCBA6}" srcOrd="0" destOrd="0" presId="urn:microsoft.com/office/officeart/2005/8/layout/hierarchy1"/>
    <dgm:cxn modelId="{07F92561-1B1B-4F38-83B3-D9B1D301D153}" type="presParOf" srcId="{A86C3558-5E07-4801-B1D7-4DAD6FEFCBA6}" destId="{1E1731C8-A45C-4EF2-A8B0-0F166F3C2332}" srcOrd="0" destOrd="0" presId="urn:microsoft.com/office/officeart/2005/8/layout/hierarchy1"/>
    <dgm:cxn modelId="{030B83E4-448B-47F6-824D-661C8D343B3A}" type="presParOf" srcId="{A86C3558-5E07-4801-B1D7-4DAD6FEFCBA6}" destId="{41D4F707-A9B0-44DD-AAA2-F1E9D8AFA613}" srcOrd="1" destOrd="0" presId="urn:microsoft.com/office/officeart/2005/8/layout/hierarchy1"/>
    <dgm:cxn modelId="{A1B970A8-D48F-4F91-B04C-544867C1CCA9}" type="presParOf" srcId="{9AC30463-E9E8-4E6B-BE62-16B025855D68}" destId="{6957412A-2701-442F-8B73-35004CF7B0D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7A7F3-D308-4493-AC93-470F1880132A}">
      <dsp:nvSpPr>
        <dsp:cNvPr id="0" name=""/>
        <dsp:cNvSpPr/>
      </dsp:nvSpPr>
      <dsp:spPr>
        <a:xfrm>
          <a:off x="2647632" y="1269576"/>
          <a:ext cx="1878964" cy="447108"/>
        </a:xfrm>
        <a:custGeom>
          <a:avLst/>
          <a:gdLst/>
          <a:ahLst/>
          <a:cxnLst/>
          <a:rect l="0" t="0" r="0" b="0"/>
          <a:pathLst>
            <a:path>
              <a:moveTo>
                <a:pt x="0" y="0"/>
              </a:moveTo>
              <a:lnTo>
                <a:pt x="0" y="304691"/>
              </a:lnTo>
              <a:lnTo>
                <a:pt x="1878964" y="304691"/>
              </a:lnTo>
              <a:lnTo>
                <a:pt x="1878964" y="4471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EDD2F8-8AE1-4D3C-A729-FCAF8B107C8A}">
      <dsp:nvSpPr>
        <dsp:cNvPr id="0" name=""/>
        <dsp:cNvSpPr/>
      </dsp:nvSpPr>
      <dsp:spPr>
        <a:xfrm>
          <a:off x="2601912" y="1269576"/>
          <a:ext cx="91440" cy="447108"/>
        </a:xfrm>
        <a:custGeom>
          <a:avLst/>
          <a:gdLst/>
          <a:ahLst/>
          <a:cxnLst/>
          <a:rect l="0" t="0" r="0" b="0"/>
          <a:pathLst>
            <a:path>
              <a:moveTo>
                <a:pt x="45720" y="0"/>
              </a:moveTo>
              <a:lnTo>
                <a:pt x="45720" y="4471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C69302-7597-4AF0-9F68-EC6FEE288AB1}">
      <dsp:nvSpPr>
        <dsp:cNvPr id="0" name=""/>
        <dsp:cNvSpPr/>
      </dsp:nvSpPr>
      <dsp:spPr>
        <a:xfrm>
          <a:off x="1004986" y="1269576"/>
          <a:ext cx="1642645" cy="425797"/>
        </a:xfrm>
        <a:custGeom>
          <a:avLst/>
          <a:gdLst/>
          <a:ahLst/>
          <a:cxnLst/>
          <a:rect l="0" t="0" r="0" b="0"/>
          <a:pathLst>
            <a:path>
              <a:moveTo>
                <a:pt x="1642645" y="0"/>
              </a:moveTo>
              <a:lnTo>
                <a:pt x="1642645" y="283380"/>
              </a:lnTo>
              <a:lnTo>
                <a:pt x="0" y="283380"/>
              </a:lnTo>
              <a:lnTo>
                <a:pt x="0" y="4257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1783EB-3594-4640-8062-480B7B76B4E2}">
      <dsp:nvSpPr>
        <dsp:cNvPr id="0" name=""/>
        <dsp:cNvSpPr/>
      </dsp:nvSpPr>
      <dsp:spPr>
        <a:xfrm>
          <a:off x="1508144" y="293369"/>
          <a:ext cx="2278976" cy="9762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803616-ED14-40C6-B150-70D50A0DABE0}">
      <dsp:nvSpPr>
        <dsp:cNvPr id="0" name=""/>
        <dsp:cNvSpPr/>
      </dsp:nvSpPr>
      <dsp:spPr>
        <a:xfrm>
          <a:off x="1678959" y="455643"/>
          <a:ext cx="2278976" cy="9762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de-DE" sz="2800" kern="1200" dirty="0" smtClean="0"/>
            <a:t>40GBit</a:t>
          </a:r>
          <a:endParaRPr lang="de-DE" sz="2800" kern="1200" dirty="0"/>
        </a:p>
      </dsp:txBody>
      <dsp:txXfrm>
        <a:off x="1707551" y="484235"/>
        <a:ext cx="2221792" cy="919023"/>
      </dsp:txXfrm>
    </dsp:sp>
    <dsp:sp modelId="{A7E88A69-B68F-47E3-84AE-FF702B607E77}">
      <dsp:nvSpPr>
        <dsp:cNvPr id="0" name=""/>
        <dsp:cNvSpPr/>
      </dsp:nvSpPr>
      <dsp:spPr>
        <a:xfrm>
          <a:off x="236319" y="1695374"/>
          <a:ext cx="1537335" cy="9762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7173D2-8CEC-43FC-97C9-25E8C1C43252}">
      <dsp:nvSpPr>
        <dsp:cNvPr id="0" name=""/>
        <dsp:cNvSpPr/>
      </dsp:nvSpPr>
      <dsp:spPr>
        <a:xfrm>
          <a:off x="407134" y="1857648"/>
          <a:ext cx="1537335" cy="9762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de-DE" sz="1300" kern="1200" dirty="0" smtClean="0"/>
            <a:t>CAT8 Class II </a:t>
          </a:r>
          <a:r>
            <a:rPr lang="de-DE" sz="1300" kern="1200" dirty="0" err="1" smtClean="0"/>
            <a:t>cabling</a:t>
          </a:r>
          <a:r>
            <a:rPr lang="de-DE" sz="1300" kern="1200" dirty="0" smtClean="0"/>
            <a:t> </a:t>
          </a:r>
          <a:r>
            <a:rPr lang="de-DE" sz="1300" kern="1200" dirty="0" err="1" smtClean="0"/>
            <a:t>up</a:t>
          </a:r>
          <a:r>
            <a:rPr lang="de-DE" sz="1300" kern="1200" dirty="0" smtClean="0"/>
            <a:t> </a:t>
          </a:r>
          <a:r>
            <a:rPr lang="de-DE" sz="1300" kern="1200" dirty="0" err="1" smtClean="0"/>
            <a:t>to</a:t>
          </a:r>
          <a:r>
            <a:rPr lang="de-DE" sz="1300" kern="1200" dirty="0" smtClean="0"/>
            <a:t> </a:t>
          </a:r>
        </a:p>
        <a:p>
          <a:pPr lvl="0" algn="ctr" defTabSz="577850">
            <a:lnSpc>
              <a:spcPct val="90000"/>
            </a:lnSpc>
            <a:spcBef>
              <a:spcPct val="0"/>
            </a:spcBef>
            <a:spcAft>
              <a:spcPct val="35000"/>
            </a:spcAft>
          </a:pPr>
          <a:r>
            <a:rPr lang="de-DE" sz="1300" kern="1200" dirty="0" smtClean="0"/>
            <a:t>2000 MHz</a:t>
          </a:r>
        </a:p>
        <a:p>
          <a:pPr lvl="0" algn="ctr" defTabSz="577850">
            <a:lnSpc>
              <a:spcPct val="90000"/>
            </a:lnSpc>
            <a:spcBef>
              <a:spcPct val="0"/>
            </a:spcBef>
            <a:spcAft>
              <a:spcPct val="35000"/>
            </a:spcAft>
          </a:pPr>
          <a:r>
            <a:rPr lang="de-DE" sz="1300" kern="1200" dirty="0" smtClean="0"/>
            <a:t>TERA / GG45</a:t>
          </a:r>
          <a:endParaRPr lang="de-DE" sz="1300" kern="1200" dirty="0"/>
        </a:p>
      </dsp:txBody>
      <dsp:txXfrm>
        <a:off x="435726" y="1886240"/>
        <a:ext cx="1480151" cy="919023"/>
      </dsp:txXfrm>
    </dsp:sp>
    <dsp:sp modelId="{CC209BCB-05AB-48E4-8F94-293E867E3202}">
      <dsp:nvSpPr>
        <dsp:cNvPr id="0" name=""/>
        <dsp:cNvSpPr/>
      </dsp:nvSpPr>
      <dsp:spPr>
        <a:xfrm>
          <a:off x="1878965" y="1716685"/>
          <a:ext cx="1537335" cy="9762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8DE836-1F32-4D77-A385-7B05F03A889B}">
      <dsp:nvSpPr>
        <dsp:cNvPr id="0" name=""/>
        <dsp:cNvSpPr/>
      </dsp:nvSpPr>
      <dsp:spPr>
        <a:xfrm>
          <a:off x="2049780" y="1878959"/>
          <a:ext cx="1537335" cy="9762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CAT8 Class I cabling up to 2000 MHz</a:t>
          </a:r>
        </a:p>
        <a:p>
          <a:pPr lvl="0" algn="ctr" defTabSz="577850">
            <a:lnSpc>
              <a:spcPct val="90000"/>
            </a:lnSpc>
            <a:spcBef>
              <a:spcPct val="0"/>
            </a:spcBef>
            <a:spcAft>
              <a:spcPct val="35000"/>
            </a:spcAft>
          </a:pPr>
          <a:r>
            <a:rPr lang="en-US" sz="1300" kern="1200" dirty="0" smtClean="0"/>
            <a:t>RJ45</a:t>
          </a:r>
          <a:endParaRPr lang="en-US" sz="1300" kern="1200" dirty="0"/>
        </a:p>
      </dsp:txBody>
      <dsp:txXfrm>
        <a:off x="2078372" y="1907551"/>
        <a:ext cx="1480151" cy="919023"/>
      </dsp:txXfrm>
    </dsp:sp>
    <dsp:sp modelId="{1E1731C8-A45C-4EF2-A8B0-0F166F3C2332}">
      <dsp:nvSpPr>
        <dsp:cNvPr id="0" name=""/>
        <dsp:cNvSpPr/>
      </dsp:nvSpPr>
      <dsp:spPr>
        <a:xfrm>
          <a:off x="3757930" y="1716685"/>
          <a:ext cx="1537335" cy="9762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D4F707-A9B0-44DD-AAA2-F1E9D8AFA613}">
      <dsp:nvSpPr>
        <dsp:cNvPr id="0" name=""/>
        <dsp:cNvSpPr/>
      </dsp:nvSpPr>
      <dsp:spPr>
        <a:xfrm>
          <a:off x="3928744" y="1878959"/>
          <a:ext cx="1537335" cy="9762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TIA CAT 8 cabling up to 2000MHz </a:t>
          </a:r>
        </a:p>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r>
            <a:rPr lang="en-US" sz="1300" kern="1200" dirty="0" smtClean="0"/>
            <a:t>RJ45</a:t>
          </a:r>
          <a:endParaRPr lang="en-US" sz="1300" kern="1200" dirty="0"/>
        </a:p>
      </dsp:txBody>
      <dsp:txXfrm>
        <a:off x="3957336" y="1907551"/>
        <a:ext cx="1480151" cy="9190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33.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3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image" Target="../media/image3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862" cy="495793"/>
          </a:xfrm>
          <a:prstGeom prst="rect">
            <a:avLst/>
          </a:prstGeom>
        </p:spPr>
        <p:txBody>
          <a:bodyPr vert="horz" lIns="91785" tIns="45893" rIns="91785" bIns="45893" rtlCol="0"/>
          <a:lstStyle>
            <a:lvl1pPr algn="l">
              <a:defRPr sz="1200"/>
            </a:lvl1pPr>
          </a:lstStyle>
          <a:p>
            <a:pPr>
              <a:defRPr/>
            </a:pPr>
            <a:endParaRPr lang="en-GB"/>
          </a:p>
        </p:txBody>
      </p:sp>
      <p:sp>
        <p:nvSpPr>
          <p:cNvPr id="3" name="Date Placeholder 2"/>
          <p:cNvSpPr>
            <a:spLocks noGrp="1"/>
          </p:cNvSpPr>
          <p:nvPr>
            <p:ph type="dt" sz="quarter" idx="1"/>
          </p:nvPr>
        </p:nvSpPr>
        <p:spPr>
          <a:xfrm>
            <a:off x="3850295" y="1"/>
            <a:ext cx="2945862" cy="495793"/>
          </a:xfrm>
          <a:prstGeom prst="rect">
            <a:avLst/>
          </a:prstGeom>
        </p:spPr>
        <p:txBody>
          <a:bodyPr vert="horz" lIns="91785" tIns="45893" rIns="91785" bIns="45893" rtlCol="0"/>
          <a:lstStyle>
            <a:lvl1pPr algn="r">
              <a:defRPr sz="1200"/>
            </a:lvl1pPr>
          </a:lstStyle>
          <a:p>
            <a:pPr>
              <a:defRPr/>
            </a:pPr>
            <a:fld id="{20A38208-D00F-4009-AA64-D9FC361E942A}" type="datetimeFigureOut">
              <a:rPr lang="en-GB"/>
              <a:pPr>
                <a:defRPr/>
              </a:pPr>
              <a:t>19/10/2017</a:t>
            </a:fld>
            <a:endParaRPr lang="en-GB" dirty="0"/>
          </a:p>
        </p:txBody>
      </p:sp>
      <p:sp>
        <p:nvSpPr>
          <p:cNvPr id="4" name="Footer Placeholder 3"/>
          <p:cNvSpPr>
            <a:spLocks noGrp="1"/>
          </p:cNvSpPr>
          <p:nvPr>
            <p:ph type="ftr" sz="quarter" idx="2"/>
          </p:nvPr>
        </p:nvSpPr>
        <p:spPr>
          <a:xfrm>
            <a:off x="0" y="9427766"/>
            <a:ext cx="2945862" cy="497332"/>
          </a:xfrm>
          <a:prstGeom prst="rect">
            <a:avLst/>
          </a:prstGeom>
        </p:spPr>
        <p:txBody>
          <a:bodyPr vert="horz" lIns="91785" tIns="45893" rIns="91785" bIns="45893"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50295" y="9427766"/>
            <a:ext cx="2945862" cy="497332"/>
          </a:xfrm>
          <a:prstGeom prst="rect">
            <a:avLst/>
          </a:prstGeom>
        </p:spPr>
        <p:txBody>
          <a:bodyPr vert="horz" lIns="91785" tIns="45893" rIns="91785" bIns="45893" rtlCol="0" anchor="b"/>
          <a:lstStyle>
            <a:lvl1pPr algn="r">
              <a:defRPr sz="1200"/>
            </a:lvl1pPr>
          </a:lstStyle>
          <a:p>
            <a:pPr>
              <a:defRPr/>
            </a:pPr>
            <a:fld id="{05C189E8-77B6-4CF1-8783-A9E6D39BA054}" type="slidenum">
              <a:rPr lang="en-GB"/>
              <a:pPr>
                <a:defRPr/>
              </a:pPr>
              <a:t>‹N›</a:t>
            </a:fld>
            <a:endParaRPr lang="en-GB" dirty="0"/>
          </a:p>
        </p:txBody>
      </p:sp>
    </p:spTree>
    <p:extLst>
      <p:ext uri="{BB962C8B-B14F-4D97-AF65-F5344CB8AC3E}">
        <p14:creationId xmlns:p14="http://schemas.microsoft.com/office/powerpoint/2010/main" val="736410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862" cy="495793"/>
          </a:xfrm>
          <a:prstGeom prst="rect">
            <a:avLst/>
          </a:prstGeom>
        </p:spPr>
        <p:txBody>
          <a:bodyPr vert="horz" lIns="91785" tIns="45893" rIns="91785" bIns="45893" rtlCol="0"/>
          <a:lstStyle>
            <a:lvl1pPr algn="l">
              <a:defRPr sz="1200" b="0">
                <a:latin typeface="Arial" pitchFamily="34" charset="0"/>
                <a:cs typeface="Arial" pitchFamily="34" charset="0"/>
              </a:defRPr>
            </a:lvl1pPr>
          </a:lstStyle>
          <a:p>
            <a:pPr>
              <a:defRPr/>
            </a:pPr>
            <a:endParaRPr lang="en-GB"/>
          </a:p>
        </p:txBody>
      </p:sp>
      <p:sp>
        <p:nvSpPr>
          <p:cNvPr id="3" name="Date Placeholder 2"/>
          <p:cNvSpPr>
            <a:spLocks noGrp="1"/>
          </p:cNvSpPr>
          <p:nvPr>
            <p:ph type="dt" idx="1"/>
          </p:nvPr>
        </p:nvSpPr>
        <p:spPr>
          <a:xfrm>
            <a:off x="3850295" y="1"/>
            <a:ext cx="2945862" cy="495793"/>
          </a:xfrm>
          <a:prstGeom prst="rect">
            <a:avLst/>
          </a:prstGeom>
        </p:spPr>
        <p:txBody>
          <a:bodyPr vert="horz" lIns="91785" tIns="45893" rIns="91785" bIns="45893" rtlCol="0"/>
          <a:lstStyle>
            <a:lvl1pPr algn="r">
              <a:defRPr sz="1200" b="0">
                <a:latin typeface="Arial" pitchFamily="34" charset="0"/>
                <a:cs typeface="Arial" pitchFamily="34" charset="0"/>
              </a:defRPr>
            </a:lvl1pPr>
          </a:lstStyle>
          <a:p>
            <a:pPr>
              <a:defRPr/>
            </a:pPr>
            <a:fld id="{0E20FE86-50FD-4402-A43D-57D55C587C27}" type="datetimeFigureOut">
              <a:rPr lang="en-GB"/>
              <a:pPr>
                <a:defRPr/>
              </a:pPr>
              <a:t>19/10/2017</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785" tIns="45893" rIns="91785" bIns="45893" rtlCol="0" anchor="ctr"/>
          <a:lstStyle/>
          <a:p>
            <a:pPr lvl="0"/>
            <a:endParaRPr lang="en-GB" noProof="0" dirty="0" smtClean="0"/>
          </a:p>
        </p:txBody>
      </p:sp>
      <p:sp>
        <p:nvSpPr>
          <p:cNvPr id="5" name="Notes Placeholder 4"/>
          <p:cNvSpPr>
            <a:spLocks noGrp="1"/>
          </p:cNvSpPr>
          <p:nvPr>
            <p:ph type="body" sz="quarter" idx="3"/>
          </p:nvPr>
        </p:nvSpPr>
        <p:spPr>
          <a:xfrm>
            <a:off x="679465" y="4714653"/>
            <a:ext cx="5438748" cy="4466756"/>
          </a:xfrm>
          <a:prstGeom prst="rect">
            <a:avLst/>
          </a:prstGeom>
        </p:spPr>
        <p:txBody>
          <a:bodyPr vert="horz" lIns="91785" tIns="45893" rIns="91785" bIns="4589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7766"/>
            <a:ext cx="2945862" cy="497332"/>
          </a:xfrm>
          <a:prstGeom prst="rect">
            <a:avLst/>
          </a:prstGeom>
        </p:spPr>
        <p:txBody>
          <a:bodyPr vert="horz" lIns="91785" tIns="45893" rIns="91785" bIns="45893" rtlCol="0" anchor="b"/>
          <a:lstStyle>
            <a:lvl1pPr algn="l">
              <a:defRPr sz="1200" b="0">
                <a:latin typeface="Arial" pitchFamily="34" charset="0"/>
                <a:cs typeface="Arial" pitchFamily="34" charset="0"/>
              </a:defRPr>
            </a:lvl1pPr>
          </a:lstStyle>
          <a:p>
            <a:pPr>
              <a:defRPr/>
            </a:pPr>
            <a:endParaRPr lang="en-GB"/>
          </a:p>
        </p:txBody>
      </p:sp>
      <p:sp>
        <p:nvSpPr>
          <p:cNvPr id="7" name="Slide Number Placeholder 6"/>
          <p:cNvSpPr>
            <a:spLocks noGrp="1"/>
          </p:cNvSpPr>
          <p:nvPr>
            <p:ph type="sldNum" sz="quarter" idx="5"/>
          </p:nvPr>
        </p:nvSpPr>
        <p:spPr>
          <a:xfrm>
            <a:off x="3850295" y="9427766"/>
            <a:ext cx="2945862" cy="497332"/>
          </a:xfrm>
          <a:prstGeom prst="rect">
            <a:avLst/>
          </a:prstGeom>
        </p:spPr>
        <p:txBody>
          <a:bodyPr vert="horz" lIns="91785" tIns="45893" rIns="91785" bIns="45893" rtlCol="0" anchor="b"/>
          <a:lstStyle>
            <a:lvl1pPr algn="r">
              <a:defRPr sz="1200" b="0">
                <a:latin typeface="Arial" pitchFamily="34" charset="0"/>
                <a:cs typeface="Arial" pitchFamily="34" charset="0"/>
              </a:defRPr>
            </a:lvl1pPr>
          </a:lstStyle>
          <a:p>
            <a:pPr>
              <a:defRPr/>
            </a:pPr>
            <a:fld id="{632396BA-CF1D-4F87-8BC6-68AE71172224}" type="slidenum">
              <a:rPr lang="en-GB"/>
              <a:pPr>
                <a:defRPr/>
              </a:pPr>
              <a:t>‹N›</a:t>
            </a:fld>
            <a:endParaRPr lang="en-GB" dirty="0"/>
          </a:p>
        </p:txBody>
      </p:sp>
    </p:spTree>
    <p:extLst>
      <p:ext uri="{BB962C8B-B14F-4D97-AF65-F5344CB8AC3E}">
        <p14:creationId xmlns:p14="http://schemas.microsoft.com/office/powerpoint/2010/main" val="24692394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148" algn="l" rtl="0" eaLnBrk="0" fontAlgn="base" hangingPunct="0">
      <a:spcBef>
        <a:spcPct val="30000"/>
      </a:spcBef>
      <a:spcAft>
        <a:spcPct val="0"/>
      </a:spcAft>
      <a:defRPr sz="1200" kern="1200">
        <a:solidFill>
          <a:schemeClr val="tx1"/>
        </a:solidFill>
        <a:latin typeface="+mn-lt"/>
        <a:ea typeface="+mn-ea"/>
        <a:cs typeface="+mn-cs"/>
      </a:defRPr>
    </a:lvl2pPr>
    <a:lvl3pPr marL="914296" algn="l" rtl="0" eaLnBrk="0" fontAlgn="base" hangingPunct="0">
      <a:spcBef>
        <a:spcPct val="30000"/>
      </a:spcBef>
      <a:spcAft>
        <a:spcPct val="0"/>
      </a:spcAft>
      <a:defRPr sz="1200" kern="1200">
        <a:solidFill>
          <a:schemeClr val="tx1"/>
        </a:solidFill>
        <a:latin typeface="+mn-lt"/>
        <a:ea typeface="+mn-ea"/>
        <a:cs typeface="+mn-cs"/>
      </a:defRPr>
    </a:lvl3pPr>
    <a:lvl4pPr marL="1371444" algn="l" rtl="0" eaLnBrk="0" fontAlgn="base" hangingPunct="0">
      <a:spcBef>
        <a:spcPct val="30000"/>
      </a:spcBef>
      <a:spcAft>
        <a:spcPct val="0"/>
      </a:spcAft>
      <a:defRPr sz="1200" kern="1200">
        <a:solidFill>
          <a:schemeClr val="tx1"/>
        </a:solidFill>
        <a:latin typeface="+mn-lt"/>
        <a:ea typeface="+mn-ea"/>
        <a:cs typeface="+mn-cs"/>
      </a:defRPr>
    </a:lvl4pPr>
    <a:lvl5pPr marL="1828592" algn="l" rtl="0" eaLnBrk="0" fontAlgn="base" hangingPunct="0">
      <a:spcBef>
        <a:spcPct val="30000"/>
      </a:spcBef>
      <a:spcAft>
        <a:spcPct val="0"/>
      </a:spcAft>
      <a:defRPr sz="1200" kern="1200">
        <a:solidFill>
          <a:schemeClr val="tx1"/>
        </a:solidFill>
        <a:latin typeface="+mn-lt"/>
        <a:ea typeface="+mn-ea"/>
        <a:cs typeface="+mn-cs"/>
      </a:defRPr>
    </a:lvl5pPr>
    <a:lvl6pPr marL="2285740" algn="l" defTabSz="914296" rtl="0" eaLnBrk="1" latinLnBrk="0" hangingPunct="1">
      <a:defRPr sz="1200" kern="1200">
        <a:solidFill>
          <a:schemeClr val="tx1"/>
        </a:solidFill>
        <a:latin typeface="+mn-lt"/>
        <a:ea typeface="+mn-ea"/>
        <a:cs typeface="+mn-cs"/>
      </a:defRPr>
    </a:lvl6pPr>
    <a:lvl7pPr marL="2742888" algn="l" defTabSz="914296" rtl="0" eaLnBrk="1" latinLnBrk="0" hangingPunct="1">
      <a:defRPr sz="1200" kern="1200">
        <a:solidFill>
          <a:schemeClr val="tx1"/>
        </a:solidFill>
        <a:latin typeface="+mn-lt"/>
        <a:ea typeface="+mn-ea"/>
        <a:cs typeface="+mn-cs"/>
      </a:defRPr>
    </a:lvl7pPr>
    <a:lvl8pPr marL="3200036" algn="l" defTabSz="914296" rtl="0" eaLnBrk="1" latinLnBrk="0" hangingPunct="1">
      <a:defRPr sz="1200" kern="1200">
        <a:solidFill>
          <a:schemeClr val="tx1"/>
        </a:solidFill>
        <a:latin typeface="+mn-lt"/>
        <a:ea typeface="+mn-ea"/>
        <a:cs typeface="+mn-cs"/>
      </a:defRPr>
    </a:lvl8pPr>
    <a:lvl9pPr marL="3657184" algn="l" defTabSz="91429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1</a:t>
            </a:fld>
            <a:endParaRPr lang="en-GB" dirty="0"/>
          </a:p>
        </p:txBody>
      </p:sp>
    </p:spTree>
    <p:extLst>
      <p:ext uri="{BB962C8B-B14F-4D97-AF65-F5344CB8AC3E}">
        <p14:creationId xmlns:p14="http://schemas.microsoft.com/office/powerpoint/2010/main" val="527945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10</a:t>
            </a:fld>
            <a:endParaRPr lang="en-GB" dirty="0"/>
          </a:p>
        </p:txBody>
      </p:sp>
    </p:spTree>
    <p:extLst>
      <p:ext uri="{BB962C8B-B14F-4D97-AF65-F5344CB8AC3E}">
        <p14:creationId xmlns:p14="http://schemas.microsoft.com/office/powerpoint/2010/main" val="2452027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11</a:t>
            </a:fld>
            <a:endParaRPr lang="en-GB" dirty="0"/>
          </a:p>
        </p:txBody>
      </p:sp>
    </p:spTree>
    <p:extLst>
      <p:ext uri="{BB962C8B-B14F-4D97-AF65-F5344CB8AC3E}">
        <p14:creationId xmlns:p14="http://schemas.microsoft.com/office/powerpoint/2010/main" val="937360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12</a:t>
            </a:fld>
            <a:endParaRPr lang="en-GB" dirty="0"/>
          </a:p>
        </p:txBody>
      </p:sp>
    </p:spTree>
    <p:extLst>
      <p:ext uri="{BB962C8B-B14F-4D97-AF65-F5344CB8AC3E}">
        <p14:creationId xmlns:p14="http://schemas.microsoft.com/office/powerpoint/2010/main" val="2005640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13</a:t>
            </a:fld>
            <a:endParaRPr lang="en-GB" dirty="0"/>
          </a:p>
        </p:txBody>
      </p:sp>
    </p:spTree>
    <p:extLst>
      <p:ext uri="{BB962C8B-B14F-4D97-AF65-F5344CB8AC3E}">
        <p14:creationId xmlns:p14="http://schemas.microsoft.com/office/powerpoint/2010/main" val="317792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14</a:t>
            </a:fld>
            <a:endParaRPr lang="en-GB" dirty="0"/>
          </a:p>
        </p:txBody>
      </p:sp>
    </p:spTree>
    <p:extLst>
      <p:ext uri="{BB962C8B-B14F-4D97-AF65-F5344CB8AC3E}">
        <p14:creationId xmlns:p14="http://schemas.microsoft.com/office/powerpoint/2010/main" val="3504564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15</a:t>
            </a:fld>
            <a:endParaRPr lang="en-GB" dirty="0"/>
          </a:p>
        </p:txBody>
      </p:sp>
    </p:spTree>
    <p:extLst>
      <p:ext uri="{BB962C8B-B14F-4D97-AF65-F5344CB8AC3E}">
        <p14:creationId xmlns:p14="http://schemas.microsoft.com/office/powerpoint/2010/main" val="3369030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16</a:t>
            </a:fld>
            <a:endParaRPr lang="en-GB" dirty="0"/>
          </a:p>
        </p:txBody>
      </p:sp>
    </p:spTree>
    <p:extLst>
      <p:ext uri="{BB962C8B-B14F-4D97-AF65-F5344CB8AC3E}">
        <p14:creationId xmlns:p14="http://schemas.microsoft.com/office/powerpoint/2010/main" val="1633249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17</a:t>
            </a:fld>
            <a:endParaRPr lang="en-GB" dirty="0"/>
          </a:p>
        </p:txBody>
      </p:sp>
    </p:spTree>
    <p:extLst>
      <p:ext uri="{BB962C8B-B14F-4D97-AF65-F5344CB8AC3E}">
        <p14:creationId xmlns:p14="http://schemas.microsoft.com/office/powerpoint/2010/main" val="2945451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18</a:t>
            </a:fld>
            <a:endParaRPr lang="en-GB" dirty="0"/>
          </a:p>
        </p:txBody>
      </p:sp>
    </p:spTree>
    <p:extLst>
      <p:ext uri="{BB962C8B-B14F-4D97-AF65-F5344CB8AC3E}">
        <p14:creationId xmlns:p14="http://schemas.microsoft.com/office/powerpoint/2010/main" val="3224031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a:defRPr/>
            </a:pPr>
            <a:fld id="{632396BA-CF1D-4F87-8BC6-68AE71172224}" type="slidenum">
              <a:rPr lang="en-GB" smtClean="0"/>
              <a:pPr>
                <a:defRPr/>
              </a:pPr>
              <a:t>19</a:t>
            </a:fld>
            <a:endParaRPr lang="en-GB" dirty="0"/>
          </a:p>
        </p:txBody>
      </p:sp>
    </p:spTree>
    <p:extLst>
      <p:ext uri="{BB962C8B-B14F-4D97-AF65-F5344CB8AC3E}">
        <p14:creationId xmlns:p14="http://schemas.microsoft.com/office/powerpoint/2010/main" val="823409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2</a:t>
            </a:fld>
            <a:endParaRPr lang="en-GB" dirty="0"/>
          </a:p>
        </p:txBody>
      </p:sp>
    </p:spTree>
    <p:extLst>
      <p:ext uri="{BB962C8B-B14F-4D97-AF65-F5344CB8AC3E}">
        <p14:creationId xmlns:p14="http://schemas.microsoft.com/office/powerpoint/2010/main" val="3614921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20</a:t>
            </a:fld>
            <a:endParaRPr lang="en-GB" dirty="0"/>
          </a:p>
        </p:txBody>
      </p:sp>
    </p:spTree>
    <p:extLst>
      <p:ext uri="{BB962C8B-B14F-4D97-AF65-F5344CB8AC3E}">
        <p14:creationId xmlns:p14="http://schemas.microsoft.com/office/powerpoint/2010/main" val="3616911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21</a:t>
            </a:fld>
            <a:endParaRPr lang="en-GB" dirty="0"/>
          </a:p>
        </p:txBody>
      </p:sp>
    </p:spTree>
    <p:extLst>
      <p:ext uri="{BB962C8B-B14F-4D97-AF65-F5344CB8AC3E}">
        <p14:creationId xmlns:p14="http://schemas.microsoft.com/office/powerpoint/2010/main" val="1369156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22</a:t>
            </a:fld>
            <a:endParaRPr lang="en-GB" dirty="0"/>
          </a:p>
        </p:txBody>
      </p:sp>
    </p:spTree>
    <p:extLst>
      <p:ext uri="{BB962C8B-B14F-4D97-AF65-F5344CB8AC3E}">
        <p14:creationId xmlns:p14="http://schemas.microsoft.com/office/powerpoint/2010/main" val="3208183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23</a:t>
            </a:fld>
            <a:endParaRPr lang="en-GB" dirty="0"/>
          </a:p>
        </p:txBody>
      </p:sp>
    </p:spTree>
    <p:extLst>
      <p:ext uri="{BB962C8B-B14F-4D97-AF65-F5344CB8AC3E}">
        <p14:creationId xmlns:p14="http://schemas.microsoft.com/office/powerpoint/2010/main" val="3144836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24</a:t>
            </a:fld>
            <a:endParaRPr lang="en-GB" dirty="0"/>
          </a:p>
        </p:txBody>
      </p:sp>
    </p:spTree>
    <p:extLst>
      <p:ext uri="{BB962C8B-B14F-4D97-AF65-F5344CB8AC3E}">
        <p14:creationId xmlns:p14="http://schemas.microsoft.com/office/powerpoint/2010/main" val="774761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25</a:t>
            </a:fld>
            <a:endParaRPr lang="en-GB" dirty="0"/>
          </a:p>
        </p:txBody>
      </p:sp>
    </p:spTree>
    <p:extLst>
      <p:ext uri="{BB962C8B-B14F-4D97-AF65-F5344CB8AC3E}">
        <p14:creationId xmlns:p14="http://schemas.microsoft.com/office/powerpoint/2010/main" val="1177677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26</a:t>
            </a:fld>
            <a:endParaRPr lang="en-GB" dirty="0"/>
          </a:p>
        </p:txBody>
      </p:sp>
    </p:spTree>
    <p:extLst>
      <p:ext uri="{BB962C8B-B14F-4D97-AF65-F5344CB8AC3E}">
        <p14:creationId xmlns:p14="http://schemas.microsoft.com/office/powerpoint/2010/main" val="3368801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27</a:t>
            </a:fld>
            <a:endParaRPr lang="en-GB" dirty="0"/>
          </a:p>
        </p:txBody>
      </p:sp>
    </p:spTree>
    <p:extLst>
      <p:ext uri="{BB962C8B-B14F-4D97-AF65-F5344CB8AC3E}">
        <p14:creationId xmlns:p14="http://schemas.microsoft.com/office/powerpoint/2010/main" val="13688987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28</a:t>
            </a:fld>
            <a:endParaRPr lang="en-GB" dirty="0"/>
          </a:p>
        </p:txBody>
      </p:sp>
    </p:spTree>
    <p:extLst>
      <p:ext uri="{BB962C8B-B14F-4D97-AF65-F5344CB8AC3E}">
        <p14:creationId xmlns:p14="http://schemas.microsoft.com/office/powerpoint/2010/main" val="2740725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29</a:t>
            </a:fld>
            <a:endParaRPr lang="en-GB" dirty="0"/>
          </a:p>
        </p:txBody>
      </p:sp>
    </p:spTree>
    <p:extLst>
      <p:ext uri="{BB962C8B-B14F-4D97-AF65-F5344CB8AC3E}">
        <p14:creationId xmlns:p14="http://schemas.microsoft.com/office/powerpoint/2010/main" val="3745022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4213" indent="-284822" algn="l" eaLnBrk="0" hangingPunct="0">
              <a:spcBef>
                <a:spcPct val="30000"/>
              </a:spcBef>
              <a:defRPr sz="1200">
                <a:solidFill>
                  <a:schemeClr val="tx1"/>
                </a:solidFill>
                <a:latin typeface="Calibri" pitchFamily="34" charset="0"/>
              </a:defRPr>
            </a:lvl2pPr>
            <a:lvl3pPr marL="1145414" indent="-226633" algn="l" eaLnBrk="0" hangingPunct="0">
              <a:spcBef>
                <a:spcPct val="30000"/>
              </a:spcBef>
              <a:defRPr sz="1200">
                <a:solidFill>
                  <a:schemeClr val="tx1"/>
                </a:solidFill>
                <a:latin typeface="Calibri" pitchFamily="34" charset="0"/>
              </a:defRPr>
            </a:lvl3pPr>
            <a:lvl4pPr marL="1604805" indent="-226633" algn="l" eaLnBrk="0" hangingPunct="0">
              <a:spcBef>
                <a:spcPct val="30000"/>
              </a:spcBef>
              <a:defRPr sz="1200">
                <a:solidFill>
                  <a:schemeClr val="tx1"/>
                </a:solidFill>
                <a:latin typeface="Calibri" pitchFamily="34" charset="0"/>
              </a:defRPr>
            </a:lvl4pPr>
            <a:lvl5pPr marL="2062665" indent="-226633" algn="l" eaLnBrk="0" hangingPunct="0">
              <a:spcBef>
                <a:spcPct val="30000"/>
              </a:spcBef>
              <a:defRPr sz="1200">
                <a:solidFill>
                  <a:schemeClr val="tx1"/>
                </a:solidFill>
                <a:latin typeface="Calibri" pitchFamily="34" charset="0"/>
              </a:defRPr>
            </a:lvl5pPr>
            <a:lvl6pPr marL="2503680" indent="-226633" eaLnBrk="0" fontAlgn="base" hangingPunct="0">
              <a:spcBef>
                <a:spcPct val="30000"/>
              </a:spcBef>
              <a:spcAft>
                <a:spcPct val="0"/>
              </a:spcAft>
              <a:defRPr sz="1200">
                <a:solidFill>
                  <a:schemeClr val="tx1"/>
                </a:solidFill>
                <a:latin typeface="Calibri" pitchFamily="34" charset="0"/>
              </a:defRPr>
            </a:lvl6pPr>
            <a:lvl7pPr marL="2944695" indent="-226633" eaLnBrk="0" fontAlgn="base" hangingPunct="0">
              <a:spcBef>
                <a:spcPct val="30000"/>
              </a:spcBef>
              <a:spcAft>
                <a:spcPct val="0"/>
              </a:spcAft>
              <a:defRPr sz="1200">
                <a:solidFill>
                  <a:schemeClr val="tx1"/>
                </a:solidFill>
                <a:latin typeface="Calibri" pitchFamily="34" charset="0"/>
              </a:defRPr>
            </a:lvl7pPr>
            <a:lvl8pPr marL="3385710" indent="-226633" eaLnBrk="0" fontAlgn="base" hangingPunct="0">
              <a:spcBef>
                <a:spcPct val="30000"/>
              </a:spcBef>
              <a:spcAft>
                <a:spcPct val="0"/>
              </a:spcAft>
              <a:defRPr sz="1200">
                <a:solidFill>
                  <a:schemeClr val="tx1"/>
                </a:solidFill>
                <a:latin typeface="Calibri" pitchFamily="34" charset="0"/>
              </a:defRPr>
            </a:lvl8pPr>
            <a:lvl9pPr marL="3826725" indent="-22663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933C626A-3189-4445-ADF1-1DF89EE78D14}" type="slidenum">
              <a:rPr lang="en-GB" altLang="en-US" smtClean="0">
                <a:latin typeface="Arial" charset="0"/>
                <a:cs typeface="Arial" charset="0"/>
              </a:rPr>
              <a:pPr algn="r" eaLnBrk="1" hangingPunct="1">
                <a:spcBef>
                  <a:spcPct val="0"/>
                </a:spcBef>
              </a:pPr>
              <a:t>3</a:t>
            </a:fld>
            <a:endParaRPr lang="en-GB" altLang="en-US" smtClean="0">
              <a:latin typeface="Arial" charset="0"/>
              <a:cs typeface="Arial" charset="0"/>
            </a:endParaRPr>
          </a:p>
        </p:txBody>
      </p:sp>
    </p:spTree>
    <p:extLst>
      <p:ext uri="{BB962C8B-B14F-4D97-AF65-F5344CB8AC3E}">
        <p14:creationId xmlns:p14="http://schemas.microsoft.com/office/powerpoint/2010/main" val="32882882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30</a:t>
            </a:fld>
            <a:endParaRPr lang="en-GB" dirty="0"/>
          </a:p>
        </p:txBody>
      </p:sp>
    </p:spTree>
    <p:extLst>
      <p:ext uri="{BB962C8B-B14F-4D97-AF65-F5344CB8AC3E}">
        <p14:creationId xmlns:p14="http://schemas.microsoft.com/office/powerpoint/2010/main" val="1940679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31</a:t>
            </a:fld>
            <a:endParaRPr lang="en-GB" dirty="0"/>
          </a:p>
        </p:txBody>
      </p:sp>
    </p:spTree>
    <p:extLst>
      <p:ext uri="{BB962C8B-B14F-4D97-AF65-F5344CB8AC3E}">
        <p14:creationId xmlns:p14="http://schemas.microsoft.com/office/powerpoint/2010/main" val="35692711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32</a:t>
            </a:fld>
            <a:endParaRPr lang="en-GB" dirty="0"/>
          </a:p>
        </p:txBody>
      </p:sp>
    </p:spTree>
    <p:extLst>
      <p:ext uri="{BB962C8B-B14F-4D97-AF65-F5344CB8AC3E}">
        <p14:creationId xmlns:p14="http://schemas.microsoft.com/office/powerpoint/2010/main" val="40740486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33</a:t>
            </a:fld>
            <a:endParaRPr lang="en-GB" dirty="0"/>
          </a:p>
        </p:txBody>
      </p:sp>
    </p:spTree>
    <p:extLst>
      <p:ext uri="{BB962C8B-B14F-4D97-AF65-F5344CB8AC3E}">
        <p14:creationId xmlns:p14="http://schemas.microsoft.com/office/powerpoint/2010/main" val="40678839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34</a:t>
            </a:fld>
            <a:endParaRPr lang="en-GB" dirty="0"/>
          </a:p>
        </p:txBody>
      </p:sp>
    </p:spTree>
    <p:extLst>
      <p:ext uri="{BB962C8B-B14F-4D97-AF65-F5344CB8AC3E}">
        <p14:creationId xmlns:p14="http://schemas.microsoft.com/office/powerpoint/2010/main" val="4038364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35</a:t>
            </a:fld>
            <a:endParaRPr lang="en-GB" dirty="0"/>
          </a:p>
        </p:txBody>
      </p:sp>
    </p:spTree>
    <p:extLst>
      <p:ext uri="{BB962C8B-B14F-4D97-AF65-F5344CB8AC3E}">
        <p14:creationId xmlns:p14="http://schemas.microsoft.com/office/powerpoint/2010/main" val="28579020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36</a:t>
            </a:fld>
            <a:endParaRPr lang="en-GB" dirty="0"/>
          </a:p>
        </p:txBody>
      </p:sp>
    </p:spTree>
    <p:extLst>
      <p:ext uri="{BB962C8B-B14F-4D97-AF65-F5344CB8AC3E}">
        <p14:creationId xmlns:p14="http://schemas.microsoft.com/office/powerpoint/2010/main" val="36038292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37</a:t>
            </a:fld>
            <a:endParaRPr lang="en-GB" dirty="0"/>
          </a:p>
        </p:txBody>
      </p:sp>
    </p:spTree>
    <p:extLst>
      <p:ext uri="{BB962C8B-B14F-4D97-AF65-F5344CB8AC3E}">
        <p14:creationId xmlns:p14="http://schemas.microsoft.com/office/powerpoint/2010/main" val="7776313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38</a:t>
            </a:fld>
            <a:endParaRPr lang="en-GB" dirty="0"/>
          </a:p>
        </p:txBody>
      </p:sp>
    </p:spTree>
    <p:extLst>
      <p:ext uri="{BB962C8B-B14F-4D97-AF65-F5344CB8AC3E}">
        <p14:creationId xmlns:p14="http://schemas.microsoft.com/office/powerpoint/2010/main" val="39284895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39</a:t>
            </a:fld>
            <a:endParaRPr lang="en-GB" dirty="0"/>
          </a:p>
        </p:txBody>
      </p:sp>
    </p:spTree>
    <p:extLst>
      <p:ext uri="{BB962C8B-B14F-4D97-AF65-F5344CB8AC3E}">
        <p14:creationId xmlns:p14="http://schemas.microsoft.com/office/powerpoint/2010/main" val="3646435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4213" indent="-284822" algn="l" eaLnBrk="0" hangingPunct="0">
              <a:spcBef>
                <a:spcPct val="30000"/>
              </a:spcBef>
              <a:defRPr sz="1200">
                <a:solidFill>
                  <a:schemeClr val="tx1"/>
                </a:solidFill>
                <a:latin typeface="Calibri" pitchFamily="34" charset="0"/>
              </a:defRPr>
            </a:lvl2pPr>
            <a:lvl3pPr marL="1145414" indent="-226633" algn="l" eaLnBrk="0" hangingPunct="0">
              <a:spcBef>
                <a:spcPct val="30000"/>
              </a:spcBef>
              <a:defRPr sz="1200">
                <a:solidFill>
                  <a:schemeClr val="tx1"/>
                </a:solidFill>
                <a:latin typeface="Calibri" pitchFamily="34" charset="0"/>
              </a:defRPr>
            </a:lvl3pPr>
            <a:lvl4pPr marL="1604805" indent="-226633" algn="l" eaLnBrk="0" hangingPunct="0">
              <a:spcBef>
                <a:spcPct val="30000"/>
              </a:spcBef>
              <a:defRPr sz="1200">
                <a:solidFill>
                  <a:schemeClr val="tx1"/>
                </a:solidFill>
                <a:latin typeface="Calibri" pitchFamily="34" charset="0"/>
              </a:defRPr>
            </a:lvl4pPr>
            <a:lvl5pPr marL="2062665" indent="-226633" algn="l" eaLnBrk="0" hangingPunct="0">
              <a:spcBef>
                <a:spcPct val="30000"/>
              </a:spcBef>
              <a:defRPr sz="1200">
                <a:solidFill>
                  <a:schemeClr val="tx1"/>
                </a:solidFill>
                <a:latin typeface="Calibri" pitchFamily="34" charset="0"/>
              </a:defRPr>
            </a:lvl5pPr>
            <a:lvl6pPr marL="2503680" indent="-226633" eaLnBrk="0" fontAlgn="base" hangingPunct="0">
              <a:spcBef>
                <a:spcPct val="30000"/>
              </a:spcBef>
              <a:spcAft>
                <a:spcPct val="0"/>
              </a:spcAft>
              <a:defRPr sz="1200">
                <a:solidFill>
                  <a:schemeClr val="tx1"/>
                </a:solidFill>
                <a:latin typeface="Calibri" pitchFamily="34" charset="0"/>
              </a:defRPr>
            </a:lvl6pPr>
            <a:lvl7pPr marL="2944695" indent="-226633" eaLnBrk="0" fontAlgn="base" hangingPunct="0">
              <a:spcBef>
                <a:spcPct val="30000"/>
              </a:spcBef>
              <a:spcAft>
                <a:spcPct val="0"/>
              </a:spcAft>
              <a:defRPr sz="1200">
                <a:solidFill>
                  <a:schemeClr val="tx1"/>
                </a:solidFill>
                <a:latin typeface="Calibri" pitchFamily="34" charset="0"/>
              </a:defRPr>
            </a:lvl7pPr>
            <a:lvl8pPr marL="3385710" indent="-226633" eaLnBrk="0" fontAlgn="base" hangingPunct="0">
              <a:spcBef>
                <a:spcPct val="30000"/>
              </a:spcBef>
              <a:spcAft>
                <a:spcPct val="0"/>
              </a:spcAft>
              <a:defRPr sz="1200">
                <a:solidFill>
                  <a:schemeClr val="tx1"/>
                </a:solidFill>
                <a:latin typeface="Calibri" pitchFamily="34" charset="0"/>
              </a:defRPr>
            </a:lvl8pPr>
            <a:lvl9pPr marL="3826725" indent="-22663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933C626A-3189-4445-ADF1-1DF89EE78D14}" type="slidenum">
              <a:rPr lang="en-GB" altLang="en-US" smtClean="0">
                <a:latin typeface="Arial" charset="0"/>
                <a:cs typeface="Arial" charset="0"/>
              </a:rPr>
              <a:pPr algn="r" eaLnBrk="1" hangingPunct="1">
                <a:spcBef>
                  <a:spcPct val="0"/>
                </a:spcBef>
              </a:pPr>
              <a:t>4</a:t>
            </a:fld>
            <a:endParaRPr lang="en-GB" altLang="en-US" smtClean="0">
              <a:latin typeface="Arial" charset="0"/>
              <a:cs typeface="Arial" charset="0"/>
            </a:endParaRPr>
          </a:p>
        </p:txBody>
      </p:sp>
    </p:spTree>
    <p:extLst>
      <p:ext uri="{BB962C8B-B14F-4D97-AF65-F5344CB8AC3E}">
        <p14:creationId xmlns:p14="http://schemas.microsoft.com/office/powerpoint/2010/main" val="19323978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40</a:t>
            </a:fld>
            <a:endParaRPr lang="en-GB" dirty="0"/>
          </a:p>
        </p:txBody>
      </p:sp>
    </p:spTree>
    <p:extLst>
      <p:ext uri="{BB962C8B-B14F-4D97-AF65-F5344CB8AC3E}">
        <p14:creationId xmlns:p14="http://schemas.microsoft.com/office/powerpoint/2010/main" val="25998865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41</a:t>
            </a:fld>
            <a:endParaRPr lang="en-GB" dirty="0"/>
          </a:p>
        </p:txBody>
      </p:sp>
    </p:spTree>
    <p:extLst>
      <p:ext uri="{BB962C8B-B14F-4D97-AF65-F5344CB8AC3E}">
        <p14:creationId xmlns:p14="http://schemas.microsoft.com/office/powerpoint/2010/main" val="42262589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42</a:t>
            </a:fld>
            <a:endParaRPr lang="en-GB" dirty="0"/>
          </a:p>
        </p:txBody>
      </p:sp>
    </p:spTree>
    <p:extLst>
      <p:ext uri="{BB962C8B-B14F-4D97-AF65-F5344CB8AC3E}">
        <p14:creationId xmlns:p14="http://schemas.microsoft.com/office/powerpoint/2010/main" val="8805548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43</a:t>
            </a:fld>
            <a:endParaRPr lang="en-GB" dirty="0"/>
          </a:p>
        </p:txBody>
      </p:sp>
    </p:spTree>
    <p:extLst>
      <p:ext uri="{BB962C8B-B14F-4D97-AF65-F5344CB8AC3E}">
        <p14:creationId xmlns:p14="http://schemas.microsoft.com/office/powerpoint/2010/main" val="7283984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44</a:t>
            </a:fld>
            <a:endParaRPr lang="en-GB" dirty="0"/>
          </a:p>
        </p:txBody>
      </p:sp>
    </p:spTree>
    <p:extLst>
      <p:ext uri="{BB962C8B-B14F-4D97-AF65-F5344CB8AC3E}">
        <p14:creationId xmlns:p14="http://schemas.microsoft.com/office/powerpoint/2010/main" val="21401743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a:defRPr/>
            </a:pPr>
            <a:fld id="{632396BA-CF1D-4F87-8BC6-68AE71172224}" type="slidenum">
              <a:rPr lang="en-GB" smtClean="0"/>
              <a:pPr>
                <a:defRPr/>
              </a:pPr>
              <a:t>45</a:t>
            </a:fld>
            <a:endParaRPr lang="en-GB" dirty="0"/>
          </a:p>
        </p:txBody>
      </p:sp>
    </p:spTree>
    <p:extLst>
      <p:ext uri="{BB962C8B-B14F-4D97-AF65-F5344CB8AC3E}">
        <p14:creationId xmlns:p14="http://schemas.microsoft.com/office/powerpoint/2010/main" val="6404022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46</a:t>
            </a:fld>
            <a:endParaRPr lang="en-GB" dirty="0"/>
          </a:p>
        </p:txBody>
      </p:sp>
    </p:spTree>
    <p:extLst>
      <p:ext uri="{BB962C8B-B14F-4D97-AF65-F5344CB8AC3E}">
        <p14:creationId xmlns:p14="http://schemas.microsoft.com/office/powerpoint/2010/main" val="22033633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47</a:t>
            </a:fld>
            <a:endParaRPr lang="en-GB" dirty="0"/>
          </a:p>
        </p:txBody>
      </p:sp>
    </p:spTree>
    <p:extLst>
      <p:ext uri="{BB962C8B-B14F-4D97-AF65-F5344CB8AC3E}">
        <p14:creationId xmlns:p14="http://schemas.microsoft.com/office/powerpoint/2010/main" val="7903471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a:defRPr/>
            </a:pPr>
            <a:fld id="{632396BA-CF1D-4F87-8BC6-68AE71172224}" type="slidenum">
              <a:rPr lang="en-GB" smtClean="0"/>
              <a:pPr>
                <a:defRPr/>
              </a:pPr>
              <a:t>48</a:t>
            </a:fld>
            <a:endParaRPr lang="en-GB" dirty="0"/>
          </a:p>
        </p:txBody>
      </p:sp>
    </p:spTree>
    <p:extLst>
      <p:ext uri="{BB962C8B-B14F-4D97-AF65-F5344CB8AC3E}">
        <p14:creationId xmlns:p14="http://schemas.microsoft.com/office/powerpoint/2010/main" val="18039895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49</a:t>
            </a:fld>
            <a:endParaRPr lang="en-GB" dirty="0"/>
          </a:p>
        </p:txBody>
      </p:sp>
    </p:spTree>
    <p:extLst>
      <p:ext uri="{BB962C8B-B14F-4D97-AF65-F5344CB8AC3E}">
        <p14:creationId xmlns:p14="http://schemas.microsoft.com/office/powerpoint/2010/main" val="1553303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smtClean="0"/>
              <a:t>Overview</a:t>
            </a:r>
            <a:r>
              <a:rPr lang="en-GB" baseline="0" dirty="0" smtClean="0"/>
              <a:t> of cabling standards</a:t>
            </a:r>
            <a:endParaRPr lang="en-GB" dirty="0"/>
          </a:p>
        </p:txBody>
      </p:sp>
      <p:sp>
        <p:nvSpPr>
          <p:cNvPr id="4" name="Slide Number Placeholder 3"/>
          <p:cNvSpPr>
            <a:spLocks noGrp="1"/>
          </p:cNvSpPr>
          <p:nvPr>
            <p:ph type="sldNum" sz="quarter" idx="10"/>
          </p:nvPr>
        </p:nvSpPr>
        <p:spPr/>
        <p:txBody>
          <a:bodyPr/>
          <a:lstStyle/>
          <a:p>
            <a:pPr>
              <a:defRPr/>
            </a:pPr>
            <a:fld id="{632396BA-CF1D-4F87-8BC6-68AE71172224}" type="slidenum">
              <a:rPr lang="en-GB" smtClean="0"/>
              <a:pPr>
                <a:defRPr/>
              </a:pPr>
              <a:t>5</a:t>
            </a:fld>
            <a:endParaRPr lang="en-GB" dirty="0"/>
          </a:p>
        </p:txBody>
      </p:sp>
    </p:spTree>
    <p:extLst>
      <p:ext uri="{BB962C8B-B14F-4D97-AF65-F5344CB8AC3E}">
        <p14:creationId xmlns:p14="http://schemas.microsoft.com/office/powerpoint/2010/main" val="27560720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50</a:t>
            </a:fld>
            <a:endParaRPr lang="en-GB" dirty="0"/>
          </a:p>
        </p:txBody>
      </p:sp>
    </p:spTree>
    <p:extLst>
      <p:ext uri="{BB962C8B-B14F-4D97-AF65-F5344CB8AC3E}">
        <p14:creationId xmlns:p14="http://schemas.microsoft.com/office/powerpoint/2010/main" val="41833326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51</a:t>
            </a:fld>
            <a:endParaRPr lang="en-GB" dirty="0"/>
          </a:p>
        </p:txBody>
      </p:sp>
    </p:spTree>
    <p:extLst>
      <p:ext uri="{BB962C8B-B14F-4D97-AF65-F5344CB8AC3E}">
        <p14:creationId xmlns:p14="http://schemas.microsoft.com/office/powerpoint/2010/main" val="2372822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52</a:t>
            </a:fld>
            <a:endParaRPr lang="en-GB" dirty="0"/>
          </a:p>
        </p:txBody>
      </p:sp>
    </p:spTree>
    <p:extLst>
      <p:ext uri="{BB962C8B-B14F-4D97-AF65-F5344CB8AC3E}">
        <p14:creationId xmlns:p14="http://schemas.microsoft.com/office/powerpoint/2010/main" val="19723393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53</a:t>
            </a:fld>
            <a:endParaRPr lang="en-GB" dirty="0"/>
          </a:p>
        </p:txBody>
      </p:sp>
    </p:spTree>
    <p:extLst>
      <p:ext uri="{BB962C8B-B14F-4D97-AF65-F5344CB8AC3E}">
        <p14:creationId xmlns:p14="http://schemas.microsoft.com/office/powerpoint/2010/main" val="3748430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6</a:t>
            </a:fld>
            <a:endParaRPr lang="en-GB" dirty="0"/>
          </a:p>
        </p:txBody>
      </p:sp>
    </p:spTree>
    <p:extLst>
      <p:ext uri="{BB962C8B-B14F-4D97-AF65-F5344CB8AC3E}">
        <p14:creationId xmlns:p14="http://schemas.microsoft.com/office/powerpoint/2010/main" val="2448245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7</a:t>
            </a:fld>
            <a:endParaRPr lang="en-GB" dirty="0"/>
          </a:p>
        </p:txBody>
      </p:sp>
    </p:spTree>
    <p:extLst>
      <p:ext uri="{BB962C8B-B14F-4D97-AF65-F5344CB8AC3E}">
        <p14:creationId xmlns:p14="http://schemas.microsoft.com/office/powerpoint/2010/main" val="3872559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8</a:t>
            </a:fld>
            <a:endParaRPr lang="en-GB" dirty="0"/>
          </a:p>
        </p:txBody>
      </p:sp>
    </p:spTree>
    <p:extLst>
      <p:ext uri="{BB962C8B-B14F-4D97-AF65-F5344CB8AC3E}">
        <p14:creationId xmlns:p14="http://schemas.microsoft.com/office/powerpoint/2010/main" val="1918580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632396BA-CF1D-4F87-8BC6-68AE71172224}" type="slidenum">
              <a:rPr lang="en-GB" smtClean="0"/>
              <a:pPr>
                <a:defRPr/>
              </a:pPr>
              <a:t>9</a:t>
            </a:fld>
            <a:endParaRPr lang="en-GB" dirty="0"/>
          </a:p>
        </p:txBody>
      </p:sp>
    </p:spTree>
    <p:extLst>
      <p:ext uri="{BB962C8B-B14F-4D97-AF65-F5344CB8AC3E}">
        <p14:creationId xmlns:p14="http://schemas.microsoft.com/office/powerpoint/2010/main" val="708447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a:prstGeom prst="rect">
            <a:avLst/>
          </a:prstGeom>
        </p:spPr>
        <p:txBody>
          <a:bodyPr lIns="91430" tIns="45715" rIns="91430" bIns="45715"/>
          <a:lstStyle>
            <a:lvl1pPr>
              <a:defRPr>
                <a:latin typeface="Calibri" panose="020F0502020204030204"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2914650"/>
            <a:ext cx="6400800" cy="1314450"/>
          </a:xfrm>
          <a:prstGeom prst="rect">
            <a:avLst/>
          </a:prstGeom>
        </p:spPr>
        <p:txBody>
          <a:bodyPr lIns="91430" tIns="45715" rIns="91430" bIns="45715"/>
          <a:lstStyle>
            <a:lvl1pPr marL="0" indent="0" algn="ctr">
              <a:buNone/>
              <a:defRPr>
                <a:latin typeface="Calibri" panose="020F0502020204030204" pitchFamily="34" charset="0"/>
              </a:defRPr>
            </a:lvl1pPr>
            <a:lvl2pPr marL="457148" indent="0" algn="ctr">
              <a:buNone/>
              <a:defRPr/>
            </a:lvl2pPr>
            <a:lvl3pPr marL="914296" indent="0" algn="ctr">
              <a:buNone/>
              <a:defRPr/>
            </a:lvl3pPr>
            <a:lvl4pPr marL="1371444" indent="0" algn="ctr">
              <a:buNone/>
              <a:defRPr/>
            </a:lvl4pPr>
            <a:lvl5pPr marL="1828592" indent="0" algn="ctr">
              <a:buNone/>
              <a:defRPr/>
            </a:lvl5pPr>
            <a:lvl6pPr marL="2285740" indent="0" algn="ctr">
              <a:buNone/>
              <a:defRPr/>
            </a:lvl6pPr>
            <a:lvl7pPr marL="2742888" indent="0" algn="ctr">
              <a:buNone/>
              <a:defRPr/>
            </a:lvl7pPr>
            <a:lvl8pPr marL="3200036" indent="0" algn="ctr">
              <a:buNone/>
              <a:defRPr/>
            </a:lvl8pPr>
            <a:lvl9pPr marL="3657184"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532314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52046" y="1383507"/>
            <a:ext cx="4249615" cy="3456385"/>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2339" y="1383507"/>
            <a:ext cx="4249615" cy="3456385"/>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933920330"/>
      </p:ext>
    </p:extLst>
  </p:cSld>
  <p:clrMapOvr>
    <a:masterClrMapping/>
  </p:clrMapOvr>
  <p:transition spd="med">
    <p:strips/>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151335"/>
            <a:ext cx="4040066" cy="479822"/>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de-DE" smtClean="0"/>
              <a:t>Textmasterformate durch Klicken bearbeiten</a:t>
            </a:r>
          </a:p>
        </p:txBody>
      </p:sp>
      <p:sp>
        <p:nvSpPr>
          <p:cNvPr id="4" name="Inhaltsplatzhalter 3"/>
          <p:cNvSpPr>
            <a:spLocks noGrp="1"/>
          </p:cNvSpPr>
          <p:nvPr>
            <p:ph sz="half" idx="2"/>
          </p:nvPr>
        </p:nvSpPr>
        <p:spPr>
          <a:xfrm>
            <a:off x="457200" y="1631156"/>
            <a:ext cx="4040066"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270" y="1151335"/>
            <a:ext cx="4041531" cy="479822"/>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de-DE" smtClean="0"/>
              <a:t>Textmasterformate durch Klicken bearbeiten</a:t>
            </a:r>
          </a:p>
        </p:txBody>
      </p:sp>
      <p:sp>
        <p:nvSpPr>
          <p:cNvPr id="6" name="Inhaltsplatzhalter 5"/>
          <p:cNvSpPr>
            <a:spLocks noGrp="1"/>
          </p:cNvSpPr>
          <p:nvPr>
            <p:ph sz="quarter" idx="4"/>
          </p:nvPr>
        </p:nvSpPr>
        <p:spPr>
          <a:xfrm>
            <a:off x="4645270" y="1631156"/>
            <a:ext cx="4041531"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016949143"/>
      </p:ext>
    </p:extLst>
  </p:cSld>
  <p:clrMapOvr>
    <a:masterClrMapping/>
  </p:clrMapOvr>
  <p:transition spd="med">
    <p:strips/>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98193152"/>
      </p:ext>
    </p:extLst>
  </p:cSld>
  <p:clrMapOvr>
    <a:masterClrMapping/>
  </p:clrMapOvr>
  <p:transition spd="med">
    <p:strips/>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3302804"/>
      </p:ext>
    </p:extLst>
  </p:cSld>
  <p:clrMapOvr>
    <a:masterClrMapping/>
  </p:clrMapOvr>
  <p:transition spd="med">
    <p:strips/>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04787"/>
            <a:ext cx="3008435" cy="871538"/>
          </a:xfrm>
        </p:spPr>
        <p:txBody>
          <a:bodyPr anchor="b"/>
          <a:lstStyle>
            <a:lvl1pPr algn="l">
              <a:defRPr sz="1700" b="1"/>
            </a:lvl1pPr>
          </a:lstStyle>
          <a:p>
            <a:r>
              <a:rPr lang="de-DE" smtClean="0"/>
              <a:t>Titelmasterformat durch Klicken bearbeiten</a:t>
            </a:r>
            <a:endParaRPr lang="de-DE"/>
          </a:p>
        </p:txBody>
      </p:sp>
      <p:sp>
        <p:nvSpPr>
          <p:cNvPr id="3" name="Inhaltsplatzhalter 2"/>
          <p:cNvSpPr>
            <a:spLocks noGrp="1"/>
          </p:cNvSpPr>
          <p:nvPr>
            <p:ph idx="1"/>
          </p:nvPr>
        </p:nvSpPr>
        <p:spPr>
          <a:xfrm>
            <a:off x="3575538" y="204788"/>
            <a:ext cx="5111262" cy="438983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076326"/>
            <a:ext cx="3008435" cy="3518297"/>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de-DE" smtClean="0"/>
              <a:t>Textmasterformate durch Klicken bearbeiten</a:t>
            </a:r>
          </a:p>
        </p:txBody>
      </p:sp>
    </p:spTree>
    <p:extLst>
      <p:ext uri="{BB962C8B-B14F-4D97-AF65-F5344CB8AC3E}">
        <p14:creationId xmlns:p14="http://schemas.microsoft.com/office/powerpoint/2010/main" val="3637057917"/>
      </p:ext>
    </p:extLst>
  </p:cSld>
  <p:clrMapOvr>
    <a:masterClrMapping/>
  </p:clrMapOvr>
  <p:transition spd="med">
    <p:strips/>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166" y="3600450"/>
            <a:ext cx="5486400" cy="425054"/>
          </a:xfrm>
        </p:spPr>
        <p:txBody>
          <a:bodyPr anchor="b"/>
          <a:lstStyle>
            <a:lvl1pPr algn="l">
              <a:defRPr sz="1700" b="1"/>
            </a:lvl1pPr>
          </a:lstStyle>
          <a:p>
            <a:r>
              <a:rPr lang="de-DE" smtClean="0"/>
              <a:t>Titelmasterformat durch Klicken bearbeiten</a:t>
            </a:r>
            <a:endParaRPr lang="de-DE"/>
          </a:p>
        </p:txBody>
      </p:sp>
      <p:sp>
        <p:nvSpPr>
          <p:cNvPr id="3" name="Bildplatzhalter 2"/>
          <p:cNvSpPr>
            <a:spLocks noGrp="1"/>
          </p:cNvSpPr>
          <p:nvPr>
            <p:ph type="pic" idx="1"/>
          </p:nvPr>
        </p:nvSpPr>
        <p:spPr>
          <a:xfrm>
            <a:off x="1792166" y="459581"/>
            <a:ext cx="5486400" cy="3086100"/>
          </a:xfrm>
        </p:spPr>
        <p:txBody>
          <a:bodyPr/>
          <a:lstStyle>
            <a:lvl1pPr marL="0" indent="0">
              <a:buNone/>
              <a:defRPr sz="2700"/>
            </a:lvl1pPr>
            <a:lvl2pPr marL="389626" indent="0">
              <a:buNone/>
              <a:defRPr sz="2400"/>
            </a:lvl2pPr>
            <a:lvl3pPr marL="779252" indent="0">
              <a:buNone/>
              <a:defRPr sz="2000"/>
            </a:lvl3pPr>
            <a:lvl4pPr marL="1168878" indent="0">
              <a:buNone/>
              <a:defRPr sz="1700"/>
            </a:lvl4pPr>
            <a:lvl5pPr marL="1558503" indent="0">
              <a:buNone/>
              <a:defRPr sz="1700"/>
            </a:lvl5pPr>
            <a:lvl6pPr marL="1948129" indent="0">
              <a:buNone/>
              <a:defRPr sz="1700"/>
            </a:lvl6pPr>
            <a:lvl7pPr marL="2337755" indent="0">
              <a:buNone/>
              <a:defRPr sz="1700"/>
            </a:lvl7pPr>
            <a:lvl8pPr marL="2727381" indent="0">
              <a:buNone/>
              <a:defRPr sz="1700"/>
            </a:lvl8pPr>
            <a:lvl9pPr marL="3117007" indent="0">
              <a:buNone/>
              <a:defRPr sz="1700"/>
            </a:lvl9pPr>
          </a:lstStyle>
          <a:p>
            <a:pPr lvl="0"/>
            <a:endParaRPr lang="de-DE" noProof="0" smtClean="0"/>
          </a:p>
        </p:txBody>
      </p:sp>
      <p:sp>
        <p:nvSpPr>
          <p:cNvPr id="4" name="Textplatzhalter 3"/>
          <p:cNvSpPr>
            <a:spLocks noGrp="1"/>
          </p:cNvSpPr>
          <p:nvPr>
            <p:ph type="body" sz="half" idx="2"/>
          </p:nvPr>
        </p:nvSpPr>
        <p:spPr>
          <a:xfrm>
            <a:off x="1792166" y="4025503"/>
            <a:ext cx="5486400" cy="603647"/>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de-DE" smtClean="0"/>
              <a:t>Textmasterformate durch Klicken bearbeiten</a:t>
            </a:r>
          </a:p>
        </p:txBody>
      </p:sp>
    </p:spTree>
    <p:extLst>
      <p:ext uri="{BB962C8B-B14F-4D97-AF65-F5344CB8AC3E}">
        <p14:creationId xmlns:p14="http://schemas.microsoft.com/office/powerpoint/2010/main" val="1302177678"/>
      </p:ext>
    </p:extLst>
  </p:cSld>
  <p:clrMapOvr>
    <a:masterClrMapping/>
  </p:clrMapOvr>
  <p:transition spd="med">
    <p:strips/>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425499827"/>
      </p:ext>
    </p:extLst>
  </p:cSld>
  <p:clrMapOvr>
    <a:masterClrMapping/>
  </p:clrMapOvr>
  <p:transition spd="med">
    <p:strips/>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31977" y="764382"/>
            <a:ext cx="2159977" cy="407551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2047" y="764382"/>
            <a:ext cx="6339254" cy="407551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737087890"/>
      </p:ext>
    </p:extLst>
  </p:cSld>
  <p:clrMapOvr>
    <a:masterClrMapping/>
  </p:clrMapOvr>
  <p:transition spd="med">
    <p:strips/>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252046" y="764381"/>
            <a:ext cx="8639908" cy="4572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252046" y="1383507"/>
            <a:ext cx="4249615" cy="345638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2339" y="1383507"/>
            <a:ext cx="4249615" cy="167044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2339" y="3168253"/>
            <a:ext cx="4249615" cy="167163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577262042"/>
      </p:ext>
    </p:extLst>
  </p:cSld>
  <p:clrMapOvr>
    <a:masterClrMapping/>
  </p:clrMapOvr>
  <p:transition spd="med">
    <p:strips/>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5324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lIns="91430" tIns="45715" rIns="91430" bIns="45715" anchor="t"/>
          <a:lstStyle>
            <a:lvl1pPr algn="l">
              <a:defRPr sz="4000" b="1" cap="all">
                <a:latin typeface="Calibri" panose="020F0502020204030204"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180035"/>
            <a:ext cx="7772400" cy="1125140"/>
          </a:xfrm>
          <a:prstGeom prst="rect">
            <a:avLst/>
          </a:prstGeom>
        </p:spPr>
        <p:txBody>
          <a:bodyPr lIns="91430" tIns="45715" rIns="91430" bIns="45715" anchor="b"/>
          <a:lstStyle>
            <a:lvl1pPr marL="0" indent="0">
              <a:buNone/>
              <a:defRPr sz="2000"/>
            </a:lvl1pPr>
            <a:lvl2pPr marL="457148" indent="0">
              <a:buNone/>
              <a:defRPr sz="1800"/>
            </a:lvl2pPr>
            <a:lvl3pPr marL="914296" indent="0">
              <a:buNone/>
              <a:defRPr sz="1600"/>
            </a:lvl3pPr>
            <a:lvl4pPr marL="1371444" indent="0">
              <a:buNone/>
              <a:defRPr sz="1400"/>
            </a:lvl4pPr>
            <a:lvl5pPr marL="1828592" indent="0">
              <a:buNone/>
              <a:defRPr sz="1400"/>
            </a:lvl5pPr>
            <a:lvl6pPr marL="2285740" indent="0">
              <a:buNone/>
              <a:defRPr sz="1400"/>
            </a:lvl6pPr>
            <a:lvl7pPr marL="2742888" indent="0">
              <a:buNone/>
              <a:defRPr sz="1400"/>
            </a:lvl7pPr>
            <a:lvl8pPr marL="3200036" indent="0">
              <a:buNone/>
              <a:defRPr sz="1400"/>
            </a:lvl8pPr>
            <a:lvl9pPr marL="3657184" indent="0">
              <a:buNone/>
              <a:defRPr sz="1400"/>
            </a:lvl9pPr>
          </a:lstStyle>
          <a:p>
            <a:pPr lvl="0"/>
            <a:r>
              <a:rPr lang="en-US" smtClean="0"/>
              <a:t>Click to edit Master text styles</a:t>
            </a:r>
          </a:p>
        </p:txBody>
      </p:sp>
    </p:spTree>
    <p:extLst>
      <p:ext uri="{BB962C8B-B14F-4D97-AF65-F5344CB8AC3E}">
        <p14:creationId xmlns:p14="http://schemas.microsoft.com/office/powerpoint/2010/main" val="3586950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91430" tIns="45715" rIns="91430" bIns="45715"/>
          <a:lstStyle>
            <a:lvl1pPr>
              <a:defRPr>
                <a:latin typeface="Calibri" panose="020F0502020204030204"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200151"/>
            <a:ext cx="4038600" cy="3394472"/>
          </a:xfrm>
          <a:prstGeom prst="rect">
            <a:avLst/>
          </a:prstGeom>
        </p:spPr>
        <p:txBody>
          <a:bodyPr lIns="91430" tIns="45715" rIns="91430" bIns="45715"/>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a:prstGeom prst="rect">
            <a:avLst/>
          </a:prstGeom>
        </p:spPr>
        <p:txBody>
          <a:bodyPr lIns="91430" tIns="45715" rIns="91430" bIns="45715"/>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8492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486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3851" y="1383619"/>
            <a:ext cx="8496300" cy="3402695"/>
          </a:xfrm>
          <a:prstGeom prst="rect">
            <a:avLst/>
          </a:prstGeom>
        </p:spPr>
        <p:txBody>
          <a:bodyPr lIns="91430" tIns="45715" rIns="91430" bIns="45715"/>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itle 3"/>
          <p:cNvSpPr>
            <a:spLocks noGrp="1"/>
          </p:cNvSpPr>
          <p:nvPr>
            <p:ph type="title"/>
          </p:nvPr>
        </p:nvSpPr>
        <p:spPr>
          <a:xfrm>
            <a:off x="323529" y="735546"/>
            <a:ext cx="8496944" cy="594066"/>
          </a:xfrm>
          <a:prstGeom prst="rect">
            <a:avLst/>
          </a:prstGeom>
        </p:spPr>
        <p:txBody>
          <a:bodyPr lIns="91430" tIns="45715" rIns="91430" bIns="45715"/>
          <a:lstStyle>
            <a:lvl1pPr algn="l">
              <a:defRPr>
                <a:latin typeface="Calibri" panose="020F0502020204030204"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3641323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2914650"/>
            <a:ext cx="6400800" cy="1314450"/>
          </a:xfrm>
        </p:spPr>
        <p:txBody>
          <a:bodyPr/>
          <a:lstStyle>
            <a:lvl1pPr marL="0" indent="0" algn="ctr">
              <a:buNone/>
              <a:defRPr/>
            </a:lvl1pPr>
            <a:lvl2pPr marL="389626" indent="0" algn="ctr">
              <a:buNone/>
              <a:defRPr/>
            </a:lvl2pPr>
            <a:lvl3pPr marL="779252" indent="0" algn="ctr">
              <a:buNone/>
              <a:defRPr/>
            </a:lvl3pPr>
            <a:lvl4pPr marL="1168878" indent="0" algn="ctr">
              <a:buNone/>
              <a:defRPr/>
            </a:lvl4pPr>
            <a:lvl5pPr marL="1558503" indent="0" algn="ctr">
              <a:buNone/>
              <a:defRPr/>
            </a:lvl5pPr>
            <a:lvl6pPr marL="1948129" indent="0" algn="ctr">
              <a:buNone/>
              <a:defRPr/>
            </a:lvl6pPr>
            <a:lvl7pPr marL="2337755" indent="0" algn="ctr">
              <a:buNone/>
              <a:defRPr/>
            </a:lvl7pPr>
            <a:lvl8pPr marL="2727381" indent="0" algn="ctr">
              <a:buNone/>
              <a:defRPr/>
            </a:lvl8pPr>
            <a:lvl9pPr marL="3117007"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727719084"/>
      </p:ext>
    </p:extLst>
  </p:cSld>
  <p:clrMapOvr>
    <a:masterClrMapping/>
  </p:clrMapOvr>
  <p:transition spd="med">
    <p:strips/>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138408311"/>
      </p:ext>
    </p:extLst>
  </p:cSld>
  <p:clrMapOvr>
    <a:masterClrMapping/>
  </p:clrMapOvr>
  <p:transition spd="med">
    <p:strips/>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435" y="3305176"/>
            <a:ext cx="7772400" cy="1021556"/>
          </a:xfrm>
        </p:spPr>
        <p:txBody>
          <a:bodyPr anchor="t"/>
          <a:lstStyle>
            <a:lvl1pPr algn="l">
              <a:defRPr sz="34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435" y="2180035"/>
            <a:ext cx="7772400" cy="1125140"/>
          </a:xfrm>
        </p:spPr>
        <p:txBody>
          <a:bodyPr anchor="b"/>
          <a:lstStyle>
            <a:lvl1pPr marL="0" indent="0">
              <a:buNone/>
              <a:defRPr sz="1700"/>
            </a:lvl1pPr>
            <a:lvl2pPr marL="389626" indent="0">
              <a:buNone/>
              <a:defRPr sz="1500"/>
            </a:lvl2pPr>
            <a:lvl3pPr marL="779252" indent="0">
              <a:buNone/>
              <a:defRPr sz="1400"/>
            </a:lvl3pPr>
            <a:lvl4pPr marL="1168878" indent="0">
              <a:buNone/>
              <a:defRPr sz="1200"/>
            </a:lvl4pPr>
            <a:lvl5pPr marL="1558503" indent="0">
              <a:buNone/>
              <a:defRPr sz="1200"/>
            </a:lvl5pPr>
            <a:lvl6pPr marL="1948129" indent="0">
              <a:buNone/>
              <a:defRPr sz="1200"/>
            </a:lvl6pPr>
            <a:lvl7pPr marL="2337755" indent="0">
              <a:buNone/>
              <a:defRPr sz="1200"/>
            </a:lvl7pPr>
            <a:lvl8pPr marL="2727381" indent="0">
              <a:buNone/>
              <a:defRPr sz="1200"/>
            </a:lvl8pPr>
            <a:lvl9pPr marL="3117007" indent="0">
              <a:buNone/>
              <a:defRPr sz="1200"/>
            </a:lvl9pPr>
          </a:lstStyle>
          <a:p>
            <a:pPr lvl="0"/>
            <a:r>
              <a:rPr lang="de-DE" smtClean="0"/>
              <a:t>Textmasterformate durch Klicken bearbeiten</a:t>
            </a:r>
          </a:p>
        </p:txBody>
      </p:sp>
    </p:spTree>
    <p:extLst>
      <p:ext uri="{BB962C8B-B14F-4D97-AF65-F5344CB8AC3E}">
        <p14:creationId xmlns:p14="http://schemas.microsoft.com/office/powerpoint/2010/main" val="20303331"/>
      </p:ext>
    </p:extLst>
  </p:cSld>
  <p:clrMapOvr>
    <a:masterClrMapping/>
  </p:clrMapOvr>
  <p:transition spd="med">
    <p:strips/>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2.gif"/><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1"/>
          <p:cNvSpPr>
            <a:spLocks noChangeArrowheads="1"/>
          </p:cNvSpPr>
          <p:nvPr/>
        </p:nvSpPr>
        <p:spPr bwMode="auto">
          <a:xfrm>
            <a:off x="4559301" y="4763"/>
            <a:ext cx="1223963" cy="628650"/>
          </a:xfrm>
          <a:prstGeom prst="parallelogram">
            <a:avLst>
              <a:gd name="adj" fmla="val 47789"/>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eaLnBrk="1" hangingPunct="1">
              <a:defRPr/>
            </a:pPr>
            <a:endParaRPr lang="en-GB" altLang="en-US" b="0" dirty="0" smtClean="0"/>
          </a:p>
        </p:txBody>
      </p:sp>
      <p:sp>
        <p:nvSpPr>
          <p:cNvPr id="1030" name="AutoShape 11"/>
          <p:cNvSpPr>
            <a:spLocks noChangeArrowheads="1"/>
          </p:cNvSpPr>
          <p:nvPr/>
        </p:nvSpPr>
        <p:spPr bwMode="auto">
          <a:xfrm>
            <a:off x="3851275" y="-3571"/>
            <a:ext cx="2006600" cy="628651"/>
          </a:xfrm>
          <a:prstGeom prst="parallelogram">
            <a:avLst>
              <a:gd name="adj" fmla="val 100191"/>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eaLnBrk="1" hangingPunct="1">
              <a:defRPr/>
            </a:pPr>
            <a:endParaRPr lang="en-GB" altLang="en-US" b="0" dirty="0" smtClean="0"/>
          </a:p>
        </p:txBody>
      </p:sp>
      <p:sp>
        <p:nvSpPr>
          <p:cNvPr id="1032" name="TextBox 20"/>
          <p:cNvSpPr txBox="1">
            <a:spLocks noChangeArrowheads="1"/>
          </p:cNvSpPr>
          <p:nvPr/>
        </p:nvSpPr>
        <p:spPr bwMode="auto">
          <a:xfrm>
            <a:off x="5827715" y="4832748"/>
            <a:ext cx="3297237"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r" eaLnBrk="1" hangingPunct="1">
              <a:defRPr/>
            </a:pPr>
            <a:r>
              <a:rPr lang="en-GB" altLang="en-US" b="0" smtClean="0">
                <a:solidFill>
                  <a:schemeClr val="bg1"/>
                </a:solidFill>
                <a:latin typeface="Calibri" panose="020F0502020204030204" pitchFamily="34" charset="0"/>
              </a:rPr>
              <a:t>Proof of Performance</a:t>
            </a:r>
            <a:endParaRPr lang="en-GB" altLang="en-US" b="0" dirty="0" smtClean="0">
              <a:solidFill>
                <a:schemeClr val="bg1"/>
              </a:solidFill>
              <a:latin typeface="Calibri" panose="020F0502020204030204" pitchFamily="34" charset="0"/>
            </a:endParaRPr>
          </a:p>
        </p:txBody>
      </p:sp>
      <p:sp>
        <p:nvSpPr>
          <p:cNvPr id="3" name="Textfeld 2"/>
          <p:cNvSpPr txBox="1"/>
          <p:nvPr userDrawn="1"/>
        </p:nvSpPr>
        <p:spPr>
          <a:xfrm>
            <a:off x="0" y="4835338"/>
            <a:ext cx="3684760" cy="276989"/>
          </a:xfrm>
          <a:prstGeom prst="rect">
            <a:avLst/>
          </a:prstGeom>
          <a:noFill/>
        </p:spPr>
        <p:txBody>
          <a:bodyPr wrap="square" lIns="91430" tIns="45715" rIns="91430" bIns="45715" rtlCol="0">
            <a:spAutoFit/>
          </a:bodyPr>
          <a:lstStyle/>
          <a:p>
            <a:pPr algn="l"/>
            <a:r>
              <a:rPr lang="en-GB" sz="1200" b="0" dirty="0" smtClean="0">
                <a:solidFill>
                  <a:schemeClr val="bg1"/>
                </a:solidFill>
                <a:latin typeface="Calibri" panose="020F0502020204030204" pitchFamily="34" charset="0"/>
              </a:rPr>
              <a:t>© IDEAL</a:t>
            </a:r>
            <a:r>
              <a:rPr lang="en-GB" sz="1200" b="0" baseline="0" dirty="0" smtClean="0">
                <a:solidFill>
                  <a:schemeClr val="bg1"/>
                </a:solidFill>
                <a:latin typeface="Calibri" panose="020F0502020204030204" pitchFamily="34" charset="0"/>
              </a:rPr>
              <a:t> INDUSTRIES 2015</a:t>
            </a:r>
            <a:endParaRPr lang="en-GB" sz="1200" b="0" dirty="0">
              <a:solidFill>
                <a:schemeClr val="bg1"/>
              </a:solidFill>
              <a:latin typeface="Calibri" panose="020F0502020204030204" pitchFamily="34" charset="0"/>
            </a:endParaRPr>
          </a:p>
        </p:txBody>
      </p:sp>
      <p:pic>
        <p:nvPicPr>
          <p:cNvPr id="8" name="Picture 7"/>
          <p:cNvPicPr>
            <a:picLocks noChangeAspect="1"/>
          </p:cNvPicPr>
          <p:nvPr userDrawn="1"/>
        </p:nvPicPr>
        <p:blipFill>
          <a:blip r:embed="rId8" cstate="print"/>
          <a:stretch>
            <a:fillRect/>
          </a:stretch>
        </p:blipFill>
        <p:spPr>
          <a:xfrm>
            <a:off x="-1" y="4687886"/>
            <a:ext cx="9144001" cy="459587"/>
          </a:xfrm>
          <a:prstGeom prst="rect">
            <a:avLst/>
          </a:prstGeom>
        </p:spPr>
      </p:pic>
      <p:pic>
        <p:nvPicPr>
          <p:cNvPr id="11" name="Picture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52402" y="157562"/>
            <a:ext cx="2487208" cy="354885"/>
          </a:xfrm>
          <a:prstGeom prst="rect">
            <a:avLst/>
          </a:prstGeom>
        </p:spPr>
      </p:pic>
      <p:cxnSp>
        <p:nvCxnSpPr>
          <p:cNvPr id="12" name="Straight Connector 11"/>
          <p:cNvCxnSpPr/>
          <p:nvPr userDrawn="1"/>
        </p:nvCxnSpPr>
        <p:spPr>
          <a:xfrm>
            <a:off x="0" y="669420"/>
            <a:ext cx="9144000" cy="0"/>
          </a:xfrm>
          <a:prstGeom prst="line">
            <a:avLst/>
          </a:prstGeom>
          <a:ln w="19050">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64" r:id="rId6"/>
  </p:sldLayoutIdLst>
  <p:timing>
    <p:tnLst>
      <p:par>
        <p:cTn id="1" dur="indefinite" restart="never" nodeType="tmRoot"/>
      </p:par>
    </p:tnLst>
  </p:timing>
  <p:txStyles>
    <p:titleStyle>
      <a:lvl1pPr algn="ctr" rtl="0" eaLnBrk="0" fontAlgn="base" hangingPunct="0">
        <a:spcBef>
          <a:spcPct val="0"/>
        </a:spcBef>
        <a:spcAft>
          <a:spcPct val="0"/>
        </a:spcAft>
        <a:defRPr sz="20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148" algn="ctr" rtl="0" fontAlgn="base">
        <a:spcBef>
          <a:spcPct val="0"/>
        </a:spcBef>
        <a:spcAft>
          <a:spcPct val="0"/>
        </a:spcAft>
        <a:defRPr sz="4400">
          <a:solidFill>
            <a:schemeClr val="tx2"/>
          </a:solidFill>
          <a:latin typeface="Arial" charset="0"/>
          <a:cs typeface="Arial" charset="0"/>
        </a:defRPr>
      </a:lvl6pPr>
      <a:lvl7pPr marL="914296" algn="ctr" rtl="0" fontAlgn="base">
        <a:spcBef>
          <a:spcPct val="0"/>
        </a:spcBef>
        <a:spcAft>
          <a:spcPct val="0"/>
        </a:spcAft>
        <a:defRPr sz="4400">
          <a:solidFill>
            <a:schemeClr val="tx2"/>
          </a:solidFill>
          <a:latin typeface="Arial" charset="0"/>
          <a:cs typeface="Arial" charset="0"/>
        </a:defRPr>
      </a:lvl7pPr>
      <a:lvl8pPr marL="1371444" algn="ctr" rtl="0" fontAlgn="base">
        <a:spcBef>
          <a:spcPct val="0"/>
        </a:spcBef>
        <a:spcAft>
          <a:spcPct val="0"/>
        </a:spcAft>
        <a:defRPr sz="4400">
          <a:solidFill>
            <a:schemeClr val="tx2"/>
          </a:solidFill>
          <a:latin typeface="Arial" charset="0"/>
          <a:cs typeface="Arial" charset="0"/>
        </a:defRPr>
      </a:lvl8pPr>
      <a:lvl9pPr marL="1828592" algn="ctr" rtl="0" fontAlgn="base">
        <a:spcBef>
          <a:spcPct val="0"/>
        </a:spcBef>
        <a:spcAft>
          <a:spcPct val="0"/>
        </a:spcAft>
        <a:defRPr sz="4400">
          <a:solidFill>
            <a:schemeClr val="tx2"/>
          </a:solidFill>
          <a:latin typeface="Arial" charset="0"/>
          <a:cs typeface="Arial" charset="0"/>
        </a:defRPr>
      </a:lvl9pPr>
    </p:titleStyle>
    <p:bodyStyle>
      <a:lvl1pPr marL="342861" indent="-342861" algn="l" rtl="0" eaLnBrk="0" fontAlgn="base" hangingPunct="0">
        <a:spcBef>
          <a:spcPct val="20000"/>
        </a:spcBef>
        <a:spcAft>
          <a:spcPct val="0"/>
        </a:spcAft>
        <a:buChar char="•"/>
        <a:defRPr sz="3200">
          <a:solidFill>
            <a:schemeClr val="tx1"/>
          </a:solidFill>
          <a:latin typeface="+mn-lt"/>
          <a:ea typeface="+mn-ea"/>
          <a:cs typeface="+mn-cs"/>
        </a:defRPr>
      </a:lvl1pPr>
      <a:lvl2pPr marL="742865" indent="-285717" algn="l" rtl="0" eaLnBrk="0" fontAlgn="base" hangingPunct="0">
        <a:spcBef>
          <a:spcPct val="20000"/>
        </a:spcBef>
        <a:spcAft>
          <a:spcPct val="0"/>
        </a:spcAft>
        <a:buChar char="–"/>
        <a:defRPr sz="2800">
          <a:solidFill>
            <a:schemeClr val="tx1"/>
          </a:solidFill>
          <a:latin typeface="+mn-lt"/>
          <a:cs typeface="+mn-cs"/>
        </a:defRPr>
      </a:lvl2pPr>
      <a:lvl3pPr marL="1142870" indent="-228574" algn="l" rtl="0" eaLnBrk="0" fontAlgn="base" hangingPunct="0">
        <a:spcBef>
          <a:spcPct val="20000"/>
        </a:spcBef>
        <a:spcAft>
          <a:spcPct val="0"/>
        </a:spcAft>
        <a:buChar char="•"/>
        <a:defRPr sz="2400">
          <a:solidFill>
            <a:schemeClr val="tx1"/>
          </a:solidFill>
          <a:latin typeface="+mn-lt"/>
          <a:cs typeface="+mn-cs"/>
        </a:defRPr>
      </a:lvl3pPr>
      <a:lvl4pPr marL="1600018" indent="-228574" algn="l" rtl="0" eaLnBrk="0" fontAlgn="base" hangingPunct="0">
        <a:spcBef>
          <a:spcPct val="20000"/>
        </a:spcBef>
        <a:spcAft>
          <a:spcPct val="0"/>
        </a:spcAft>
        <a:buChar char="–"/>
        <a:defRPr sz="2000">
          <a:solidFill>
            <a:schemeClr val="tx1"/>
          </a:solidFill>
          <a:latin typeface="+mn-lt"/>
          <a:cs typeface="+mn-cs"/>
        </a:defRPr>
      </a:lvl4pPr>
      <a:lvl5pPr marL="2057166" indent="-228574" algn="l" rtl="0" eaLnBrk="0" fontAlgn="base" hangingPunct="0">
        <a:spcBef>
          <a:spcPct val="20000"/>
        </a:spcBef>
        <a:spcAft>
          <a:spcPct val="0"/>
        </a:spcAft>
        <a:buChar char="»"/>
        <a:defRPr sz="2000">
          <a:solidFill>
            <a:schemeClr val="tx1"/>
          </a:solidFill>
          <a:latin typeface="+mn-lt"/>
          <a:cs typeface="+mn-cs"/>
        </a:defRPr>
      </a:lvl5pPr>
      <a:lvl6pPr marL="2514314" indent="-228574" algn="l" rtl="0" fontAlgn="base">
        <a:spcBef>
          <a:spcPct val="20000"/>
        </a:spcBef>
        <a:spcAft>
          <a:spcPct val="0"/>
        </a:spcAft>
        <a:buChar char="»"/>
        <a:defRPr sz="2000">
          <a:solidFill>
            <a:schemeClr val="tx1"/>
          </a:solidFill>
          <a:latin typeface="+mn-lt"/>
          <a:cs typeface="+mn-cs"/>
        </a:defRPr>
      </a:lvl6pPr>
      <a:lvl7pPr marL="2971462" indent="-228574" algn="l" rtl="0" fontAlgn="base">
        <a:spcBef>
          <a:spcPct val="20000"/>
        </a:spcBef>
        <a:spcAft>
          <a:spcPct val="0"/>
        </a:spcAft>
        <a:buChar char="»"/>
        <a:defRPr sz="2000">
          <a:solidFill>
            <a:schemeClr val="tx1"/>
          </a:solidFill>
          <a:latin typeface="+mn-lt"/>
          <a:cs typeface="+mn-cs"/>
        </a:defRPr>
      </a:lvl7pPr>
      <a:lvl8pPr marL="3428610" indent="-228574" algn="l" rtl="0" fontAlgn="base">
        <a:spcBef>
          <a:spcPct val="20000"/>
        </a:spcBef>
        <a:spcAft>
          <a:spcPct val="0"/>
        </a:spcAft>
        <a:buChar char="»"/>
        <a:defRPr sz="2000">
          <a:solidFill>
            <a:schemeClr val="tx1"/>
          </a:solidFill>
          <a:latin typeface="+mn-lt"/>
          <a:cs typeface="+mn-cs"/>
        </a:defRPr>
      </a:lvl8pPr>
      <a:lvl9pPr marL="3885758" indent="-228574"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296" rtl="0" eaLnBrk="1" latinLnBrk="0" hangingPunct="1">
        <a:defRPr sz="1800" kern="1200">
          <a:solidFill>
            <a:schemeClr val="tx1"/>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4" algn="l" defTabSz="91429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7"/>
          <p:cNvPicPr>
            <a:picLocks noChangeAspect="1"/>
          </p:cNvPicPr>
          <p:nvPr userDrawn="1"/>
        </p:nvPicPr>
        <p:blipFill>
          <a:blip r:embed="rId14" cstate="print"/>
          <a:stretch>
            <a:fillRect/>
          </a:stretch>
        </p:blipFill>
        <p:spPr>
          <a:xfrm>
            <a:off x="171" y="4812548"/>
            <a:ext cx="9143829" cy="344690"/>
          </a:xfrm>
          <a:prstGeom prst="rect">
            <a:avLst/>
          </a:prstGeom>
        </p:spPr>
      </p:pic>
      <p:sp>
        <p:nvSpPr>
          <p:cNvPr id="5122" name="Rectangle 2"/>
          <p:cNvSpPr>
            <a:spLocks noGrp="1" noChangeArrowheads="1"/>
          </p:cNvSpPr>
          <p:nvPr>
            <p:ph type="title"/>
          </p:nvPr>
        </p:nvSpPr>
        <p:spPr bwMode="auto">
          <a:xfrm>
            <a:off x="252046" y="764381"/>
            <a:ext cx="8639908" cy="457200"/>
          </a:xfrm>
          <a:prstGeom prst="rect">
            <a:avLst/>
          </a:prstGeom>
          <a:noFill/>
          <a:ln w="9525">
            <a:noFill/>
            <a:miter lim="800000"/>
            <a:headEnd/>
            <a:tailEnd/>
          </a:ln>
        </p:spPr>
        <p:txBody>
          <a:bodyPr vert="horz" wrap="square" lIns="77925" tIns="38963" rIns="77925" bIns="38963" numCol="1" anchor="ctr" anchorCtr="0" compatLnSpc="1">
            <a:prstTxWarp prst="textNoShape">
              <a:avLst/>
            </a:prstTxWarp>
          </a:bodyPr>
          <a:lstStyle/>
          <a:p>
            <a:pPr lvl="0"/>
            <a:r>
              <a:rPr lang="en-US" smtClean="0"/>
              <a:t>Titelmasterformat durch Klicken bearbeiten</a:t>
            </a:r>
          </a:p>
        </p:txBody>
      </p:sp>
      <p:sp>
        <p:nvSpPr>
          <p:cNvPr id="5123" name="Rectangle 3"/>
          <p:cNvSpPr>
            <a:spLocks noGrp="1" noChangeArrowheads="1"/>
          </p:cNvSpPr>
          <p:nvPr>
            <p:ph type="body" idx="1"/>
          </p:nvPr>
        </p:nvSpPr>
        <p:spPr bwMode="auto">
          <a:xfrm>
            <a:off x="252046" y="1383507"/>
            <a:ext cx="8639908" cy="3456385"/>
          </a:xfrm>
          <a:prstGeom prst="rect">
            <a:avLst/>
          </a:prstGeom>
          <a:noFill/>
          <a:ln w="9525">
            <a:noFill/>
            <a:miter lim="800000"/>
            <a:headEnd/>
            <a:tailEnd/>
          </a:ln>
        </p:spPr>
        <p:txBody>
          <a:bodyPr vert="horz" wrap="square" lIns="77925" tIns="38963" rIns="77925" bIns="38963" numCol="1" anchor="t" anchorCtr="0" compatLnSpc="1">
            <a:prstTxWarp prst="textNoShape">
              <a:avLst/>
            </a:prstTxWarp>
          </a:bodyPr>
          <a:lstStyle/>
          <a:p>
            <a:pPr lvl="0"/>
            <a:r>
              <a:rPr lang="en-US" dirty="0" err="1" smtClean="0"/>
              <a:t>Textmasterformate</a:t>
            </a:r>
            <a:r>
              <a:rPr lang="en-US" dirty="0" smtClean="0"/>
              <a:t> </a:t>
            </a:r>
            <a:r>
              <a:rPr lang="en-US" dirty="0" err="1" smtClean="0"/>
              <a:t>durch</a:t>
            </a:r>
            <a:r>
              <a:rPr lang="en-US" dirty="0" smtClean="0"/>
              <a:t> </a:t>
            </a:r>
            <a:r>
              <a:rPr lang="en-US" dirty="0" err="1" smtClean="0"/>
              <a:t>Klicken</a:t>
            </a:r>
            <a:r>
              <a:rPr lang="en-US" dirty="0" smtClean="0"/>
              <a:t> </a:t>
            </a:r>
            <a:r>
              <a:rPr lang="en-US" dirty="0" err="1" smtClean="0"/>
              <a:t>bearbeiten</a:t>
            </a:r>
            <a:endParaRPr lang="en-US" dirty="0" smtClean="0"/>
          </a:p>
          <a:p>
            <a:pPr lvl="1"/>
            <a:r>
              <a:rPr lang="en-US" dirty="0" err="1" smtClean="0"/>
              <a:t>Zweite</a:t>
            </a:r>
            <a:r>
              <a:rPr lang="en-US" dirty="0" smtClean="0"/>
              <a:t> </a:t>
            </a:r>
            <a:r>
              <a:rPr lang="en-US" dirty="0" err="1" smtClean="0"/>
              <a:t>Ebene</a:t>
            </a:r>
            <a:endParaRPr lang="en-US" dirty="0" smtClean="0"/>
          </a:p>
          <a:p>
            <a:pPr lvl="2"/>
            <a:r>
              <a:rPr lang="en-US" dirty="0" err="1" smtClean="0"/>
              <a:t>Dritte</a:t>
            </a:r>
            <a:r>
              <a:rPr lang="en-US" dirty="0" smtClean="0"/>
              <a:t> </a:t>
            </a:r>
            <a:r>
              <a:rPr lang="en-US" dirty="0" err="1" smtClean="0"/>
              <a:t>Ebene</a:t>
            </a:r>
            <a:endParaRPr lang="en-US" dirty="0" smtClean="0"/>
          </a:p>
          <a:p>
            <a:pPr lvl="3"/>
            <a:r>
              <a:rPr lang="en-US" dirty="0" err="1" smtClean="0"/>
              <a:t>Vierte</a:t>
            </a:r>
            <a:r>
              <a:rPr lang="en-US" dirty="0" smtClean="0"/>
              <a:t> </a:t>
            </a:r>
            <a:r>
              <a:rPr lang="en-US" dirty="0" err="1" smtClean="0"/>
              <a:t>Ebene</a:t>
            </a:r>
            <a:endParaRPr lang="en-US" dirty="0" smtClean="0"/>
          </a:p>
          <a:p>
            <a:pPr lvl="4"/>
            <a:r>
              <a:rPr lang="en-US" dirty="0" err="1" smtClean="0"/>
              <a:t>Fünfte</a:t>
            </a:r>
            <a:r>
              <a:rPr lang="en-US" dirty="0" smtClean="0"/>
              <a:t> </a:t>
            </a:r>
            <a:r>
              <a:rPr lang="en-US" dirty="0" err="1" smtClean="0"/>
              <a:t>Ebene</a:t>
            </a:r>
            <a:endParaRPr lang="en-US" dirty="0" smtClean="0"/>
          </a:p>
        </p:txBody>
      </p:sp>
      <p:sp>
        <p:nvSpPr>
          <p:cNvPr id="13" name="Rechteck 11"/>
          <p:cNvSpPr>
            <a:spLocks noChangeArrowheads="1"/>
          </p:cNvSpPr>
          <p:nvPr userDrawn="1"/>
        </p:nvSpPr>
        <p:spPr bwMode="auto">
          <a:xfrm>
            <a:off x="7831016" y="4923234"/>
            <a:ext cx="1060938" cy="248871"/>
          </a:xfrm>
          <a:prstGeom prst="rect">
            <a:avLst/>
          </a:prstGeom>
          <a:noFill/>
          <a:ln w="9525">
            <a:noFill/>
            <a:miter lim="800000"/>
            <a:headEnd/>
            <a:tailEnd/>
          </a:ln>
        </p:spPr>
        <p:txBody>
          <a:bodyPr lIns="94063" tIns="47032" rIns="94063" bIns="47032">
            <a:spAutoFit/>
          </a:bodyPr>
          <a:lstStyle/>
          <a:p>
            <a:pPr algn="r">
              <a:defRPr/>
            </a:pPr>
            <a:fld id="{96DBCE0C-07F0-4914-9064-299FF9EDD194}" type="slidenum">
              <a:rPr lang="de-DE" sz="1000" b="0" smtClean="0">
                <a:solidFill>
                  <a:srgbClr val="FFFFFF"/>
                </a:solidFill>
                <a:latin typeface="Calibri" pitchFamily="34" charset="0"/>
                <a:cs typeface="+mn-cs"/>
              </a:rPr>
              <a:pPr algn="r">
                <a:defRPr/>
              </a:pPr>
              <a:t>‹N›</a:t>
            </a:fld>
            <a:endParaRPr lang="de-DE" sz="1000" b="0" dirty="0">
              <a:solidFill>
                <a:srgbClr val="FFFFFF"/>
              </a:solidFill>
              <a:latin typeface="Calibri" pitchFamily="34" charset="0"/>
              <a:cs typeface="+mn-cs"/>
            </a:endParaRPr>
          </a:p>
        </p:txBody>
      </p:sp>
      <p:sp>
        <p:nvSpPr>
          <p:cNvPr id="40" name="AutoShape 11"/>
          <p:cNvSpPr>
            <a:spLocks noChangeArrowheads="1"/>
          </p:cNvSpPr>
          <p:nvPr userDrawn="1"/>
        </p:nvSpPr>
        <p:spPr bwMode="auto">
          <a:xfrm>
            <a:off x="4208585" y="4763"/>
            <a:ext cx="1129812" cy="628650"/>
          </a:xfrm>
          <a:prstGeom prst="parallelogram">
            <a:avLst>
              <a:gd name="adj" fmla="val 47791"/>
            </a:avLst>
          </a:prstGeom>
          <a:solidFill>
            <a:schemeClr val="bg1"/>
          </a:solidFill>
          <a:ln w="9525">
            <a:noFill/>
            <a:miter lim="800000"/>
            <a:headEnd/>
            <a:tailEnd/>
          </a:ln>
          <a:effectLst/>
        </p:spPr>
        <p:txBody>
          <a:bodyPr wrap="none" lIns="77925" tIns="38963" rIns="77925" bIns="38963" anchor="ctr"/>
          <a:lstStyle/>
          <a:p>
            <a:pPr algn="l">
              <a:defRPr/>
            </a:pPr>
            <a:endParaRPr lang="en-GB" b="0">
              <a:solidFill>
                <a:srgbClr val="000000"/>
              </a:solidFill>
            </a:endParaRPr>
          </a:p>
        </p:txBody>
      </p:sp>
      <p:sp>
        <p:nvSpPr>
          <p:cNvPr id="18" name="Textfeld 17"/>
          <p:cNvSpPr txBox="1"/>
          <p:nvPr userDrawn="1"/>
        </p:nvSpPr>
        <p:spPr>
          <a:xfrm>
            <a:off x="1" y="4958834"/>
            <a:ext cx="5787850" cy="201798"/>
          </a:xfrm>
          <a:prstGeom prst="rect">
            <a:avLst/>
          </a:prstGeom>
          <a:noFill/>
        </p:spPr>
        <p:txBody>
          <a:bodyPr wrap="square" lIns="77925" tIns="38963" rIns="77925" bIns="38963" rtlCol="0">
            <a:spAutoFit/>
          </a:bodyPr>
          <a:lstStyle/>
          <a:p>
            <a:pPr algn="l"/>
            <a:r>
              <a:rPr lang="de-DE" sz="800" i="1" dirty="0" smtClean="0">
                <a:solidFill>
                  <a:srgbClr val="DDDDDD"/>
                </a:solidFill>
                <a:latin typeface="Arial" pitchFamily="34" charset="0"/>
                <a:cs typeface="+mn-cs"/>
              </a:rPr>
              <a:t>© IDEAL INDUSTRIES GmbH - Gutenbergstraße 10 -  85737 Ismaning - www.idealnetworks.net</a:t>
            </a:r>
            <a:endParaRPr lang="de-DE" sz="800" i="1" dirty="0">
              <a:solidFill>
                <a:srgbClr val="DDDDDD"/>
              </a:solidFill>
              <a:latin typeface="Arial" pitchFamily="34" charset="0"/>
              <a:cs typeface="+mn-cs"/>
            </a:endParaRPr>
          </a:p>
        </p:txBody>
      </p:sp>
      <p:pic>
        <p:nvPicPr>
          <p:cNvPr id="19" name="Picture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40679" y="118172"/>
            <a:ext cx="2295884" cy="266164"/>
          </a:xfrm>
          <a:prstGeom prst="rect">
            <a:avLst/>
          </a:prstGeom>
        </p:spPr>
      </p:pic>
      <p:cxnSp>
        <p:nvCxnSpPr>
          <p:cNvPr id="20" name="Straight Connector 11"/>
          <p:cNvCxnSpPr/>
          <p:nvPr userDrawn="1"/>
        </p:nvCxnSpPr>
        <p:spPr>
          <a:xfrm>
            <a:off x="0" y="502065"/>
            <a:ext cx="8440615" cy="0"/>
          </a:xfrm>
          <a:prstGeom prst="line">
            <a:avLst/>
          </a:prstGeom>
          <a:ln w="19050">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96680455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ransition spd="med">
    <p:strips/>
  </p:transition>
  <p:timing>
    <p:tnLst>
      <p:par>
        <p:cTn id="1" dur="indefinite" restart="never" nodeType="tmRoot"/>
      </p:par>
    </p:tnLst>
  </p:timing>
  <p:txStyles>
    <p:titleStyle>
      <a:lvl1pPr algn="l" rtl="0" eaLnBrk="0" fontAlgn="base" hangingPunct="0">
        <a:spcBef>
          <a:spcPct val="0"/>
        </a:spcBef>
        <a:spcAft>
          <a:spcPct val="0"/>
        </a:spcAft>
        <a:defRPr sz="2700" b="1">
          <a:solidFill>
            <a:srgbClr val="003366"/>
          </a:solidFill>
          <a:latin typeface="+mj-lt"/>
          <a:ea typeface="+mj-ea"/>
          <a:cs typeface="+mj-cs"/>
        </a:defRPr>
      </a:lvl1pPr>
      <a:lvl2pPr algn="l" rtl="0" eaLnBrk="0" fontAlgn="base" hangingPunct="0">
        <a:spcBef>
          <a:spcPct val="0"/>
        </a:spcBef>
        <a:spcAft>
          <a:spcPct val="0"/>
        </a:spcAft>
        <a:defRPr sz="2700" b="1">
          <a:solidFill>
            <a:srgbClr val="003366"/>
          </a:solidFill>
          <a:latin typeface="Arial" pitchFamily="34" charset="0"/>
        </a:defRPr>
      </a:lvl2pPr>
      <a:lvl3pPr algn="l" rtl="0" eaLnBrk="0" fontAlgn="base" hangingPunct="0">
        <a:spcBef>
          <a:spcPct val="0"/>
        </a:spcBef>
        <a:spcAft>
          <a:spcPct val="0"/>
        </a:spcAft>
        <a:defRPr sz="2700" b="1">
          <a:solidFill>
            <a:srgbClr val="003366"/>
          </a:solidFill>
          <a:latin typeface="Arial" pitchFamily="34" charset="0"/>
        </a:defRPr>
      </a:lvl3pPr>
      <a:lvl4pPr algn="l" rtl="0" eaLnBrk="0" fontAlgn="base" hangingPunct="0">
        <a:spcBef>
          <a:spcPct val="0"/>
        </a:spcBef>
        <a:spcAft>
          <a:spcPct val="0"/>
        </a:spcAft>
        <a:defRPr sz="2700" b="1">
          <a:solidFill>
            <a:srgbClr val="003366"/>
          </a:solidFill>
          <a:latin typeface="Arial" pitchFamily="34" charset="0"/>
        </a:defRPr>
      </a:lvl4pPr>
      <a:lvl5pPr algn="l" rtl="0" eaLnBrk="0" fontAlgn="base" hangingPunct="0">
        <a:spcBef>
          <a:spcPct val="0"/>
        </a:spcBef>
        <a:spcAft>
          <a:spcPct val="0"/>
        </a:spcAft>
        <a:defRPr sz="2700" b="1">
          <a:solidFill>
            <a:srgbClr val="003366"/>
          </a:solidFill>
          <a:latin typeface="Arial" pitchFamily="34" charset="0"/>
        </a:defRPr>
      </a:lvl5pPr>
      <a:lvl6pPr marL="389626" algn="l" rtl="0" fontAlgn="base">
        <a:spcBef>
          <a:spcPct val="0"/>
        </a:spcBef>
        <a:spcAft>
          <a:spcPct val="0"/>
        </a:spcAft>
        <a:defRPr sz="2700" b="1">
          <a:solidFill>
            <a:srgbClr val="003366"/>
          </a:solidFill>
          <a:latin typeface="Arial" pitchFamily="34" charset="0"/>
        </a:defRPr>
      </a:lvl6pPr>
      <a:lvl7pPr marL="779252" algn="l" rtl="0" fontAlgn="base">
        <a:spcBef>
          <a:spcPct val="0"/>
        </a:spcBef>
        <a:spcAft>
          <a:spcPct val="0"/>
        </a:spcAft>
        <a:defRPr sz="2700" b="1">
          <a:solidFill>
            <a:srgbClr val="003366"/>
          </a:solidFill>
          <a:latin typeface="Arial" pitchFamily="34" charset="0"/>
        </a:defRPr>
      </a:lvl7pPr>
      <a:lvl8pPr marL="1168878" algn="l" rtl="0" fontAlgn="base">
        <a:spcBef>
          <a:spcPct val="0"/>
        </a:spcBef>
        <a:spcAft>
          <a:spcPct val="0"/>
        </a:spcAft>
        <a:defRPr sz="2700" b="1">
          <a:solidFill>
            <a:srgbClr val="003366"/>
          </a:solidFill>
          <a:latin typeface="Arial" pitchFamily="34" charset="0"/>
        </a:defRPr>
      </a:lvl8pPr>
      <a:lvl9pPr marL="1558503" algn="l" rtl="0" fontAlgn="base">
        <a:spcBef>
          <a:spcPct val="0"/>
        </a:spcBef>
        <a:spcAft>
          <a:spcPct val="0"/>
        </a:spcAft>
        <a:defRPr sz="2700" b="1">
          <a:solidFill>
            <a:srgbClr val="003366"/>
          </a:solidFill>
          <a:latin typeface="Arial" pitchFamily="34" charset="0"/>
        </a:defRPr>
      </a:lvl9pPr>
    </p:titleStyle>
    <p:bodyStyle>
      <a:lvl1pPr marL="292219" indent="-292219" algn="l" rtl="0" eaLnBrk="0" fontAlgn="base" hangingPunct="0">
        <a:spcBef>
          <a:spcPct val="20000"/>
        </a:spcBef>
        <a:spcAft>
          <a:spcPct val="0"/>
        </a:spcAft>
        <a:buChar char="•"/>
        <a:defRPr sz="2400">
          <a:solidFill>
            <a:srgbClr val="003366"/>
          </a:solidFill>
          <a:latin typeface="+mn-lt"/>
          <a:ea typeface="+mn-ea"/>
          <a:cs typeface="+mn-cs"/>
        </a:defRPr>
      </a:lvl1pPr>
      <a:lvl2pPr marL="633142" indent="-243516" algn="l" rtl="0" eaLnBrk="0" fontAlgn="base" hangingPunct="0">
        <a:spcBef>
          <a:spcPct val="20000"/>
        </a:spcBef>
        <a:spcAft>
          <a:spcPct val="0"/>
        </a:spcAft>
        <a:buChar char="–"/>
        <a:defRPr sz="2000">
          <a:solidFill>
            <a:srgbClr val="003366"/>
          </a:solidFill>
          <a:latin typeface="+mn-lt"/>
        </a:defRPr>
      </a:lvl2pPr>
      <a:lvl3pPr marL="974065" indent="-194813" algn="l" rtl="0" eaLnBrk="0" fontAlgn="base" hangingPunct="0">
        <a:spcBef>
          <a:spcPct val="20000"/>
        </a:spcBef>
        <a:spcAft>
          <a:spcPct val="0"/>
        </a:spcAft>
        <a:buChar char="•"/>
        <a:defRPr sz="1700">
          <a:solidFill>
            <a:srgbClr val="003366"/>
          </a:solidFill>
          <a:latin typeface="+mn-lt"/>
        </a:defRPr>
      </a:lvl3pPr>
      <a:lvl4pPr marL="1363690" indent="-194813" algn="l" rtl="0" eaLnBrk="0" fontAlgn="base" hangingPunct="0">
        <a:spcBef>
          <a:spcPct val="20000"/>
        </a:spcBef>
        <a:spcAft>
          <a:spcPct val="0"/>
        </a:spcAft>
        <a:buChar char="–"/>
        <a:defRPr>
          <a:solidFill>
            <a:srgbClr val="003366"/>
          </a:solidFill>
          <a:latin typeface="+mn-lt"/>
        </a:defRPr>
      </a:lvl4pPr>
      <a:lvl5pPr marL="1753316" indent="-194813" algn="l" rtl="0" eaLnBrk="0" fontAlgn="base" hangingPunct="0">
        <a:spcBef>
          <a:spcPct val="20000"/>
        </a:spcBef>
        <a:spcAft>
          <a:spcPct val="0"/>
        </a:spcAft>
        <a:buChar char="»"/>
        <a:defRPr>
          <a:solidFill>
            <a:srgbClr val="003366"/>
          </a:solidFill>
          <a:latin typeface="+mn-lt"/>
        </a:defRPr>
      </a:lvl5pPr>
      <a:lvl6pPr marL="2142942" indent="-194813" algn="l" rtl="0" fontAlgn="base">
        <a:spcBef>
          <a:spcPct val="20000"/>
        </a:spcBef>
        <a:spcAft>
          <a:spcPct val="0"/>
        </a:spcAft>
        <a:buChar char="»"/>
        <a:defRPr>
          <a:solidFill>
            <a:srgbClr val="003366"/>
          </a:solidFill>
          <a:latin typeface="+mn-lt"/>
        </a:defRPr>
      </a:lvl6pPr>
      <a:lvl7pPr marL="2532568" indent="-194813" algn="l" rtl="0" fontAlgn="base">
        <a:spcBef>
          <a:spcPct val="20000"/>
        </a:spcBef>
        <a:spcAft>
          <a:spcPct val="0"/>
        </a:spcAft>
        <a:buChar char="»"/>
        <a:defRPr>
          <a:solidFill>
            <a:srgbClr val="003366"/>
          </a:solidFill>
          <a:latin typeface="+mn-lt"/>
        </a:defRPr>
      </a:lvl7pPr>
      <a:lvl8pPr marL="2922194" indent="-194813" algn="l" rtl="0" fontAlgn="base">
        <a:spcBef>
          <a:spcPct val="20000"/>
        </a:spcBef>
        <a:spcAft>
          <a:spcPct val="0"/>
        </a:spcAft>
        <a:buChar char="»"/>
        <a:defRPr>
          <a:solidFill>
            <a:srgbClr val="003366"/>
          </a:solidFill>
          <a:latin typeface="+mn-lt"/>
        </a:defRPr>
      </a:lvl8pPr>
      <a:lvl9pPr marL="3311820" indent="-194813" algn="l" rtl="0" fontAlgn="base">
        <a:spcBef>
          <a:spcPct val="20000"/>
        </a:spcBef>
        <a:spcAft>
          <a:spcPct val="0"/>
        </a:spcAft>
        <a:buChar char="»"/>
        <a:defRPr>
          <a:solidFill>
            <a:srgbClr val="003366"/>
          </a:solidFill>
          <a:latin typeface="+mn-lt"/>
        </a:defRPr>
      </a:lvl9pPr>
    </p:bodyStyle>
    <p:otherStyle>
      <a:defPPr>
        <a:defRPr lang="de-DE"/>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microsoft.com/office/2007/relationships/hdphoto" Target="../media/hdphoto5.wdp"/><Relationship Id="rId5" Type="http://schemas.openxmlformats.org/officeDocument/2006/relationships/image" Target="../media/image25.png"/><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6.xml"/><Relationship Id="rId7" Type="http://schemas.openxmlformats.org/officeDocument/2006/relationships/image" Target="../media/image30.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9.png"/><Relationship Id="rId4" Type="http://schemas.openxmlformats.org/officeDocument/2006/relationships/oleObject" Target="../embeddings/oleObject1.bin"/><Relationship Id="rId9"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34.png"/><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33.png"/><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35.png"/><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34.png"/><Relationship Id="rId4"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image" Target="../media/image36.png"/><Relationship Id="rId4" Type="http://schemas.openxmlformats.org/officeDocument/2006/relationships/oleObject" Target="../embeddings/oleObject8.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38.png"/><Relationship Id="rId2" Type="http://schemas.openxmlformats.org/officeDocument/2006/relationships/slideLayout" Target="../slideLayouts/slideLayout5.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37.png"/><Relationship Id="rId4" Type="http://schemas.openxmlformats.org/officeDocument/2006/relationships/oleObject" Target="../embeddings/oleObject9.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42.png"/><Relationship Id="rId5" Type="http://schemas.microsoft.com/office/2007/relationships/hdphoto" Target="../media/hdphoto7.wdp"/><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12" Type="http://schemas.openxmlformats.org/officeDocument/2006/relationships/image" Target="../media/image53.jpe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3.jpe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jpeg"/><Relationship Id="rId11" Type="http://schemas.microsoft.com/office/2007/relationships/hdphoto" Target="../media/hdphoto2.wdp"/><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jpeg"/><Relationship Id="rId9" Type="http://schemas.openxmlformats.org/officeDocument/2006/relationships/image" Target="../media/image10.jpeg"/><Relationship Id="rId14"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5.xml"/><Relationship Id="rId5" Type="http://schemas.openxmlformats.org/officeDocument/2006/relationships/image" Target="../media/image64.png"/><Relationship Id="rId4" Type="http://schemas.openxmlformats.org/officeDocument/2006/relationships/image" Target="../media/image6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52.xml"/><Relationship Id="rId1" Type="http://schemas.openxmlformats.org/officeDocument/2006/relationships/slideLayout" Target="../slideLayouts/slideLayout5.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a:spLocks noChangeArrowheads="1"/>
          </p:cNvSpPr>
          <p:nvPr/>
        </p:nvSpPr>
        <p:spPr bwMode="auto">
          <a:xfrm>
            <a:off x="142860" y="1081881"/>
            <a:ext cx="5544274" cy="292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r" eaLnBrk="1" hangingPunct="1"/>
            <a:r>
              <a:rPr lang="en-GB" altLang="en-US" sz="4000" i="1" dirty="0">
                <a:solidFill>
                  <a:srgbClr val="006AB6"/>
                </a:solidFill>
                <a:latin typeface="Calibri" panose="020F0502020204030204" pitchFamily="34" charset="0"/>
              </a:rPr>
              <a:t>Product Launch Plan </a:t>
            </a:r>
          </a:p>
          <a:p>
            <a:pPr algn="r" eaLnBrk="1" hangingPunct="1"/>
            <a:r>
              <a:rPr lang="en-GB" altLang="en-US" sz="4000" i="1" dirty="0" err="1">
                <a:solidFill>
                  <a:srgbClr val="006AB6"/>
                </a:solidFill>
                <a:latin typeface="Calibri" panose="020F0502020204030204" pitchFamily="34" charset="0"/>
              </a:rPr>
              <a:t>LanTEK</a:t>
            </a:r>
            <a:r>
              <a:rPr lang="en-GB" altLang="en-US" sz="4000" i="1" dirty="0">
                <a:solidFill>
                  <a:srgbClr val="006AB6"/>
                </a:solidFill>
                <a:latin typeface="Calibri" panose="020F0502020204030204" pitchFamily="34" charset="0"/>
              </a:rPr>
              <a:t>® III </a:t>
            </a:r>
          </a:p>
          <a:p>
            <a:pPr algn="r" eaLnBrk="1" hangingPunct="1"/>
            <a:r>
              <a:rPr lang="en-GB" altLang="en-US" sz="4000" i="1" dirty="0" err="1">
                <a:solidFill>
                  <a:srgbClr val="006AB6"/>
                </a:solidFill>
                <a:latin typeface="Calibri" panose="020F0502020204030204" pitchFamily="34" charset="0"/>
              </a:rPr>
              <a:t>FiberTEK</a:t>
            </a:r>
            <a:r>
              <a:rPr lang="en-GB" altLang="en-US" sz="4000" i="1" dirty="0">
                <a:solidFill>
                  <a:srgbClr val="006AB6"/>
                </a:solidFill>
                <a:latin typeface="Calibri" panose="020F0502020204030204" pitchFamily="34" charset="0"/>
              </a:rPr>
              <a:t>® III</a:t>
            </a:r>
          </a:p>
          <a:p>
            <a:pPr algn="r" eaLnBrk="1" hangingPunct="1"/>
            <a:endParaRPr lang="en-GB" altLang="en-US" sz="2000" i="1" dirty="0">
              <a:solidFill>
                <a:srgbClr val="006AB6"/>
              </a:solidFill>
              <a:latin typeface="Calibri" panose="020F0502020204030204" pitchFamily="34" charset="0"/>
            </a:endParaRPr>
          </a:p>
          <a:p>
            <a:pPr algn="r" eaLnBrk="1" hangingPunct="1"/>
            <a:r>
              <a:rPr lang="en-GB" altLang="en-US" sz="1600" i="1" dirty="0">
                <a:solidFill>
                  <a:srgbClr val="006AB6"/>
                </a:solidFill>
                <a:latin typeface="Calibri" panose="020F0502020204030204" pitchFamily="34" charset="0"/>
              </a:rPr>
              <a:t>November 2015</a:t>
            </a:r>
          </a:p>
          <a:p>
            <a:pPr algn="r" eaLnBrk="1" hangingPunct="1"/>
            <a:endParaRPr lang="en-GB" altLang="en-US" sz="2800" i="1" dirty="0">
              <a:solidFill>
                <a:srgbClr val="006AB6"/>
              </a:solidFill>
              <a:latin typeface="Calibri" panose="020F0502020204030204" pitchFamily="34" charset="0"/>
            </a:endParaRPr>
          </a:p>
        </p:txBody>
      </p:sp>
      <p:pic>
        <p:nvPicPr>
          <p:cNvPr id="8194" name="Picture 2" descr="P:\Data\Lan_technik\FiberTEK\Pictures\FiberTek3_Kit-MM-S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9932" y="2921623"/>
            <a:ext cx="2089425" cy="147786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stretch>
            <a:fillRect/>
          </a:stretch>
        </p:blipFill>
        <p:spPr>
          <a:xfrm>
            <a:off x="6503037" y="938254"/>
            <a:ext cx="1443212" cy="175945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25450" y="950118"/>
            <a:ext cx="4305300" cy="1835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just" eaLnBrk="1" hangingPunct="1"/>
            <a:r>
              <a:rPr lang="en-GB" altLang="en-US" sz="1600" b="0" dirty="0">
                <a:latin typeface="Calibri" panose="020F0502020204030204" pitchFamily="34" charset="0"/>
              </a:rPr>
              <a:t>The main applications for </a:t>
            </a:r>
            <a:r>
              <a:rPr lang="en-GB" altLang="en-US" sz="1600" b="0" dirty="0" err="1">
                <a:latin typeface="Calibri" panose="020F0502020204030204" pitchFamily="34" charset="0"/>
              </a:rPr>
              <a:t>LanTEK</a:t>
            </a:r>
            <a:r>
              <a:rPr lang="en-GB" altLang="en-US" sz="1600" b="0" dirty="0">
                <a:latin typeface="Calibri" panose="020F0502020204030204" pitchFamily="34" charset="0"/>
              </a:rPr>
              <a:t> III is the testing of twisted pair data cabling in LAN and campus applications. Its key feature is to test compliance to international standards and to troubleshoot links when failures occur. </a:t>
            </a:r>
          </a:p>
          <a:p>
            <a:pPr algn="just" eaLnBrk="1" hangingPunct="1"/>
            <a:r>
              <a:rPr lang="en-GB" altLang="en-US" sz="1600" b="0" dirty="0">
                <a:latin typeface="Calibri" panose="020F0502020204030204" pitchFamily="34" charset="0"/>
              </a:rPr>
              <a:t>The test can be carried out during installation as well as for fault finding</a:t>
            </a:r>
          </a:p>
        </p:txBody>
      </p:sp>
      <p:sp>
        <p:nvSpPr>
          <p:cNvPr id="19459" name="Rectangle 2"/>
          <p:cNvSpPr>
            <a:spLocks noChangeArrowheads="1"/>
          </p:cNvSpPr>
          <p:nvPr/>
        </p:nvSpPr>
        <p:spPr bwMode="auto">
          <a:xfrm>
            <a:off x="5188482" y="957339"/>
            <a:ext cx="379857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marL="285750" indent="-285750"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marL="0" indent="0" algn="l" eaLnBrk="1" hangingPunct="1">
              <a:defRPr/>
            </a:pPr>
            <a:r>
              <a:rPr lang="en-GB" altLang="en-US" sz="1600" b="0" dirty="0">
                <a:latin typeface="Calibri" panose="020F0502020204030204" pitchFamily="34" charset="0"/>
              </a:rPr>
              <a:t>Installation of data cabling for:</a:t>
            </a:r>
          </a:p>
          <a:p>
            <a:pPr algn="l" eaLnBrk="1" hangingPunct="1">
              <a:buFont typeface="Arial" charset="0"/>
              <a:buChar char="•"/>
              <a:defRPr/>
            </a:pPr>
            <a:r>
              <a:rPr lang="en-GB" altLang="en-US" sz="1600" b="0" dirty="0">
                <a:latin typeface="Calibri" panose="020F0502020204030204" pitchFamily="34" charset="0"/>
              </a:rPr>
              <a:t>Commercial building LAN infrastructure</a:t>
            </a:r>
          </a:p>
          <a:p>
            <a:pPr algn="l" eaLnBrk="1" hangingPunct="1">
              <a:buFont typeface="Arial" charset="0"/>
              <a:buChar char="•"/>
              <a:defRPr/>
            </a:pPr>
            <a:r>
              <a:rPr lang="en-GB" altLang="en-US" sz="1600" b="0" dirty="0">
                <a:latin typeface="Calibri" panose="020F0502020204030204" pitchFamily="34" charset="0"/>
              </a:rPr>
              <a:t>Datacentres</a:t>
            </a:r>
          </a:p>
          <a:p>
            <a:pPr algn="l" eaLnBrk="1" hangingPunct="1">
              <a:buFont typeface="Arial" charset="0"/>
              <a:buChar char="•"/>
              <a:defRPr/>
            </a:pPr>
            <a:r>
              <a:rPr lang="en-GB" altLang="en-US" sz="1600" b="0" dirty="0">
                <a:latin typeface="Calibri" panose="020F0502020204030204" pitchFamily="34" charset="0"/>
              </a:rPr>
              <a:t>Building automation</a:t>
            </a:r>
          </a:p>
          <a:p>
            <a:pPr algn="l" eaLnBrk="1" hangingPunct="1">
              <a:buFont typeface="Arial" charset="0"/>
              <a:buChar char="•"/>
              <a:defRPr/>
            </a:pPr>
            <a:r>
              <a:rPr lang="en-GB" altLang="en-US" sz="1600" b="0" dirty="0">
                <a:latin typeface="Calibri" panose="020F0502020204030204" pitchFamily="34" charset="0"/>
              </a:rPr>
              <a:t>Industrial Ethernet</a:t>
            </a:r>
          </a:p>
          <a:p>
            <a:pPr algn="l" eaLnBrk="1" hangingPunct="1">
              <a:buFont typeface="Arial" charset="0"/>
              <a:buChar char="•"/>
              <a:defRPr/>
            </a:pPr>
            <a:endParaRPr lang="en-GB" altLang="en-US" sz="1600" b="0" dirty="0">
              <a:latin typeface="Calibri" panose="020F0502020204030204" pitchFamily="34" charset="0"/>
            </a:endParaRPr>
          </a:p>
          <a:p>
            <a:pPr marL="0" indent="0" algn="l" eaLnBrk="1" hangingPunct="1">
              <a:defRPr/>
            </a:pPr>
            <a:r>
              <a:rPr lang="en-GB" altLang="en-US" sz="1600" dirty="0">
                <a:latin typeface="Calibri" panose="020F0502020204030204" pitchFamily="34" charset="0"/>
              </a:rPr>
              <a:t>Wide range of adapters makes </a:t>
            </a:r>
            <a:r>
              <a:rPr lang="en-GB" altLang="en-US" sz="1600" dirty="0" err="1">
                <a:latin typeface="Calibri" panose="020F0502020204030204" pitchFamily="34" charset="0"/>
              </a:rPr>
              <a:t>LanTEK</a:t>
            </a:r>
            <a:r>
              <a:rPr lang="en-GB" altLang="en-US" sz="1600" dirty="0">
                <a:latin typeface="Calibri" panose="020F0502020204030204" pitchFamily="34" charset="0"/>
              </a:rPr>
              <a:t> III  very versatile</a:t>
            </a:r>
          </a:p>
          <a:p>
            <a:pPr algn="l" eaLnBrk="1" hangingPunct="1">
              <a:buFont typeface="Arial" charset="0"/>
              <a:buChar char="•"/>
              <a:defRPr/>
            </a:pPr>
            <a:endParaRPr lang="en-GB" altLang="en-US" sz="1600" b="0" dirty="0">
              <a:latin typeface="Calibri" panose="020F0502020204030204" pitchFamily="34" charset="0"/>
            </a:endParaRPr>
          </a:p>
        </p:txBody>
      </p:sp>
      <p:sp>
        <p:nvSpPr>
          <p:cNvPr id="8" name="Title 3"/>
          <p:cNvSpPr txBox="1">
            <a:spLocks/>
          </p:cNvSpPr>
          <p:nvPr/>
        </p:nvSpPr>
        <p:spPr>
          <a:xfrm>
            <a:off x="4564050" y="156203"/>
            <a:ext cx="4423003"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latin typeface="Calibri" panose="020F0502020204030204" pitchFamily="34" charset="0"/>
              </a:rPr>
              <a:t>Product Application </a:t>
            </a:r>
            <a:r>
              <a:rPr lang="en-GB" sz="1800" kern="0" dirty="0" err="1">
                <a:latin typeface="Calibri" panose="020F0502020204030204" pitchFamily="34" charset="0"/>
              </a:rPr>
              <a:t>LanTEK</a:t>
            </a:r>
            <a:r>
              <a:rPr lang="en-GB" sz="1800" kern="0" dirty="0">
                <a:latin typeface="Calibri" panose="020F0502020204030204" pitchFamily="34" charset="0"/>
              </a:rPr>
              <a:t> III</a:t>
            </a:r>
          </a:p>
        </p:txBody>
      </p:sp>
      <p:pic>
        <p:nvPicPr>
          <p:cNvPr id="15362" name="Picture 2" descr="C:\Users\KHuedepohl\Pictures\For Stefan\IT admin security troubleshooters and consultan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0203" y="3209425"/>
            <a:ext cx="2056166" cy="1370946"/>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KHuedepohl\Pictures\SDracks\DSC_004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463" y="3209425"/>
            <a:ext cx="2424398" cy="1363724"/>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C:\Users\KHuedepohl\Pictures\For Stefan\Industrial Eitherne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77879" y="3202205"/>
            <a:ext cx="2071369" cy="1378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1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25450" y="950118"/>
            <a:ext cx="4305300" cy="1835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just" eaLnBrk="1" hangingPunct="1"/>
            <a:r>
              <a:rPr lang="en-GB" altLang="en-US" sz="1600" b="0" dirty="0">
                <a:latin typeface="Calibri" panose="020F0502020204030204" pitchFamily="34" charset="0"/>
              </a:rPr>
              <a:t>The main applications for </a:t>
            </a:r>
            <a:r>
              <a:rPr lang="en-GB" altLang="en-US" sz="1600" b="0" dirty="0" err="1">
                <a:latin typeface="Calibri" panose="020F0502020204030204" pitchFamily="34" charset="0"/>
              </a:rPr>
              <a:t>FiberTEK</a:t>
            </a:r>
            <a:r>
              <a:rPr lang="en-GB" altLang="en-US" sz="1600" b="0" dirty="0">
                <a:latin typeface="Calibri" panose="020F0502020204030204" pitchFamily="34" charset="0"/>
              </a:rPr>
              <a:t> III is the testing of fibre optic MM and SM cabling in LAN and campus applications.  Its key feature is to measure attenuation and length of a fibre optic link. (also known as “Tier 1 Certification”)</a:t>
            </a:r>
          </a:p>
          <a:p>
            <a:pPr algn="just" eaLnBrk="1" hangingPunct="1"/>
            <a:r>
              <a:rPr lang="en-GB" altLang="en-US" sz="1600" b="0" dirty="0">
                <a:latin typeface="Calibri" panose="020F0502020204030204" pitchFamily="34" charset="0"/>
              </a:rPr>
              <a:t>The test can be carried out during installation as well as for fault finding</a:t>
            </a:r>
          </a:p>
        </p:txBody>
      </p:sp>
      <p:sp>
        <p:nvSpPr>
          <p:cNvPr id="19459" name="Rectangle 2"/>
          <p:cNvSpPr>
            <a:spLocks noChangeArrowheads="1"/>
          </p:cNvSpPr>
          <p:nvPr/>
        </p:nvSpPr>
        <p:spPr bwMode="auto">
          <a:xfrm>
            <a:off x="5232347" y="918313"/>
            <a:ext cx="343852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marL="285750" indent="-285750"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marL="0" indent="0" algn="l" eaLnBrk="1" hangingPunct="1">
              <a:defRPr/>
            </a:pPr>
            <a:r>
              <a:rPr lang="en-GB" altLang="en-US" sz="1600" b="0" dirty="0">
                <a:latin typeface="Calibri" panose="020F0502020204030204" pitchFamily="34" charset="0"/>
              </a:rPr>
              <a:t>Installation of:</a:t>
            </a:r>
          </a:p>
          <a:p>
            <a:pPr algn="l" eaLnBrk="1" hangingPunct="1">
              <a:buFont typeface="Arial" charset="0"/>
              <a:buChar char="•"/>
              <a:defRPr/>
            </a:pPr>
            <a:r>
              <a:rPr lang="en-GB" altLang="en-US" sz="1600" b="0" dirty="0">
                <a:latin typeface="Calibri" panose="020F0502020204030204" pitchFamily="34" charset="0"/>
              </a:rPr>
              <a:t>building backbone cabling (“secondary cabling”)</a:t>
            </a:r>
          </a:p>
          <a:p>
            <a:pPr algn="l" eaLnBrk="1" hangingPunct="1">
              <a:buFont typeface="Arial" charset="0"/>
              <a:buChar char="•"/>
              <a:defRPr/>
            </a:pPr>
            <a:r>
              <a:rPr lang="en-GB" altLang="en-US" sz="1600" b="0" dirty="0">
                <a:latin typeface="Calibri" panose="020F0502020204030204" pitchFamily="34" charset="0"/>
              </a:rPr>
              <a:t>inter building cabling and campus cabling </a:t>
            </a:r>
            <a:br>
              <a:rPr lang="en-GB" altLang="en-US" sz="1600" b="0" dirty="0">
                <a:latin typeface="Calibri" panose="020F0502020204030204" pitchFamily="34" charset="0"/>
              </a:rPr>
            </a:br>
            <a:r>
              <a:rPr lang="en-GB" altLang="en-US" sz="1600" b="0" dirty="0">
                <a:latin typeface="Calibri" panose="020F0502020204030204" pitchFamily="34" charset="0"/>
              </a:rPr>
              <a:t>(primary cabling)</a:t>
            </a:r>
          </a:p>
          <a:p>
            <a:pPr algn="l" eaLnBrk="1" hangingPunct="1">
              <a:buFont typeface="Arial" charset="0"/>
              <a:buChar char="•"/>
              <a:defRPr/>
            </a:pPr>
            <a:r>
              <a:rPr lang="en-GB" altLang="en-US" sz="1600" b="0" dirty="0">
                <a:latin typeface="Calibri" panose="020F0502020204030204" pitchFamily="34" charset="0"/>
              </a:rPr>
              <a:t>FTTD (Fibre To The Desk) cabling (“tertiary cabling”)</a:t>
            </a:r>
          </a:p>
          <a:p>
            <a:pPr algn="l" eaLnBrk="1" hangingPunct="1">
              <a:buFont typeface="Arial" charset="0"/>
              <a:buChar char="•"/>
              <a:defRPr/>
            </a:pPr>
            <a:r>
              <a:rPr lang="en-GB" altLang="en-US" sz="1600" b="0" dirty="0">
                <a:latin typeface="Calibri" panose="020F0502020204030204" pitchFamily="34" charset="0"/>
              </a:rPr>
              <a:t>Cabling for building automation</a:t>
            </a:r>
          </a:p>
          <a:p>
            <a:pPr algn="l" eaLnBrk="1" hangingPunct="1">
              <a:buFont typeface="Arial" charset="0"/>
              <a:buChar char="•"/>
              <a:defRPr/>
            </a:pPr>
            <a:r>
              <a:rPr lang="en-GB" altLang="en-US" sz="1600" b="0" dirty="0">
                <a:latin typeface="Calibri" panose="020F0502020204030204" pitchFamily="34" charset="0"/>
              </a:rPr>
              <a:t>Cabling for industrial automation</a:t>
            </a:r>
          </a:p>
          <a:p>
            <a:pPr algn="l" eaLnBrk="1" hangingPunct="1">
              <a:buFont typeface="Arial" charset="0"/>
              <a:buChar char="•"/>
              <a:defRPr/>
            </a:pPr>
            <a:r>
              <a:rPr lang="en-GB" altLang="en-US" sz="1600" b="0" dirty="0">
                <a:latin typeface="Calibri" panose="020F0502020204030204" pitchFamily="34" charset="0"/>
              </a:rPr>
              <a:t>Satellite antenna cabling</a:t>
            </a:r>
          </a:p>
          <a:p>
            <a:pPr algn="l" eaLnBrk="1" hangingPunct="1">
              <a:buFont typeface="Arial" charset="0"/>
              <a:buChar char="•"/>
              <a:defRPr/>
            </a:pPr>
            <a:endParaRPr lang="en-GB" altLang="en-US" sz="1600" b="0" dirty="0">
              <a:latin typeface="Calibri" panose="020F0502020204030204" pitchFamily="34" charset="0"/>
            </a:endParaRPr>
          </a:p>
        </p:txBody>
      </p:sp>
      <p:pic>
        <p:nvPicPr>
          <p:cNvPr id="7" name="Picture 4" descr="copper-fiber Comparison 1,200 pr copper - two strand fib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614" y="2887551"/>
            <a:ext cx="3073400" cy="157107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3"/>
          <p:cNvSpPr txBox="1">
            <a:spLocks/>
          </p:cNvSpPr>
          <p:nvPr/>
        </p:nvSpPr>
        <p:spPr>
          <a:xfrm>
            <a:off x="3784821" y="140301"/>
            <a:ext cx="5202231"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latin typeface="Calibri" panose="020F0502020204030204" pitchFamily="34" charset="0"/>
              </a:rPr>
              <a:t>Product Application </a:t>
            </a:r>
            <a:r>
              <a:rPr lang="en-GB" sz="1800" kern="0" dirty="0" err="1">
                <a:latin typeface="Calibri" panose="020F0502020204030204" pitchFamily="34" charset="0"/>
              </a:rPr>
              <a:t>FiberTEK</a:t>
            </a:r>
            <a:r>
              <a:rPr lang="en-GB" sz="1800" kern="0" dirty="0">
                <a:latin typeface="Calibri" panose="020F0502020204030204" pitchFamily="34" charset="0"/>
              </a:rPr>
              <a:t> III</a:t>
            </a:r>
          </a:p>
        </p:txBody>
      </p:sp>
    </p:spTree>
    <p:extLst>
      <p:ext uri="{BB962C8B-B14F-4D97-AF65-F5344CB8AC3E}">
        <p14:creationId xmlns:p14="http://schemas.microsoft.com/office/powerpoint/2010/main" val="234364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5302156" y="140301"/>
            <a:ext cx="3684896"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latin typeface="Calibri" panose="020F0502020204030204" pitchFamily="34" charset="0"/>
              </a:rPr>
              <a:t>Target customers</a:t>
            </a:r>
          </a:p>
        </p:txBody>
      </p:sp>
      <p:sp>
        <p:nvSpPr>
          <p:cNvPr id="6" name="Rectangle 2"/>
          <p:cNvSpPr>
            <a:spLocks noChangeArrowheads="1"/>
          </p:cNvSpPr>
          <p:nvPr/>
        </p:nvSpPr>
        <p:spPr bwMode="auto">
          <a:xfrm>
            <a:off x="425450" y="726599"/>
            <a:ext cx="8434070" cy="452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marL="285717" indent="-285717" algn="just" eaLnBrk="1" hangingPunct="1">
              <a:buFont typeface="Arial" panose="020B0604020202020204" pitchFamily="34" charset="0"/>
              <a:buChar char="•"/>
            </a:pPr>
            <a:r>
              <a:rPr lang="en-GB" altLang="en-US" sz="1600" b="0" dirty="0">
                <a:latin typeface="Calibri" panose="020F0502020204030204" pitchFamily="34" charset="0"/>
              </a:rPr>
              <a:t>Installers of LAN data cabling</a:t>
            </a:r>
          </a:p>
          <a:p>
            <a:pPr marL="1028583" lvl="1" algn="just" eaLnBrk="1" hangingPunct="1">
              <a:buFont typeface="Arial" panose="020B0604020202020204" pitchFamily="34" charset="0"/>
              <a:buChar char="•"/>
            </a:pPr>
            <a:r>
              <a:rPr lang="en-GB" altLang="en-US" sz="1600" b="0" dirty="0">
                <a:latin typeface="Calibri" panose="020F0502020204030204" pitchFamily="34" charset="0"/>
              </a:rPr>
              <a:t>Small electrician, also installing “data”</a:t>
            </a:r>
          </a:p>
          <a:p>
            <a:pPr marL="1028583" lvl="1" algn="just" eaLnBrk="1" hangingPunct="1">
              <a:buFont typeface="Arial" panose="020B0604020202020204" pitchFamily="34" charset="0"/>
              <a:buChar char="•"/>
            </a:pPr>
            <a:r>
              <a:rPr lang="en-GB" altLang="en-US" sz="1600" b="0" dirty="0">
                <a:latin typeface="Calibri" panose="020F0502020204030204" pitchFamily="34" charset="0"/>
              </a:rPr>
              <a:t>Medium to large size installation company ( electrical and data )</a:t>
            </a:r>
          </a:p>
          <a:p>
            <a:pPr marL="1028583" lvl="1" algn="l" eaLnBrk="1" hangingPunct="1">
              <a:buFont typeface="Arial" panose="020B0604020202020204" pitchFamily="34" charset="0"/>
              <a:buChar char="•"/>
            </a:pPr>
            <a:r>
              <a:rPr lang="en-GB" altLang="en-US" sz="1600" b="0" dirty="0">
                <a:latin typeface="Calibri" panose="020F0502020204030204" pitchFamily="34" charset="0"/>
              </a:rPr>
              <a:t>Large installation companies </a:t>
            </a:r>
            <a:br>
              <a:rPr lang="en-GB" altLang="en-US" sz="1600" b="0" dirty="0">
                <a:latin typeface="Calibri" panose="020F0502020204030204" pitchFamily="34" charset="0"/>
              </a:rPr>
            </a:br>
            <a:r>
              <a:rPr lang="en-GB" altLang="en-US" sz="1600" b="0" dirty="0">
                <a:latin typeface="Calibri" panose="020F0502020204030204" pitchFamily="34" charset="0"/>
              </a:rPr>
              <a:t>(electrical, data for commercial buildings as well as data centre) </a:t>
            </a:r>
          </a:p>
          <a:p>
            <a:pPr marL="1028583" lvl="1" algn="just" eaLnBrk="1" hangingPunct="1">
              <a:buFont typeface="Arial" panose="020B0604020202020204" pitchFamily="34" charset="0"/>
              <a:buChar char="•"/>
            </a:pPr>
            <a:r>
              <a:rPr lang="en-GB" altLang="en-US" sz="1600" b="0" dirty="0">
                <a:latin typeface="Calibri" panose="020F0502020204030204" pitchFamily="34" charset="0"/>
              </a:rPr>
              <a:t>Industrial cabling installers</a:t>
            </a:r>
          </a:p>
          <a:p>
            <a:pPr marL="1028583" lvl="1" algn="just" eaLnBrk="1" hangingPunct="1">
              <a:buFont typeface="Arial" panose="020B0604020202020204" pitchFamily="34" charset="0"/>
              <a:buChar char="•"/>
            </a:pPr>
            <a:r>
              <a:rPr lang="en-GB" altLang="en-US" sz="1600" b="0" dirty="0">
                <a:latin typeface="Calibri" panose="020F0502020204030204" pitchFamily="34" charset="0"/>
              </a:rPr>
              <a:t>Small Office Home Office (SOHO) installers</a:t>
            </a:r>
          </a:p>
          <a:p>
            <a:pPr marL="1028583" lvl="1" algn="just" eaLnBrk="1" hangingPunct="1">
              <a:buFont typeface="Arial" panose="020B0604020202020204" pitchFamily="34" charset="0"/>
              <a:buChar char="•"/>
            </a:pPr>
            <a:r>
              <a:rPr lang="en-GB" altLang="en-US" sz="1600" b="0" dirty="0">
                <a:latin typeface="Calibri" panose="020F0502020204030204" pitchFamily="34" charset="0"/>
              </a:rPr>
              <a:t>…</a:t>
            </a:r>
          </a:p>
          <a:p>
            <a:pPr marL="285717" indent="-285717" algn="just" eaLnBrk="1" hangingPunct="1">
              <a:buFont typeface="Arial" panose="020B0604020202020204" pitchFamily="34" charset="0"/>
              <a:buChar char="•"/>
            </a:pPr>
            <a:r>
              <a:rPr lang="en-GB" altLang="en-US" sz="1600" b="0" dirty="0">
                <a:latin typeface="Calibri" panose="020F0502020204030204" pitchFamily="34" charset="0"/>
              </a:rPr>
              <a:t> End users</a:t>
            </a:r>
          </a:p>
          <a:p>
            <a:pPr marL="1028583" lvl="1" algn="l" eaLnBrk="1" hangingPunct="1">
              <a:buFont typeface="Arial" panose="020B0604020202020204" pitchFamily="34" charset="0"/>
              <a:buChar char="•"/>
            </a:pPr>
            <a:r>
              <a:rPr lang="en-GB" altLang="en-US" sz="1600" b="0" dirty="0">
                <a:latin typeface="Calibri" panose="020F0502020204030204" pitchFamily="34" charset="0"/>
              </a:rPr>
              <a:t>Equipment manufacturers (e.g. shipyards, patch cable manufacturers)</a:t>
            </a:r>
          </a:p>
          <a:p>
            <a:pPr marL="1028583" lvl="1" algn="l" eaLnBrk="1" hangingPunct="1">
              <a:buFont typeface="Arial" panose="020B0604020202020204" pitchFamily="34" charset="0"/>
              <a:buChar char="•"/>
            </a:pPr>
            <a:r>
              <a:rPr lang="en-GB" altLang="en-US" sz="1600" b="0" dirty="0">
                <a:latin typeface="Calibri" panose="020F0502020204030204" pitchFamily="34" charset="0"/>
              </a:rPr>
              <a:t>Facility maintenance personal of large enterprises  (</a:t>
            </a:r>
            <a:r>
              <a:rPr lang="en-GB" altLang="en-US" sz="1600" b="0" dirty="0" err="1">
                <a:latin typeface="Calibri" panose="020F0502020204030204" pitchFamily="34" charset="0"/>
              </a:rPr>
              <a:t>e.g</a:t>
            </a:r>
            <a:r>
              <a:rPr lang="en-GB" altLang="en-US" sz="1600" b="0" dirty="0">
                <a:latin typeface="Calibri" panose="020F0502020204030204" pitchFamily="34" charset="0"/>
              </a:rPr>
              <a:t> banks, insurances)</a:t>
            </a:r>
          </a:p>
          <a:p>
            <a:pPr marL="1028583" lvl="1" algn="l" eaLnBrk="1" hangingPunct="1">
              <a:buFont typeface="Arial" panose="020B0604020202020204" pitchFamily="34" charset="0"/>
              <a:buChar char="•"/>
            </a:pPr>
            <a:r>
              <a:rPr lang="en-GB" altLang="en-US" sz="1600" b="0" dirty="0">
                <a:latin typeface="Calibri" panose="020F0502020204030204" pitchFamily="34" charset="0"/>
              </a:rPr>
              <a:t>Public sector (</a:t>
            </a:r>
            <a:r>
              <a:rPr lang="en-GB" altLang="en-US" sz="1600" b="0" dirty="0" err="1">
                <a:latin typeface="Calibri" panose="020F0502020204030204" pitchFamily="34" charset="0"/>
              </a:rPr>
              <a:t>e.g</a:t>
            </a:r>
            <a:r>
              <a:rPr lang="en-GB" altLang="en-US" sz="1600" b="0" dirty="0">
                <a:latin typeface="Calibri" panose="020F0502020204030204" pitchFamily="34" charset="0"/>
              </a:rPr>
              <a:t> army)</a:t>
            </a:r>
          </a:p>
          <a:p>
            <a:pPr marL="1028583" lvl="1" algn="l" eaLnBrk="1" hangingPunct="1">
              <a:buFont typeface="Arial" panose="020B0604020202020204" pitchFamily="34" charset="0"/>
              <a:buChar char="•"/>
            </a:pPr>
            <a:r>
              <a:rPr lang="en-GB" altLang="en-US" sz="1600" b="0" dirty="0">
                <a:latin typeface="Calibri" panose="020F0502020204030204" pitchFamily="34" charset="0"/>
              </a:rPr>
              <a:t>Professional testing and troubleshooting companies</a:t>
            </a:r>
          </a:p>
          <a:p>
            <a:pPr marL="1028583" lvl="1" algn="l" eaLnBrk="1" hangingPunct="1">
              <a:buFont typeface="Arial" panose="020B0604020202020204" pitchFamily="34" charset="0"/>
              <a:buChar char="•"/>
            </a:pPr>
            <a:r>
              <a:rPr lang="en-GB" altLang="en-US" sz="1600" b="0" dirty="0">
                <a:latin typeface="Calibri" panose="020F0502020204030204" pitchFamily="34" charset="0"/>
              </a:rPr>
              <a:t>…</a:t>
            </a:r>
          </a:p>
          <a:p>
            <a:pPr marL="285717" indent="-285717" algn="l" eaLnBrk="1" hangingPunct="1">
              <a:buFont typeface="Arial" panose="020B0604020202020204" pitchFamily="34" charset="0"/>
              <a:buChar char="•"/>
            </a:pPr>
            <a:r>
              <a:rPr lang="en-GB" altLang="en-US" sz="1600" b="0" dirty="0">
                <a:latin typeface="Calibri" panose="020F0502020204030204" pitchFamily="34" charset="0"/>
              </a:rPr>
              <a:t> Rental companies (including distributors renting equipment to users)</a:t>
            </a:r>
          </a:p>
          <a:p>
            <a:pPr marL="285717" indent="-285717" algn="l" eaLnBrk="1" hangingPunct="1">
              <a:buFont typeface="Arial" panose="020B0604020202020204" pitchFamily="34" charset="0"/>
              <a:buChar char="•"/>
            </a:pPr>
            <a:endParaRPr lang="en-GB" altLang="en-US" sz="1600" b="0" dirty="0">
              <a:latin typeface="Calibri" panose="020F0502020204030204" pitchFamily="34" charset="0"/>
            </a:endParaRPr>
          </a:p>
          <a:p>
            <a:pPr marL="1028583" lvl="1" algn="just" eaLnBrk="1" hangingPunct="1">
              <a:buFont typeface="Arial" panose="020B0604020202020204" pitchFamily="34" charset="0"/>
              <a:buChar char="•"/>
            </a:pPr>
            <a:endParaRPr lang="en-GB" altLang="en-US" sz="1600" b="0" dirty="0">
              <a:latin typeface="Calibri" panose="020F0502020204030204" pitchFamily="34" charset="0"/>
            </a:endParaRPr>
          </a:p>
          <a:p>
            <a:pPr marL="1028583" lvl="1" algn="just" eaLnBrk="1" hangingPunct="1">
              <a:buFont typeface="Arial" panose="020B0604020202020204" pitchFamily="34" charset="0"/>
              <a:buChar char="•"/>
            </a:pPr>
            <a:endParaRPr lang="en-GB" altLang="en-US" sz="1600" b="0" dirty="0">
              <a:latin typeface="Calibri" panose="020F0502020204030204" pitchFamily="34" charset="0"/>
            </a:endParaRPr>
          </a:p>
        </p:txBody>
      </p:sp>
      <p:pic>
        <p:nvPicPr>
          <p:cNvPr id="1638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0029" y="726599"/>
            <a:ext cx="1807024" cy="1769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373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5302156" y="140301"/>
            <a:ext cx="3684896"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latin typeface="Calibri" panose="020F0502020204030204" pitchFamily="34" charset="0"/>
              </a:rPr>
              <a:t>Introduction</a:t>
            </a:r>
          </a:p>
        </p:txBody>
      </p:sp>
      <p:sp>
        <p:nvSpPr>
          <p:cNvPr id="9" name="Rectangle 2"/>
          <p:cNvSpPr/>
          <p:nvPr/>
        </p:nvSpPr>
        <p:spPr>
          <a:xfrm>
            <a:off x="389615" y="1208597"/>
            <a:ext cx="5796501" cy="2185203"/>
          </a:xfrm>
          <a:prstGeom prst="rect">
            <a:avLst/>
          </a:prstGeom>
        </p:spPr>
        <p:txBody>
          <a:bodyPr wrap="square" lIns="91430" tIns="45715" rIns="91430" bIns="45715">
            <a:spAutoFit/>
          </a:bodyPr>
          <a:lstStyle/>
          <a:p>
            <a:pPr>
              <a:defRPr/>
            </a:pPr>
            <a:endParaRPr lang="en-GB" sz="2400" b="0" dirty="0">
              <a:latin typeface="Calibri" panose="020F0502020204030204" pitchFamily="34" charset="0"/>
            </a:endParaRPr>
          </a:p>
          <a:p>
            <a:pPr>
              <a:defRPr/>
            </a:pPr>
            <a:r>
              <a:rPr lang="en-GB" sz="2800" dirty="0">
                <a:latin typeface="Calibri" panose="020F0502020204030204" pitchFamily="34" charset="0"/>
              </a:rPr>
              <a:t>IDEAL Networks is pleased to announce the introduction of the </a:t>
            </a:r>
            <a:r>
              <a:rPr lang="en-GB" sz="2800" dirty="0" err="1">
                <a:latin typeface="Calibri" panose="020F0502020204030204" pitchFamily="34" charset="0"/>
              </a:rPr>
              <a:t>LanTEK</a:t>
            </a:r>
            <a:r>
              <a:rPr lang="en-GB" sz="2800" dirty="0">
                <a:latin typeface="Calibri" panose="020F0502020204030204" pitchFamily="34" charset="0"/>
              </a:rPr>
              <a:t> III series of cabling certifiers and </a:t>
            </a:r>
            <a:r>
              <a:rPr lang="en-GB" sz="2800" dirty="0" err="1">
                <a:latin typeface="Calibri" panose="020F0502020204030204" pitchFamily="34" charset="0"/>
              </a:rPr>
              <a:t>FiberTEK</a:t>
            </a:r>
            <a:r>
              <a:rPr lang="en-GB" sz="2800" dirty="0">
                <a:latin typeface="Calibri" panose="020F0502020204030204" pitchFamily="34" charset="0"/>
              </a:rPr>
              <a:t> III fibre test options</a:t>
            </a:r>
          </a:p>
        </p:txBody>
      </p:sp>
      <p:pic>
        <p:nvPicPr>
          <p:cNvPr id="6" name="Picture 5"/>
          <p:cNvPicPr>
            <a:picLocks noChangeAspect="1"/>
          </p:cNvPicPr>
          <p:nvPr/>
        </p:nvPicPr>
        <p:blipFill>
          <a:blip r:embed="rId3" cstate="print"/>
          <a:stretch>
            <a:fillRect/>
          </a:stretch>
        </p:blipFill>
        <p:spPr>
          <a:xfrm>
            <a:off x="6710901" y="970058"/>
            <a:ext cx="1521594" cy="1855011"/>
          </a:xfrm>
          <a:prstGeom prst="rect">
            <a:avLst/>
          </a:prstGeom>
        </p:spPr>
      </p:pic>
      <p:pic>
        <p:nvPicPr>
          <p:cNvPr id="7" name="Picture 2" descr="P:\Data\Lan_technik\FiberTEK\Pictures\FiberTek3_Kit-MM-S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7946" y="3045352"/>
            <a:ext cx="1829502" cy="1294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228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9"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700" y="865407"/>
            <a:ext cx="6806129" cy="3293199"/>
          </a:xfrm>
          <a:prstGeom prst="rect">
            <a:avLst/>
          </a:prstGeom>
        </p:spPr>
        <p:txBody>
          <a:bodyPr wrap="square" lIns="91430" tIns="45715" rIns="91430" bIns="45715">
            <a:spAutoFit/>
          </a:bodyPr>
          <a:lstStyle/>
          <a:p>
            <a:pPr algn="l">
              <a:defRPr/>
            </a:pPr>
            <a:r>
              <a:rPr lang="en-GB" sz="1600" b="0" dirty="0">
                <a:latin typeface="Calibri" panose="020F0502020204030204" pitchFamily="34" charset="0"/>
              </a:rPr>
              <a:t>This series will supersede the </a:t>
            </a:r>
            <a:r>
              <a:rPr lang="en-GB" sz="1600" b="0" dirty="0" err="1">
                <a:latin typeface="Calibri" panose="020F0502020204030204" pitchFamily="34" charset="0"/>
              </a:rPr>
              <a:t>LanTEK</a:t>
            </a:r>
            <a:r>
              <a:rPr lang="en-GB" sz="1600" b="0" dirty="0">
                <a:latin typeface="Calibri" panose="020F0502020204030204" pitchFamily="34" charset="0"/>
              </a:rPr>
              <a:t> II and </a:t>
            </a:r>
            <a:r>
              <a:rPr lang="en-GB" sz="1600" b="0" dirty="0" err="1">
                <a:latin typeface="Calibri" panose="020F0502020204030204" pitchFamily="34" charset="0"/>
              </a:rPr>
              <a:t>FiberTEK</a:t>
            </a:r>
            <a:r>
              <a:rPr lang="en-GB" sz="1600" b="0" dirty="0">
                <a:latin typeface="Calibri" panose="020F0502020204030204" pitchFamily="34" charset="0"/>
              </a:rPr>
              <a:t> FDX series</a:t>
            </a:r>
          </a:p>
          <a:p>
            <a:pPr algn="l">
              <a:defRPr/>
            </a:pPr>
            <a:r>
              <a:rPr lang="en-GB" sz="1600" b="0" dirty="0">
                <a:latin typeface="Calibri" panose="020F0502020204030204" pitchFamily="34" charset="0"/>
              </a:rPr>
              <a:t> </a:t>
            </a:r>
          </a:p>
          <a:p>
            <a:pPr algn="l">
              <a:defRPr/>
            </a:pPr>
            <a:r>
              <a:rPr lang="en-GB" sz="1600" b="0" dirty="0">
                <a:latin typeface="Calibri" panose="020F0502020204030204" pitchFamily="34" charset="0"/>
              </a:rPr>
              <a:t>The main development drivers are as follows:</a:t>
            </a:r>
          </a:p>
          <a:p>
            <a:pPr algn="l">
              <a:defRPr/>
            </a:pPr>
            <a:endParaRPr lang="en-GB" sz="1600" b="0" dirty="0">
              <a:latin typeface="Calibri" panose="020F0502020204030204" pitchFamily="34" charset="0"/>
            </a:endParaRPr>
          </a:p>
          <a:p>
            <a:pPr marL="285717" indent="-285717" algn="l">
              <a:buFont typeface="Arial" panose="020B0604020202020204" pitchFamily="34" charset="0"/>
              <a:buChar char="•"/>
              <a:defRPr/>
            </a:pPr>
            <a:r>
              <a:rPr lang="en-GB" sz="1600" b="0" dirty="0">
                <a:latin typeface="Calibri" panose="020F0502020204030204" pitchFamily="34" charset="0"/>
              </a:rPr>
              <a:t>Address users </a:t>
            </a:r>
            <a:r>
              <a:rPr lang="en-GB" sz="1600" dirty="0">
                <a:latin typeface="Calibri" panose="020F0502020204030204" pitchFamily="34" charset="0"/>
              </a:rPr>
              <a:t>real</a:t>
            </a:r>
            <a:r>
              <a:rPr lang="en-GB" sz="1600" b="0" dirty="0">
                <a:latin typeface="Calibri" panose="020F0502020204030204" pitchFamily="34" charset="0"/>
              </a:rPr>
              <a:t> application needs, focus on making the day to day installation process easier and faster</a:t>
            </a:r>
          </a:p>
          <a:p>
            <a:pPr marL="285717" indent="-285717" algn="l">
              <a:buFont typeface="Arial" panose="020B0604020202020204" pitchFamily="34" charset="0"/>
              <a:buChar char="•"/>
              <a:defRPr/>
            </a:pPr>
            <a:r>
              <a:rPr lang="en-GB" sz="1600" b="0" dirty="0">
                <a:latin typeface="Calibri" panose="020F0502020204030204" pitchFamily="34" charset="0"/>
              </a:rPr>
              <a:t>Easy user interface</a:t>
            </a:r>
          </a:p>
          <a:p>
            <a:pPr marL="285717" indent="-285717" algn="l">
              <a:buFont typeface="Arial" panose="020B0604020202020204" pitchFamily="34" charset="0"/>
              <a:buChar char="•"/>
              <a:defRPr/>
            </a:pPr>
            <a:r>
              <a:rPr lang="en-GB" sz="1600" b="0" dirty="0">
                <a:latin typeface="Calibri" panose="020F0502020204030204" pitchFamily="34" charset="0"/>
              </a:rPr>
              <a:t>Easier interpretation of results</a:t>
            </a:r>
          </a:p>
          <a:p>
            <a:pPr marL="285717" indent="-285717" algn="l">
              <a:buFont typeface="Arial" panose="020B0604020202020204" pitchFamily="34" charset="0"/>
              <a:buChar char="•"/>
              <a:defRPr/>
            </a:pPr>
            <a:r>
              <a:rPr lang="en-GB" sz="1600" b="0" dirty="0">
                <a:latin typeface="Calibri" panose="020F0502020204030204" pitchFamily="34" charset="0"/>
              </a:rPr>
              <a:t>Easy to use troubleshooting functions to solve installation issues quickly</a:t>
            </a:r>
          </a:p>
          <a:p>
            <a:pPr marL="285717" indent="-285717" algn="l">
              <a:buFont typeface="Arial" panose="020B0604020202020204" pitchFamily="34" charset="0"/>
              <a:buChar char="•"/>
              <a:defRPr/>
            </a:pPr>
            <a:r>
              <a:rPr lang="en-GB" sz="1600" b="0" dirty="0">
                <a:latin typeface="Calibri" panose="020F0502020204030204" pitchFamily="34" charset="0"/>
              </a:rPr>
              <a:t>Highly durable product with durable replacement parts</a:t>
            </a:r>
          </a:p>
          <a:p>
            <a:pPr marL="285717" indent="-285717" algn="l">
              <a:buFont typeface="Arial" panose="020B0604020202020204" pitchFamily="34" charset="0"/>
              <a:buChar char="•"/>
              <a:defRPr/>
            </a:pPr>
            <a:r>
              <a:rPr lang="en-GB" sz="1600" b="0" dirty="0">
                <a:latin typeface="Calibri" panose="020F0502020204030204" pitchFamily="34" charset="0"/>
              </a:rPr>
              <a:t>Low cost of ownership</a:t>
            </a:r>
          </a:p>
          <a:p>
            <a:pPr marL="285717" indent="-285717" algn="l">
              <a:buFont typeface="Arial" panose="020B0604020202020204" pitchFamily="34" charset="0"/>
              <a:buChar char="•"/>
              <a:defRPr/>
            </a:pPr>
            <a:r>
              <a:rPr lang="en-GB" sz="1600" b="0" dirty="0">
                <a:latin typeface="Calibri" panose="020F0502020204030204" pitchFamily="34" charset="0"/>
              </a:rPr>
              <a:t>Sending test data from the jobsite</a:t>
            </a:r>
          </a:p>
          <a:p>
            <a:pPr marL="285717" indent="-285717" algn="l">
              <a:buFont typeface="Arial" panose="020B0604020202020204" pitchFamily="34" charset="0"/>
              <a:buChar char="•"/>
              <a:defRPr/>
            </a:pPr>
            <a:r>
              <a:rPr lang="en-GB" sz="1600" b="0" dirty="0">
                <a:latin typeface="Calibri" panose="020F0502020204030204" pitchFamily="34" charset="0"/>
              </a:rPr>
              <a:t>New fibre test options -&gt; </a:t>
            </a:r>
            <a:r>
              <a:rPr lang="en-GB" sz="1600" b="0" dirty="0" err="1">
                <a:latin typeface="Calibri" panose="020F0502020204030204" pitchFamily="34" charset="0"/>
              </a:rPr>
              <a:t>FiberTEKIII</a:t>
            </a:r>
            <a:endParaRPr lang="en-GB" sz="1600" b="0" dirty="0">
              <a:latin typeface="Calibri" panose="020F0502020204030204" pitchFamily="34" charset="0"/>
            </a:endParaRPr>
          </a:p>
        </p:txBody>
      </p:sp>
      <p:sp>
        <p:nvSpPr>
          <p:cNvPr id="5" name="Title 3"/>
          <p:cNvSpPr txBox="1">
            <a:spLocks/>
          </p:cNvSpPr>
          <p:nvPr/>
        </p:nvSpPr>
        <p:spPr>
          <a:xfrm>
            <a:off x="5302156" y="140301"/>
            <a:ext cx="3684896"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latin typeface="Calibri" panose="020F0502020204030204" pitchFamily="34" charset="0"/>
              </a:rPr>
              <a:t>Introduction</a:t>
            </a:r>
          </a:p>
        </p:txBody>
      </p:sp>
      <p:pic>
        <p:nvPicPr>
          <p:cNvPr id="1026" name="Picture 2" descr="P:\Data\Lan_technik\LanTEKIII\LTKIII Images\LanTek3a_FrontLt.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3282" b="94955" l="19142" r="89989"/>
                    </a14:imgEffect>
                  </a14:imgLayer>
                </a14:imgProps>
              </a:ext>
              <a:ext uri="{28A0092B-C50C-407E-A947-70E740481C1C}">
                <a14:useLocalDpi xmlns:a14="http://schemas.microsoft.com/office/drawing/2010/main" val="0"/>
              </a:ext>
            </a:extLst>
          </a:blip>
          <a:srcRect/>
          <a:stretch>
            <a:fillRect/>
          </a:stretch>
        </p:blipFill>
        <p:spPr bwMode="auto">
          <a:xfrm>
            <a:off x="6374306" y="865407"/>
            <a:ext cx="2546495" cy="3248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719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266700" y="803850"/>
            <a:ext cx="8509000" cy="433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a:defRPr/>
            </a:pPr>
            <a:r>
              <a:rPr lang="en-GB" dirty="0" smtClean="0">
                <a:latin typeface="Calibri" panose="020F0502020204030204" pitchFamily="34" charset="0"/>
              </a:rPr>
              <a:t>What is new in </a:t>
            </a:r>
            <a:r>
              <a:rPr lang="en-GB" dirty="0" err="1" smtClean="0">
                <a:latin typeface="Calibri" panose="020F0502020204030204" pitchFamily="34" charset="0"/>
              </a:rPr>
              <a:t>LanTEK</a:t>
            </a:r>
            <a:r>
              <a:rPr lang="en-GB" dirty="0" smtClean="0">
                <a:latin typeface="Calibri" panose="020F0502020204030204" pitchFamily="34" charset="0"/>
              </a:rPr>
              <a:t> III?</a:t>
            </a:r>
          </a:p>
          <a:p>
            <a:pPr marL="285717" indent="-20636" algn="l">
              <a:buFont typeface="Arial" panose="020B0604020202020204" pitchFamily="34" charset="0"/>
              <a:buChar char="•"/>
              <a:defRPr/>
            </a:pPr>
            <a:r>
              <a:rPr lang="en-GB" sz="1600" b="0" dirty="0">
                <a:latin typeface="Calibri" panose="020F0502020204030204" pitchFamily="34" charset="0"/>
              </a:rPr>
              <a:t> New housing, IDEAL Networks look</a:t>
            </a:r>
          </a:p>
          <a:p>
            <a:pPr marL="1028583" lvl="1" algn="l">
              <a:buFont typeface="Arial" panose="020B0604020202020204" pitchFamily="34" charset="0"/>
              <a:buChar char="•"/>
              <a:defRPr/>
            </a:pPr>
            <a:r>
              <a:rPr lang="en-GB" sz="1600" b="0" dirty="0">
                <a:latin typeface="Calibri" panose="020F0502020204030204" pitchFamily="34" charset="0"/>
              </a:rPr>
              <a:t>More rubber protection for a hard life on construction sites, better ergonomics</a:t>
            </a:r>
          </a:p>
          <a:p>
            <a:pPr marL="1028583" lvl="1" algn="l">
              <a:buFont typeface="Arial" panose="020B0604020202020204" pitchFamily="34" charset="0"/>
              <a:buChar char="•"/>
              <a:defRPr/>
            </a:pPr>
            <a:r>
              <a:rPr lang="en-GB" sz="1600" b="0" dirty="0">
                <a:latin typeface="Calibri" panose="020F0502020204030204" pitchFamily="34" charset="0"/>
              </a:rPr>
              <a:t>Networks colour scheme</a:t>
            </a:r>
          </a:p>
          <a:p>
            <a:pPr marL="285717" algn="l">
              <a:buFont typeface="Arial" panose="020B0604020202020204" pitchFamily="34" charset="0"/>
              <a:buChar char="•"/>
              <a:defRPr/>
            </a:pPr>
            <a:r>
              <a:rPr lang="en-GB" sz="1600" b="0" dirty="0">
                <a:latin typeface="Calibri" panose="020F0502020204030204" pitchFamily="34" charset="0"/>
              </a:rPr>
              <a:t> New user interface in Networks style</a:t>
            </a:r>
          </a:p>
          <a:p>
            <a:pPr marL="285717" algn="l">
              <a:buFont typeface="Arial" panose="020B0604020202020204" pitchFamily="34" charset="0"/>
              <a:buChar char="•"/>
              <a:defRPr/>
            </a:pPr>
            <a:r>
              <a:rPr lang="en-GB" sz="1600" b="0" dirty="0">
                <a:latin typeface="Calibri" panose="020F0502020204030204" pitchFamily="34" charset="0"/>
              </a:rPr>
              <a:t> New troubleshooting functions for better fault detection along the cabling</a:t>
            </a:r>
          </a:p>
          <a:p>
            <a:pPr marL="1028583" lvl="1" algn="l">
              <a:buFont typeface="Arial" panose="020B0604020202020204" pitchFamily="34" charset="0"/>
              <a:buChar char="•"/>
              <a:defRPr/>
            </a:pPr>
            <a:r>
              <a:rPr lang="en-GB" sz="1600" b="0" dirty="0">
                <a:latin typeface="Calibri" panose="020F0502020204030204" pitchFamily="34" charset="0"/>
              </a:rPr>
              <a:t>TDX: Time domain crosstalk</a:t>
            </a:r>
          </a:p>
          <a:p>
            <a:pPr marL="1028583" lvl="1" algn="l">
              <a:buFont typeface="Arial" panose="020B0604020202020204" pitchFamily="34" charset="0"/>
              <a:buChar char="•"/>
              <a:defRPr/>
            </a:pPr>
            <a:r>
              <a:rPr lang="en-GB" sz="1600" b="0" dirty="0">
                <a:latin typeface="Calibri" panose="020F0502020204030204" pitchFamily="34" charset="0"/>
              </a:rPr>
              <a:t>TDRL: Time domain return loss</a:t>
            </a:r>
          </a:p>
          <a:p>
            <a:pPr marL="285717" algn="l">
              <a:buFont typeface="Arial" panose="020B0604020202020204" pitchFamily="34" charset="0"/>
              <a:buChar char="•"/>
              <a:defRPr/>
            </a:pPr>
            <a:r>
              <a:rPr lang="en-GB" sz="1600" b="0" dirty="0">
                <a:latin typeface="Calibri" panose="020F0502020204030204" pitchFamily="34" charset="0"/>
              </a:rPr>
              <a:t> New permanent link adapter</a:t>
            </a:r>
          </a:p>
          <a:p>
            <a:pPr marL="1028583" lvl="1" algn="l">
              <a:buFont typeface="Arial" panose="020B0604020202020204" pitchFamily="34" charset="0"/>
              <a:buChar char="•"/>
              <a:defRPr/>
            </a:pPr>
            <a:r>
              <a:rPr lang="en-GB" sz="1600" b="0" dirty="0">
                <a:latin typeface="Calibri" panose="020F0502020204030204" pitchFamily="34" charset="0"/>
              </a:rPr>
              <a:t>highly durable adapter with replacement tips reduce cost of ownership</a:t>
            </a:r>
          </a:p>
          <a:p>
            <a:pPr marL="285717" algn="l">
              <a:buFont typeface="Arial" panose="020B0604020202020204" pitchFamily="34" charset="0"/>
              <a:buChar char="•"/>
              <a:defRPr/>
            </a:pPr>
            <a:r>
              <a:rPr lang="en-GB" sz="1600" b="0" dirty="0">
                <a:latin typeface="Calibri" panose="020F0502020204030204" pitchFamily="34" charset="0"/>
              </a:rPr>
              <a:t> New ordering system</a:t>
            </a:r>
          </a:p>
          <a:p>
            <a:pPr marL="1028583" lvl="1" algn="l">
              <a:buFont typeface="Arial" panose="020B0604020202020204" pitchFamily="34" charset="0"/>
              <a:buChar char="•"/>
              <a:defRPr/>
            </a:pPr>
            <a:r>
              <a:rPr lang="en-GB" sz="1600" b="0" dirty="0">
                <a:latin typeface="Calibri" panose="020F0502020204030204" pitchFamily="34" charset="0"/>
              </a:rPr>
              <a:t>Buy only what you really need </a:t>
            </a:r>
          </a:p>
          <a:p>
            <a:pPr marL="285717" algn="l">
              <a:buFont typeface="Arial" panose="020B0604020202020204" pitchFamily="34" charset="0"/>
              <a:buChar char="•"/>
              <a:defRPr/>
            </a:pPr>
            <a:r>
              <a:rPr lang="en-GB" sz="1600" b="0" dirty="0">
                <a:latin typeface="Calibri" panose="020F0502020204030204" pitchFamily="34" charset="0"/>
              </a:rPr>
              <a:t> New PC Software IDEAL </a:t>
            </a:r>
            <a:r>
              <a:rPr lang="en-GB" sz="1600" b="0" dirty="0" err="1">
                <a:latin typeface="Calibri" panose="020F0502020204030204" pitchFamily="34" charset="0"/>
              </a:rPr>
              <a:t>DataCENTER</a:t>
            </a:r>
            <a:r>
              <a:rPr lang="en-GB" sz="1600" b="0" dirty="0">
                <a:latin typeface="Calibri" panose="020F0502020204030204" pitchFamily="34" charset="0"/>
              </a:rPr>
              <a:t> 2.5</a:t>
            </a:r>
          </a:p>
          <a:p>
            <a:pPr marL="285717" algn="l">
              <a:buFont typeface="Arial" panose="020B0604020202020204" pitchFamily="34" charset="0"/>
              <a:buChar char="•"/>
              <a:defRPr/>
            </a:pPr>
            <a:r>
              <a:rPr lang="en-GB" sz="1600" b="0" dirty="0">
                <a:latin typeface="Calibri" panose="020F0502020204030204" pitchFamily="34" charset="0"/>
              </a:rPr>
              <a:t> New wireless connection to smartphones (IOS and Android) to IDEAL </a:t>
            </a:r>
            <a:r>
              <a:rPr lang="en-GB" sz="1600" b="0" dirty="0" err="1">
                <a:latin typeface="Calibri" panose="020F0502020204030204" pitchFamily="34" charset="0"/>
              </a:rPr>
              <a:t>AnyWARE</a:t>
            </a:r>
            <a:r>
              <a:rPr lang="en-GB" sz="1600" b="0" dirty="0">
                <a:latin typeface="Calibri" panose="020F0502020204030204" pitchFamily="34" charset="0"/>
              </a:rPr>
              <a:t> app</a:t>
            </a:r>
          </a:p>
          <a:p>
            <a:pPr marL="1028583" lvl="1" algn="l">
              <a:buFont typeface="Arial" panose="020B0604020202020204" pitchFamily="34" charset="0"/>
              <a:buChar char="•"/>
              <a:defRPr/>
            </a:pPr>
            <a:r>
              <a:rPr lang="en-GB" sz="1600" b="0" dirty="0">
                <a:latin typeface="Calibri" panose="020F0502020204030204" pitchFamily="34" charset="0"/>
              </a:rPr>
              <a:t>Send test reports directly from smartphone to e-mail or cloud</a:t>
            </a:r>
          </a:p>
          <a:p>
            <a:pPr marL="285717" indent="-285717" algn="just">
              <a:buFont typeface="Arial" panose="020B0604020202020204" pitchFamily="34" charset="0"/>
              <a:buChar char="•"/>
              <a:defRPr/>
            </a:pPr>
            <a:endParaRPr lang="en-GB" sz="1600" b="0" dirty="0">
              <a:latin typeface="Calibri" panose="020F0502020204030204" pitchFamily="34" charset="0"/>
            </a:endParaRPr>
          </a:p>
          <a:p>
            <a:pPr algn="just">
              <a:defRPr/>
            </a:pPr>
            <a:endParaRPr lang="en-GB" altLang="en-US" dirty="0">
              <a:latin typeface="Calibri" panose="020F0502020204030204" pitchFamily="34" charset="0"/>
            </a:endParaRPr>
          </a:p>
        </p:txBody>
      </p:sp>
      <p:sp>
        <p:nvSpPr>
          <p:cNvPr id="4" name="Title 3"/>
          <p:cNvSpPr txBox="1">
            <a:spLocks/>
          </p:cNvSpPr>
          <p:nvPr/>
        </p:nvSpPr>
        <p:spPr>
          <a:xfrm>
            <a:off x="5302156" y="140301"/>
            <a:ext cx="3684896"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latin typeface="Calibri" panose="020F0502020204030204" pitchFamily="34" charset="0"/>
              </a:rPr>
              <a:t>Highlights</a:t>
            </a:r>
          </a:p>
        </p:txBody>
      </p:sp>
    </p:spTree>
    <p:extLst>
      <p:ext uri="{BB962C8B-B14F-4D97-AF65-F5344CB8AC3E}">
        <p14:creationId xmlns:p14="http://schemas.microsoft.com/office/powerpoint/2010/main" val="344660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4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7">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47">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147">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47">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47">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147">
                                            <p:txEl>
                                              <p:pRg st="13" end="13"/>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14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266700" y="892969"/>
            <a:ext cx="8509000" cy="347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a:defRPr/>
            </a:pPr>
            <a:r>
              <a:rPr lang="en-GB" dirty="0" smtClean="0">
                <a:latin typeface="Calibri" panose="020F0502020204030204" pitchFamily="34" charset="0"/>
              </a:rPr>
              <a:t>What is new in </a:t>
            </a:r>
            <a:r>
              <a:rPr lang="en-GB" dirty="0" err="1" smtClean="0">
                <a:latin typeface="Calibri" panose="020F0502020204030204" pitchFamily="34" charset="0"/>
              </a:rPr>
              <a:t>FiberTEK</a:t>
            </a:r>
            <a:r>
              <a:rPr lang="en-GB" dirty="0" smtClean="0">
                <a:latin typeface="Calibri" panose="020F0502020204030204" pitchFamily="34" charset="0"/>
              </a:rPr>
              <a:t> III?</a:t>
            </a:r>
          </a:p>
          <a:p>
            <a:pPr marL="285717" indent="-20636" algn="l">
              <a:lnSpc>
                <a:spcPct val="150000"/>
              </a:lnSpc>
              <a:buFont typeface="Arial" panose="020B0604020202020204" pitchFamily="34" charset="0"/>
              <a:buChar char="•"/>
              <a:defRPr/>
            </a:pPr>
            <a:r>
              <a:rPr lang="en-GB" sz="1600" b="0" dirty="0">
                <a:latin typeface="Calibri" panose="020F0502020204030204" pitchFamily="34" charset="0"/>
              </a:rPr>
              <a:t> Dual port testing</a:t>
            </a:r>
          </a:p>
          <a:p>
            <a:pPr marL="285717" indent="-20636" algn="l">
              <a:lnSpc>
                <a:spcPct val="150000"/>
              </a:lnSpc>
              <a:buFont typeface="Arial" panose="020B0604020202020204" pitchFamily="34" charset="0"/>
              <a:buChar char="•"/>
              <a:defRPr/>
            </a:pPr>
            <a:r>
              <a:rPr lang="en-GB" sz="1600" b="0" dirty="0">
                <a:latin typeface="Calibri" panose="020F0502020204030204" pitchFamily="34" charset="0"/>
              </a:rPr>
              <a:t> Integrated red light source</a:t>
            </a:r>
          </a:p>
          <a:p>
            <a:pPr marL="285717" indent="-20636" algn="l">
              <a:lnSpc>
                <a:spcPct val="150000"/>
              </a:lnSpc>
              <a:buFont typeface="Arial" panose="020B0604020202020204" pitchFamily="34" charset="0"/>
              <a:buChar char="•"/>
              <a:defRPr/>
            </a:pPr>
            <a:r>
              <a:rPr lang="en-GB" sz="1600" b="0" dirty="0">
                <a:latin typeface="Calibri" panose="020F0502020204030204" pitchFamily="34" charset="0"/>
              </a:rPr>
              <a:t> </a:t>
            </a:r>
            <a:r>
              <a:rPr lang="en-GB" sz="1600" b="0" dirty="0" err="1">
                <a:latin typeface="Calibri" panose="020F0502020204030204" pitchFamily="34" charset="0"/>
              </a:rPr>
              <a:t>Uni</a:t>
            </a:r>
            <a:r>
              <a:rPr lang="en-GB" sz="1600" b="0" dirty="0">
                <a:latin typeface="Calibri" panose="020F0502020204030204" pitchFamily="34" charset="0"/>
              </a:rPr>
              <a:t>- and bi-directional measurement</a:t>
            </a:r>
          </a:p>
          <a:p>
            <a:pPr marL="285717" indent="-20636" algn="l">
              <a:lnSpc>
                <a:spcPct val="150000"/>
              </a:lnSpc>
              <a:buFont typeface="Arial" panose="020B0604020202020204" pitchFamily="34" charset="0"/>
              <a:buChar char="•"/>
              <a:defRPr/>
            </a:pPr>
            <a:r>
              <a:rPr lang="en-GB" sz="1600" b="0" dirty="0">
                <a:latin typeface="Calibri" panose="020F0502020204030204" pitchFamily="34" charset="0"/>
              </a:rPr>
              <a:t> 1 and 3 jumper field calibration</a:t>
            </a:r>
          </a:p>
          <a:p>
            <a:pPr marL="285717" indent="-20636" algn="l">
              <a:lnSpc>
                <a:spcPct val="150000"/>
              </a:lnSpc>
              <a:buFont typeface="Arial" panose="020B0604020202020204" pitchFamily="34" charset="0"/>
              <a:buChar char="•"/>
              <a:defRPr/>
            </a:pPr>
            <a:r>
              <a:rPr lang="en-GB" sz="1600" b="0" dirty="0">
                <a:latin typeface="Calibri" panose="020F0502020204030204" pitchFamily="34" charset="0"/>
              </a:rPr>
              <a:t> Accessories for multimode Encircled Flux  compliance</a:t>
            </a:r>
          </a:p>
          <a:p>
            <a:pPr marL="285717" indent="-20636" algn="l">
              <a:lnSpc>
                <a:spcPct val="150000"/>
              </a:lnSpc>
              <a:buFont typeface="Arial" panose="020B0604020202020204" pitchFamily="34" charset="0"/>
              <a:buChar char="•"/>
              <a:defRPr/>
            </a:pPr>
            <a:r>
              <a:rPr lang="en-GB" sz="1600" b="0" dirty="0">
                <a:latin typeface="Calibri" panose="020F0502020204030204" pitchFamily="34" charset="0"/>
              </a:rPr>
              <a:t> LC adapters</a:t>
            </a:r>
          </a:p>
          <a:p>
            <a:pPr marL="285717" indent="-20636" algn="l">
              <a:lnSpc>
                <a:spcPct val="150000"/>
              </a:lnSpc>
              <a:buFont typeface="Arial" panose="020B0604020202020204" pitchFamily="34" charset="0"/>
              <a:buChar char="•"/>
              <a:defRPr/>
            </a:pPr>
            <a:r>
              <a:rPr lang="en-GB" sz="1600" b="0" dirty="0">
                <a:latin typeface="Calibri" panose="020F0502020204030204" pitchFamily="34" charset="0"/>
              </a:rPr>
              <a:t> Loop mode</a:t>
            </a:r>
          </a:p>
          <a:p>
            <a:pPr marL="285717" indent="-285717" algn="just">
              <a:buFont typeface="Arial" panose="020B0604020202020204" pitchFamily="34" charset="0"/>
              <a:buChar char="•"/>
              <a:defRPr/>
            </a:pPr>
            <a:endParaRPr lang="en-GB" sz="1600" b="0" dirty="0">
              <a:latin typeface="Calibri" panose="020F0502020204030204" pitchFamily="34" charset="0"/>
            </a:endParaRPr>
          </a:p>
          <a:p>
            <a:pPr algn="just">
              <a:defRPr/>
            </a:pPr>
            <a:endParaRPr lang="en-GB" altLang="en-US" dirty="0">
              <a:latin typeface="Calibri" panose="020F0502020204030204" pitchFamily="34" charset="0"/>
            </a:endParaRPr>
          </a:p>
        </p:txBody>
      </p:sp>
      <p:sp>
        <p:nvSpPr>
          <p:cNvPr id="4" name="Title 3"/>
          <p:cNvSpPr txBox="1">
            <a:spLocks/>
          </p:cNvSpPr>
          <p:nvPr/>
        </p:nvSpPr>
        <p:spPr>
          <a:xfrm>
            <a:off x="5302156" y="140301"/>
            <a:ext cx="3684896"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latin typeface="Calibri" panose="020F0502020204030204" pitchFamily="34" charset="0"/>
              </a:rPr>
              <a:t>Highlights</a:t>
            </a:r>
          </a:p>
        </p:txBody>
      </p:sp>
    </p:spTree>
    <p:extLst>
      <p:ext uri="{BB962C8B-B14F-4D97-AF65-F5344CB8AC3E}">
        <p14:creationId xmlns:p14="http://schemas.microsoft.com/office/powerpoint/2010/main" val="280277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242846" y="803850"/>
            <a:ext cx="8509000" cy="433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a:defRPr/>
            </a:pPr>
            <a:r>
              <a:rPr lang="en-GB" dirty="0" smtClean="0">
                <a:latin typeface="Calibri" panose="020F0502020204030204" pitchFamily="34" charset="0"/>
              </a:rPr>
              <a:t>What stays the same in </a:t>
            </a:r>
            <a:r>
              <a:rPr lang="en-GB" dirty="0" err="1" smtClean="0">
                <a:latin typeface="Calibri" panose="020F0502020204030204" pitchFamily="34" charset="0"/>
              </a:rPr>
              <a:t>LanTEK</a:t>
            </a:r>
            <a:r>
              <a:rPr lang="en-GB" dirty="0" smtClean="0">
                <a:latin typeface="Calibri" panose="020F0502020204030204" pitchFamily="34" charset="0"/>
              </a:rPr>
              <a:t> III?</a:t>
            </a:r>
          </a:p>
          <a:p>
            <a:pPr marL="285717" indent="-20636" algn="l">
              <a:buFont typeface="Arial" panose="020B0604020202020204" pitchFamily="34" charset="0"/>
              <a:buChar char="•"/>
              <a:defRPr/>
            </a:pPr>
            <a:r>
              <a:rPr lang="en-GB" sz="1600" b="0" dirty="0">
                <a:latin typeface="Calibri" panose="020F0502020204030204" pitchFamily="34" charset="0"/>
              </a:rPr>
              <a:t> New look and feel user interface however the basic structure will stay the same therefore users that know </a:t>
            </a:r>
            <a:r>
              <a:rPr lang="en-GB" sz="1600" b="0" dirty="0" err="1">
                <a:latin typeface="Calibri" panose="020F0502020204030204" pitchFamily="34" charset="0"/>
              </a:rPr>
              <a:t>LanTEK</a:t>
            </a:r>
            <a:r>
              <a:rPr lang="en-GB" sz="1600" b="0" dirty="0">
                <a:latin typeface="Calibri" panose="020F0502020204030204" pitchFamily="34" charset="0"/>
              </a:rPr>
              <a:t> II will have no trouble to migrate to </a:t>
            </a:r>
            <a:r>
              <a:rPr lang="en-GB" sz="1600" b="0" dirty="0" err="1">
                <a:latin typeface="Calibri" panose="020F0502020204030204" pitchFamily="34" charset="0"/>
              </a:rPr>
              <a:t>LanTEK</a:t>
            </a:r>
            <a:r>
              <a:rPr lang="en-GB" sz="1600" b="0" dirty="0">
                <a:latin typeface="Calibri" panose="020F0502020204030204" pitchFamily="34" charset="0"/>
              </a:rPr>
              <a:t> III</a:t>
            </a:r>
          </a:p>
          <a:p>
            <a:pPr marL="285717" indent="-20636" algn="l">
              <a:buFont typeface="Arial" panose="020B0604020202020204" pitchFamily="34" charset="0"/>
              <a:buChar char="•"/>
              <a:defRPr/>
            </a:pPr>
            <a:r>
              <a:rPr lang="en-GB" sz="1600" b="0" dirty="0">
                <a:latin typeface="Calibri" panose="020F0502020204030204" pitchFamily="34" charset="0"/>
              </a:rPr>
              <a:t> </a:t>
            </a:r>
            <a:r>
              <a:rPr lang="en-GB" sz="1600" b="0" dirty="0" err="1">
                <a:latin typeface="Calibri" panose="020F0502020204030204" pitchFamily="34" charset="0"/>
              </a:rPr>
              <a:t>LanTEK</a:t>
            </a:r>
            <a:r>
              <a:rPr lang="en-GB" sz="1600" b="0" dirty="0">
                <a:latin typeface="Calibri" panose="020F0502020204030204" pitchFamily="34" charset="0"/>
              </a:rPr>
              <a:t> II and </a:t>
            </a:r>
            <a:r>
              <a:rPr lang="en-GB" sz="1600" b="0" dirty="0" err="1">
                <a:latin typeface="Calibri" panose="020F0502020204030204" pitchFamily="34" charset="0"/>
              </a:rPr>
              <a:t>LanTEK</a:t>
            </a:r>
            <a:r>
              <a:rPr lang="en-GB" sz="1600" b="0" dirty="0">
                <a:latin typeface="Calibri" panose="020F0502020204030204" pitchFamily="34" charset="0"/>
              </a:rPr>
              <a:t> III share the same copper channel adapters and other accessories like chargers and batteries</a:t>
            </a:r>
          </a:p>
          <a:p>
            <a:pPr marL="285717" indent="-20636" algn="l">
              <a:buFont typeface="Arial" panose="020B0604020202020204" pitchFamily="34" charset="0"/>
              <a:buChar char="•"/>
              <a:defRPr/>
            </a:pPr>
            <a:r>
              <a:rPr lang="en-GB" sz="1600" b="0" dirty="0">
                <a:latin typeface="Calibri" panose="020F0502020204030204" pitchFamily="34" charset="0"/>
              </a:rPr>
              <a:t> The top model </a:t>
            </a:r>
            <a:r>
              <a:rPr lang="en-GB" sz="1600" b="0" dirty="0" err="1">
                <a:latin typeface="Calibri" panose="020F0502020204030204" pitchFamily="34" charset="0"/>
              </a:rPr>
              <a:t>LanTEK</a:t>
            </a:r>
            <a:r>
              <a:rPr lang="en-GB" sz="1600" b="0" dirty="0">
                <a:latin typeface="Calibri" panose="020F0502020204030204" pitchFamily="34" charset="0"/>
              </a:rPr>
              <a:t> III is a 1000MHz tester</a:t>
            </a:r>
          </a:p>
          <a:p>
            <a:pPr marL="285717" indent="-20636" algn="l">
              <a:buFont typeface="Arial" panose="020B0604020202020204" pitchFamily="34" charset="0"/>
              <a:buChar char="•"/>
              <a:defRPr/>
            </a:pPr>
            <a:r>
              <a:rPr lang="en-GB" sz="1600" b="0" dirty="0">
                <a:latin typeface="Calibri" panose="020F0502020204030204" pitchFamily="34" charset="0"/>
              </a:rPr>
              <a:t> IDEAL </a:t>
            </a:r>
            <a:r>
              <a:rPr lang="en-GB" sz="1600" b="0" dirty="0" err="1">
                <a:latin typeface="Calibri" panose="020F0502020204030204" pitchFamily="34" charset="0"/>
              </a:rPr>
              <a:t>DataCENTER</a:t>
            </a:r>
            <a:r>
              <a:rPr lang="en-GB" sz="1600" b="0" dirty="0">
                <a:latin typeface="Calibri" panose="020F0502020204030204" pitchFamily="34" charset="0"/>
              </a:rPr>
              <a:t>, (but new revision 2.5 !)</a:t>
            </a:r>
          </a:p>
          <a:p>
            <a:pPr marL="265082" algn="l">
              <a:defRPr/>
            </a:pPr>
            <a:endParaRPr lang="en-GB" sz="1600" b="0" dirty="0">
              <a:latin typeface="Calibri" panose="020F0502020204030204" pitchFamily="34" charset="0"/>
            </a:endParaRPr>
          </a:p>
          <a:p>
            <a:pPr algn="l">
              <a:defRPr/>
            </a:pPr>
            <a:r>
              <a:rPr lang="en-GB" sz="1600" dirty="0">
                <a:latin typeface="Calibri" panose="020F0502020204030204" pitchFamily="34" charset="0"/>
              </a:rPr>
              <a:t>What is different between </a:t>
            </a:r>
            <a:r>
              <a:rPr lang="en-GB" sz="1600" dirty="0" err="1">
                <a:latin typeface="Calibri" panose="020F0502020204030204" pitchFamily="34" charset="0"/>
              </a:rPr>
              <a:t>LanTEK</a:t>
            </a:r>
            <a:r>
              <a:rPr lang="en-GB" sz="1600" dirty="0">
                <a:latin typeface="Calibri" panose="020F0502020204030204" pitchFamily="34" charset="0"/>
              </a:rPr>
              <a:t> II and </a:t>
            </a:r>
            <a:r>
              <a:rPr lang="en-GB" sz="1600" dirty="0" err="1">
                <a:latin typeface="Calibri" panose="020F0502020204030204" pitchFamily="34" charset="0"/>
              </a:rPr>
              <a:t>LanTEK</a:t>
            </a:r>
            <a:r>
              <a:rPr lang="en-GB" sz="1600" dirty="0">
                <a:latin typeface="Calibri" panose="020F0502020204030204" pitchFamily="34" charset="0"/>
              </a:rPr>
              <a:t> III ?    </a:t>
            </a:r>
          </a:p>
          <a:p>
            <a:pPr marL="285717" indent="-20636" algn="l">
              <a:buFont typeface="Arial" panose="020B0604020202020204" pitchFamily="34" charset="0"/>
              <a:buChar char="•"/>
              <a:defRPr/>
            </a:pPr>
            <a:r>
              <a:rPr lang="en-GB" sz="1600" b="0" dirty="0">
                <a:latin typeface="Calibri" panose="020F0502020204030204" pitchFamily="34" charset="0"/>
              </a:rPr>
              <a:t> There is no 350MHz version anymore</a:t>
            </a:r>
          </a:p>
          <a:p>
            <a:pPr marL="285717" indent="-20636" algn="l">
              <a:buFont typeface="Arial" panose="020B0604020202020204" pitchFamily="34" charset="0"/>
              <a:buChar char="•"/>
              <a:defRPr/>
            </a:pPr>
            <a:r>
              <a:rPr lang="en-GB" sz="1600" b="0" dirty="0">
                <a:latin typeface="Calibri" panose="020F0502020204030204" pitchFamily="34" charset="0"/>
              </a:rPr>
              <a:t> There is no </a:t>
            </a:r>
            <a:r>
              <a:rPr lang="en-GB" sz="1600" b="0" dirty="0" err="1">
                <a:latin typeface="Calibri" panose="020F0502020204030204" pitchFamily="34" charset="0"/>
              </a:rPr>
              <a:t>FiberTEK</a:t>
            </a:r>
            <a:r>
              <a:rPr lang="en-GB" sz="1600" b="0" dirty="0">
                <a:latin typeface="Calibri" panose="020F0502020204030204" pitchFamily="34" charset="0"/>
              </a:rPr>
              <a:t> MM LASER version anymore</a:t>
            </a:r>
          </a:p>
          <a:p>
            <a:pPr marL="285717" indent="-20636" algn="l">
              <a:buFont typeface="Arial" panose="020B0604020202020204" pitchFamily="34" charset="0"/>
              <a:buChar char="•"/>
              <a:defRPr/>
            </a:pPr>
            <a:r>
              <a:rPr lang="en-GB" sz="1600" b="0" dirty="0">
                <a:latin typeface="Calibri" panose="020F0502020204030204" pitchFamily="34" charset="0"/>
              </a:rPr>
              <a:t> </a:t>
            </a:r>
            <a:r>
              <a:rPr lang="en-GB" sz="1600" b="0" dirty="0" err="1">
                <a:latin typeface="Calibri" panose="020F0502020204030204" pitchFamily="34" charset="0"/>
              </a:rPr>
              <a:t>LanTEK</a:t>
            </a:r>
            <a:r>
              <a:rPr lang="en-GB" sz="1600" b="0" dirty="0">
                <a:latin typeface="Calibri" panose="020F0502020204030204" pitchFamily="34" charset="0"/>
              </a:rPr>
              <a:t> II cannot use the new PL adapters and troubleshooting methods</a:t>
            </a:r>
          </a:p>
          <a:p>
            <a:pPr marL="285717" indent="-20636" algn="l">
              <a:buFont typeface="Arial" panose="020B0604020202020204" pitchFamily="34" charset="0"/>
              <a:buChar char="•"/>
              <a:defRPr/>
            </a:pPr>
            <a:r>
              <a:rPr lang="en-GB" sz="1600" b="0" dirty="0">
                <a:latin typeface="Calibri" panose="020F0502020204030204" pitchFamily="34" charset="0"/>
              </a:rPr>
              <a:t> </a:t>
            </a:r>
            <a:r>
              <a:rPr lang="en-GB" sz="1600" b="0" dirty="0" err="1">
                <a:latin typeface="Calibri" panose="020F0502020204030204" pitchFamily="34" charset="0"/>
              </a:rPr>
              <a:t>LanTEK</a:t>
            </a:r>
            <a:r>
              <a:rPr lang="en-GB" sz="1600" b="0" dirty="0">
                <a:latin typeface="Calibri" panose="020F0502020204030204" pitchFamily="34" charset="0"/>
              </a:rPr>
              <a:t> III cannot use </a:t>
            </a:r>
            <a:r>
              <a:rPr lang="en-GB" sz="1600" b="0" dirty="0" err="1">
                <a:latin typeface="Calibri" panose="020F0502020204030204" pitchFamily="34" charset="0"/>
              </a:rPr>
              <a:t>FiberTEK</a:t>
            </a:r>
            <a:r>
              <a:rPr lang="en-GB" sz="1600" b="0" dirty="0">
                <a:latin typeface="Calibri" panose="020F0502020204030204" pitchFamily="34" charset="0"/>
              </a:rPr>
              <a:t> FDX </a:t>
            </a:r>
          </a:p>
          <a:p>
            <a:pPr marL="285717" indent="-20636" algn="l">
              <a:buFont typeface="Arial" panose="020B0604020202020204" pitchFamily="34" charset="0"/>
              <a:buChar char="•"/>
              <a:defRPr/>
            </a:pPr>
            <a:r>
              <a:rPr lang="en-GB" sz="1600" b="0" dirty="0">
                <a:latin typeface="Calibri" panose="020F0502020204030204" pitchFamily="34" charset="0"/>
              </a:rPr>
              <a:t> </a:t>
            </a:r>
            <a:r>
              <a:rPr lang="en-GB" sz="1600" b="0" dirty="0" err="1">
                <a:latin typeface="Calibri" panose="020F0502020204030204" pitchFamily="34" charset="0"/>
              </a:rPr>
              <a:t>LanTEK</a:t>
            </a:r>
            <a:r>
              <a:rPr lang="en-GB" sz="1600" b="0" dirty="0">
                <a:latin typeface="Calibri" panose="020F0502020204030204" pitchFamily="34" charset="0"/>
              </a:rPr>
              <a:t> II cannot connect to IDEAL </a:t>
            </a:r>
            <a:r>
              <a:rPr lang="en-GB" sz="1600" b="0" dirty="0" err="1">
                <a:latin typeface="Calibri" panose="020F0502020204030204" pitchFamily="34" charset="0"/>
              </a:rPr>
              <a:t>AnyWARE</a:t>
            </a:r>
            <a:endParaRPr lang="en-GB" sz="1600" b="0" dirty="0">
              <a:latin typeface="Calibri" panose="020F0502020204030204" pitchFamily="34" charset="0"/>
            </a:endParaRPr>
          </a:p>
          <a:p>
            <a:pPr marL="285717" indent="-20636" algn="l">
              <a:buFont typeface="Arial" panose="020B0604020202020204" pitchFamily="34" charset="0"/>
              <a:buChar char="•"/>
              <a:defRPr/>
            </a:pPr>
            <a:r>
              <a:rPr lang="en-GB" sz="1600" b="0" dirty="0">
                <a:latin typeface="Calibri" panose="020F0502020204030204" pitchFamily="34" charset="0"/>
              </a:rPr>
              <a:t> </a:t>
            </a:r>
            <a:r>
              <a:rPr lang="en-GB" sz="1600" b="0" dirty="0" err="1">
                <a:latin typeface="Calibri" panose="020F0502020204030204" pitchFamily="34" charset="0"/>
              </a:rPr>
              <a:t>LanTEK</a:t>
            </a:r>
            <a:r>
              <a:rPr lang="en-GB" sz="1600" b="0" dirty="0">
                <a:latin typeface="Calibri" panose="020F0502020204030204" pitchFamily="34" charset="0"/>
              </a:rPr>
              <a:t> II will be compatible with </a:t>
            </a:r>
            <a:r>
              <a:rPr lang="en-GB" sz="1600" b="0" dirty="0" err="1">
                <a:latin typeface="Calibri" panose="020F0502020204030204" pitchFamily="34" charset="0"/>
              </a:rPr>
              <a:t>FiberTEK</a:t>
            </a:r>
            <a:r>
              <a:rPr lang="en-GB" sz="1600" b="0" dirty="0">
                <a:latin typeface="Calibri" panose="020F0502020204030204" pitchFamily="34" charset="0"/>
              </a:rPr>
              <a:t> III </a:t>
            </a:r>
            <a:r>
              <a:rPr lang="en-GB" sz="1100" b="0" dirty="0">
                <a:latin typeface="Calibri" panose="020F0502020204030204" pitchFamily="34" charset="0"/>
              </a:rPr>
              <a:t>(planned for 2016)</a:t>
            </a:r>
            <a:endParaRPr lang="en-GB" sz="1600" b="0" dirty="0">
              <a:latin typeface="Calibri" panose="020F0502020204030204" pitchFamily="34" charset="0"/>
            </a:endParaRPr>
          </a:p>
          <a:p>
            <a:pPr marL="285717" indent="-20636" algn="l">
              <a:buFont typeface="Arial" panose="020B0604020202020204" pitchFamily="34" charset="0"/>
              <a:buChar char="•"/>
              <a:defRPr/>
            </a:pPr>
            <a:endParaRPr lang="en-GB" sz="1600" b="0" dirty="0">
              <a:latin typeface="Calibri" panose="020F0502020204030204" pitchFamily="34" charset="0"/>
            </a:endParaRPr>
          </a:p>
          <a:p>
            <a:pPr algn="just">
              <a:defRPr/>
            </a:pPr>
            <a:endParaRPr lang="en-GB" altLang="en-US" dirty="0">
              <a:latin typeface="Calibri" panose="020F0502020204030204" pitchFamily="34" charset="0"/>
            </a:endParaRPr>
          </a:p>
        </p:txBody>
      </p:sp>
      <p:sp>
        <p:nvSpPr>
          <p:cNvPr id="4" name="Title 3"/>
          <p:cNvSpPr txBox="1">
            <a:spLocks/>
          </p:cNvSpPr>
          <p:nvPr/>
        </p:nvSpPr>
        <p:spPr>
          <a:xfrm>
            <a:off x="5302156" y="140301"/>
            <a:ext cx="3684896"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latin typeface="Calibri" panose="020F0502020204030204" pitchFamily="34" charset="0"/>
              </a:rPr>
              <a:t>Highlights</a:t>
            </a:r>
          </a:p>
        </p:txBody>
      </p:sp>
    </p:spTree>
    <p:extLst>
      <p:ext uri="{BB962C8B-B14F-4D97-AF65-F5344CB8AC3E}">
        <p14:creationId xmlns:p14="http://schemas.microsoft.com/office/powerpoint/2010/main" val="279980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4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47">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47">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147">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14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2852739" y="1536701"/>
            <a:ext cx="6154737"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marL="171450" indent="-171450"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eaLnBrk="1" hangingPunct="1">
              <a:buFont typeface="Arial" charset="0"/>
              <a:buChar char="•"/>
            </a:pPr>
            <a:endParaRPr lang="en-GB" altLang="en-US" sz="1200">
              <a:latin typeface="Gotham Narrow Light" pitchFamily="50" charset="0"/>
            </a:endParaRPr>
          </a:p>
        </p:txBody>
      </p:sp>
      <p:sp>
        <p:nvSpPr>
          <p:cNvPr id="7" name="TextBox 4"/>
          <p:cNvSpPr txBox="1">
            <a:spLocks noChangeArrowheads="1"/>
          </p:cNvSpPr>
          <p:nvPr/>
        </p:nvSpPr>
        <p:spPr bwMode="auto">
          <a:xfrm>
            <a:off x="0" y="1422340"/>
            <a:ext cx="5544274" cy="193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r" eaLnBrk="1" hangingPunct="1"/>
            <a:endParaRPr lang="en-GB" altLang="en-US" sz="4000" i="1" dirty="0">
              <a:solidFill>
                <a:srgbClr val="006AB6"/>
              </a:solidFill>
              <a:latin typeface="Gotham Narrow Light" pitchFamily="50" charset="0"/>
            </a:endParaRPr>
          </a:p>
          <a:p>
            <a:pPr eaLnBrk="1" hangingPunct="1"/>
            <a:r>
              <a:rPr lang="en-GB" altLang="en-US" sz="4000" i="1" dirty="0" err="1">
                <a:solidFill>
                  <a:srgbClr val="006AB6"/>
                </a:solidFill>
                <a:latin typeface="Calibri" panose="020F0502020204030204" pitchFamily="34" charset="0"/>
              </a:rPr>
              <a:t>LanTEK</a:t>
            </a:r>
            <a:r>
              <a:rPr lang="en-GB" altLang="en-US" sz="4000" i="1" dirty="0">
                <a:solidFill>
                  <a:srgbClr val="006AB6"/>
                </a:solidFill>
                <a:latin typeface="Calibri" panose="020F0502020204030204" pitchFamily="34" charset="0"/>
              </a:rPr>
              <a:t> III </a:t>
            </a:r>
          </a:p>
          <a:p>
            <a:pPr algn="r" eaLnBrk="1" hangingPunct="1"/>
            <a:endParaRPr lang="en-GB" altLang="en-US" sz="4000" i="1" dirty="0">
              <a:solidFill>
                <a:srgbClr val="006AB6"/>
              </a:solidFill>
              <a:latin typeface="Gotham Narrow Light" pitchFamily="50" charset="0"/>
            </a:endParaRPr>
          </a:p>
        </p:txBody>
      </p:sp>
      <p:pic>
        <p:nvPicPr>
          <p:cNvPr id="8" name="Picture 7"/>
          <p:cNvPicPr>
            <a:picLocks noChangeAspect="1"/>
          </p:cNvPicPr>
          <p:nvPr/>
        </p:nvPicPr>
        <p:blipFill>
          <a:blip r:embed="rId3" cstate="print"/>
          <a:stretch>
            <a:fillRect/>
          </a:stretch>
        </p:blipFill>
        <p:spPr>
          <a:xfrm>
            <a:off x="4668005" y="953907"/>
            <a:ext cx="3856229" cy="3334128"/>
          </a:xfrm>
          <a:prstGeom prst="rect">
            <a:avLst/>
          </a:prstGeom>
        </p:spPr>
      </p:pic>
    </p:spTree>
    <p:extLst>
      <p:ext uri="{BB962C8B-B14F-4D97-AF65-F5344CB8AC3E}">
        <p14:creationId xmlns:p14="http://schemas.microsoft.com/office/powerpoint/2010/main" val="2118652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0351" y="970360"/>
            <a:ext cx="3926060" cy="2677646"/>
          </a:xfrm>
          <a:prstGeom prst="rect">
            <a:avLst/>
          </a:prstGeom>
        </p:spPr>
        <p:txBody>
          <a:bodyPr wrap="square" lIns="91430" tIns="45715" rIns="91430" bIns="45715">
            <a:spAutoFit/>
          </a:bodyPr>
          <a:lstStyle/>
          <a:p>
            <a:pPr algn="l">
              <a:defRPr/>
            </a:pPr>
            <a:r>
              <a:rPr lang="en-GB" sz="1600" dirty="0" err="1">
                <a:latin typeface="Calibri" panose="020F0502020204030204" pitchFamily="34" charset="0"/>
              </a:rPr>
              <a:t>LanTEK</a:t>
            </a:r>
            <a:r>
              <a:rPr lang="en-GB" sz="1600" dirty="0">
                <a:latin typeface="Calibri" panose="020F0502020204030204" pitchFamily="34" charset="0"/>
              </a:rPr>
              <a:t> III is the 7</a:t>
            </a:r>
            <a:r>
              <a:rPr lang="en-GB" sz="1600" baseline="30000" dirty="0">
                <a:latin typeface="Calibri" panose="020F0502020204030204" pitchFamily="34" charset="0"/>
              </a:rPr>
              <a:t>th</a:t>
            </a:r>
            <a:r>
              <a:rPr lang="en-GB" sz="1600" dirty="0">
                <a:latin typeface="Calibri" panose="020F0502020204030204" pitchFamily="34" charset="0"/>
              </a:rPr>
              <a:t> generation of IDEAL certifiers and the 3</a:t>
            </a:r>
            <a:r>
              <a:rPr lang="en-GB" sz="1600" baseline="30000" dirty="0">
                <a:latin typeface="Calibri" panose="020F0502020204030204" pitchFamily="34" charset="0"/>
              </a:rPr>
              <a:t>rd</a:t>
            </a:r>
            <a:r>
              <a:rPr lang="en-GB" sz="1600" dirty="0">
                <a:latin typeface="Calibri" panose="020F0502020204030204" pitchFamily="34" charset="0"/>
              </a:rPr>
              <a:t> generation of </a:t>
            </a:r>
            <a:br>
              <a:rPr lang="en-GB" sz="1600" dirty="0">
                <a:latin typeface="Calibri" panose="020F0502020204030204" pitchFamily="34" charset="0"/>
              </a:rPr>
            </a:br>
            <a:r>
              <a:rPr lang="en-GB" sz="1600" dirty="0" err="1">
                <a:latin typeface="Calibri" panose="020F0502020204030204" pitchFamily="34" charset="0"/>
              </a:rPr>
              <a:t>LanTEK</a:t>
            </a:r>
            <a:endParaRPr lang="en-GB" sz="1600" dirty="0">
              <a:latin typeface="Calibri" panose="020F0502020204030204" pitchFamily="34" charset="0"/>
            </a:endParaRPr>
          </a:p>
          <a:p>
            <a:pPr algn="l">
              <a:defRPr/>
            </a:pPr>
            <a:endParaRPr lang="en-GB" sz="1600" b="0" dirty="0">
              <a:latin typeface="Calibri" panose="020F0502020204030204" pitchFamily="34" charset="0"/>
            </a:endParaRPr>
          </a:p>
          <a:p>
            <a:pPr algn="l">
              <a:defRPr/>
            </a:pPr>
            <a:r>
              <a:rPr lang="en-GB" sz="1600" b="0" dirty="0">
                <a:latin typeface="Calibri" panose="020F0502020204030204" pitchFamily="34" charset="0"/>
              </a:rPr>
              <a:t>The new generation will consist of 2 models</a:t>
            </a:r>
          </a:p>
          <a:p>
            <a:pPr algn="l">
              <a:defRPr/>
            </a:pPr>
            <a:endParaRPr lang="en-GB" sz="1600" b="0" dirty="0">
              <a:latin typeface="Calibri" panose="020F0502020204030204" pitchFamily="34" charset="0"/>
            </a:endParaRPr>
          </a:p>
          <a:p>
            <a:pPr marL="285717" indent="-285717" algn="l">
              <a:buFont typeface="Arial" panose="020B0604020202020204" pitchFamily="34" charset="0"/>
              <a:buChar char="•"/>
              <a:defRPr/>
            </a:pPr>
            <a:r>
              <a:rPr lang="en-GB" dirty="0" smtClean="0">
                <a:latin typeface="Calibri" panose="020F0502020204030204" pitchFamily="34" charset="0"/>
              </a:rPr>
              <a:t>LanTEKIII-500MHz </a:t>
            </a:r>
            <a:r>
              <a:rPr lang="en-GB" b="0" dirty="0" smtClean="0">
                <a:latin typeface="Calibri" panose="020F0502020204030204" pitchFamily="34" charset="0"/>
              </a:rPr>
              <a:t>(up to 500MHz)</a:t>
            </a:r>
          </a:p>
          <a:p>
            <a:pPr marL="285717" indent="-285717" algn="l">
              <a:buFont typeface="Arial" panose="020B0604020202020204" pitchFamily="34" charset="0"/>
              <a:buChar char="•"/>
              <a:defRPr/>
            </a:pPr>
            <a:endParaRPr lang="en-GB" dirty="0" smtClean="0">
              <a:latin typeface="Calibri" panose="020F0502020204030204" pitchFamily="34" charset="0"/>
            </a:endParaRPr>
          </a:p>
          <a:p>
            <a:pPr marL="285717" indent="-285717" algn="l">
              <a:buFont typeface="Arial" panose="020B0604020202020204" pitchFamily="34" charset="0"/>
              <a:buChar char="•"/>
              <a:defRPr/>
            </a:pPr>
            <a:r>
              <a:rPr lang="en-GB" dirty="0" smtClean="0">
                <a:latin typeface="Calibri" panose="020F0502020204030204" pitchFamily="34" charset="0"/>
              </a:rPr>
              <a:t>LanTEKIII-1000MHz </a:t>
            </a:r>
            <a:r>
              <a:rPr lang="en-GB" b="0" dirty="0" smtClean="0">
                <a:latin typeface="Calibri" panose="020F0502020204030204" pitchFamily="34" charset="0"/>
              </a:rPr>
              <a:t>(up to 1000MHz)</a:t>
            </a:r>
          </a:p>
          <a:p>
            <a:pPr algn="l">
              <a:defRPr/>
            </a:pPr>
            <a:endParaRPr lang="en-GB" b="0" dirty="0">
              <a:latin typeface="Calibri" panose="020F0502020204030204" pitchFamily="34" charset="0"/>
            </a:endParaRPr>
          </a:p>
        </p:txBody>
      </p:sp>
      <p:graphicFrame>
        <p:nvGraphicFramePr>
          <p:cNvPr id="2" name="Tabelle 1"/>
          <p:cNvGraphicFramePr>
            <a:graphicFrameLocks noGrp="1"/>
          </p:cNvGraphicFramePr>
          <p:nvPr>
            <p:extLst>
              <p:ext uri="{D42A27DB-BD31-4B8C-83A1-F6EECF244321}">
                <p14:modId xmlns:p14="http://schemas.microsoft.com/office/powerpoint/2010/main" val="3330702842"/>
              </p:ext>
            </p:extLst>
          </p:nvPr>
        </p:nvGraphicFramePr>
        <p:xfrm>
          <a:off x="4446802" y="1026054"/>
          <a:ext cx="4320000" cy="3448050"/>
        </p:xfrm>
        <a:graphic>
          <a:graphicData uri="http://schemas.openxmlformats.org/drawingml/2006/table">
            <a:tbl>
              <a:tblPr firstRow="1" bandRow="1">
                <a:effectLst>
                  <a:outerShdw blurRad="50800" dist="38100" dir="2700000" algn="tl" rotWithShape="0">
                    <a:prstClr val="black">
                      <a:alpha val="40000"/>
                    </a:prstClr>
                  </a:outerShdw>
                </a:effectLst>
                <a:tableStyleId>{10A1B5D5-9B99-4C35-A422-299274C87663}</a:tableStyleId>
              </a:tblPr>
              <a:tblGrid>
                <a:gridCol w="1080000"/>
                <a:gridCol w="1080000"/>
                <a:gridCol w="1080000"/>
                <a:gridCol w="1080000"/>
              </a:tblGrid>
              <a:tr h="285750">
                <a:tc gridSpan="4">
                  <a:txBody>
                    <a:bodyPr/>
                    <a:lstStyle/>
                    <a:p>
                      <a:pPr algn="ctr"/>
                      <a:r>
                        <a:rPr lang="en-GB" sz="1400" dirty="0" smtClean="0">
                          <a:latin typeface="Calibri" panose="020F0502020204030204" pitchFamily="34" charset="0"/>
                        </a:rPr>
                        <a:t>Compatibility</a:t>
                      </a:r>
                      <a:r>
                        <a:rPr lang="en-GB" sz="1400" baseline="0" dirty="0" smtClean="0">
                          <a:latin typeface="Calibri" panose="020F0502020204030204" pitchFamily="34" charset="0"/>
                        </a:rPr>
                        <a:t> Chart</a:t>
                      </a:r>
                      <a:endParaRPr lang="en-GB" sz="1400" dirty="0">
                        <a:latin typeface="Calibri" panose="020F0502020204030204" pitchFamily="34" charset="0"/>
                      </a:endParaRPr>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AB6"/>
                    </a:solidFill>
                  </a:tcPr>
                </a:tc>
                <a:tc hMerge="1">
                  <a:txBody>
                    <a:bodyPr/>
                    <a:lstStyle/>
                    <a:p>
                      <a:pPr algn="ctr"/>
                      <a:endParaRPr lang="en-GB" dirty="0"/>
                    </a:p>
                  </a:txBody>
                  <a:tcPr/>
                </a:tc>
                <a:tc hMerge="1">
                  <a:txBody>
                    <a:bodyPr/>
                    <a:lstStyle/>
                    <a:p>
                      <a:pPr algn="ctr"/>
                      <a:endParaRPr lang="en-GB" dirty="0"/>
                    </a:p>
                  </a:txBody>
                  <a:tcPr/>
                </a:tc>
                <a:tc hMerge="1">
                  <a:txBody>
                    <a:bodyPr/>
                    <a:lstStyle/>
                    <a:p>
                      <a:pPr algn="ctr"/>
                      <a:endParaRPr lang="en-GB" dirty="0">
                        <a:latin typeface="Gotham Light"/>
                      </a:endParaRPr>
                    </a:p>
                  </a:txBody>
                  <a:tcPr/>
                </a:tc>
              </a:tr>
              <a:tr h="548640">
                <a:tc>
                  <a:txBody>
                    <a:bodyPr/>
                    <a:lstStyle/>
                    <a:p>
                      <a:endParaRPr lang="en-GB" sz="900" dirty="0">
                        <a:latin typeface="Calibri" panose="020F0502020204030204" pitchFamily="34" charset="0"/>
                      </a:endParaRPr>
                    </a:p>
                  </a:txBody>
                  <a:tcPr marT="34290" marB="3429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100" dirty="0" err="1" smtClean="0">
                          <a:latin typeface="Calibri" panose="020F0502020204030204" pitchFamily="34" charset="0"/>
                        </a:rPr>
                        <a:t>LanTEK</a:t>
                      </a:r>
                      <a:r>
                        <a:rPr lang="en-GB" sz="1100" dirty="0" smtClean="0">
                          <a:latin typeface="Calibri" panose="020F0502020204030204" pitchFamily="34" charset="0"/>
                        </a:rPr>
                        <a:t> 6,6A</a:t>
                      </a:r>
                      <a:r>
                        <a:rPr lang="en-GB" sz="1100" baseline="0" dirty="0" smtClean="0">
                          <a:latin typeface="Calibri" panose="020F0502020204030204" pitchFamily="34" charset="0"/>
                        </a:rPr>
                        <a:t> ,7 and 7G Series</a:t>
                      </a:r>
                      <a:endParaRPr lang="en-GB" sz="1100" dirty="0">
                        <a:latin typeface="Calibri" panose="020F0502020204030204" pitchFamily="34" charset="0"/>
                      </a:endParaRPr>
                    </a:p>
                  </a:txBody>
                  <a:tcPr marT="34290" marB="3429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100" dirty="0" err="1" smtClean="0">
                          <a:latin typeface="Calibri" panose="020F0502020204030204" pitchFamily="34" charset="0"/>
                        </a:rPr>
                        <a:t>LanTEK</a:t>
                      </a:r>
                      <a:r>
                        <a:rPr lang="en-GB" sz="1100" dirty="0" smtClean="0">
                          <a:latin typeface="Calibri" panose="020F0502020204030204" pitchFamily="34" charset="0"/>
                        </a:rPr>
                        <a:t> II Series</a:t>
                      </a:r>
                      <a:endParaRPr lang="en-GB" sz="1100" dirty="0">
                        <a:latin typeface="Calibri" panose="020F0502020204030204" pitchFamily="34" charset="0"/>
                      </a:endParaRPr>
                    </a:p>
                  </a:txBody>
                  <a:tcPr marT="34290" marB="3429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100" dirty="0" err="1" smtClean="0">
                          <a:latin typeface="Calibri" panose="020F0502020204030204" pitchFamily="34" charset="0"/>
                        </a:rPr>
                        <a:t>LanTEK</a:t>
                      </a:r>
                      <a:r>
                        <a:rPr lang="en-GB" sz="1100" dirty="0" smtClean="0">
                          <a:latin typeface="Calibri" panose="020F0502020204030204" pitchFamily="34" charset="0"/>
                        </a:rPr>
                        <a:t> III Series</a:t>
                      </a:r>
                      <a:endParaRPr lang="en-GB" sz="1100" dirty="0">
                        <a:latin typeface="Calibri" panose="020F0502020204030204" pitchFamily="34" charset="0"/>
                      </a:endParaRPr>
                    </a:p>
                  </a:txBody>
                  <a:tcPr marT="34290" marB="34290">
                    <a:lnL>
                      <a:noFill/>
                    </a:lnL>
                    <a:lnR w="12700" cmpd="sng">
                      <a:noFill/>
                    </a:lnR>
                    <a:lnT w="12700" cmpd="sng">
                      <a:noFill/>
                    </a:lnT>
                    <a:lnB w="12700" cmpd="sng">
                      <a:noFill/>
                    </a:lnB>
                    <a:lnTlToBr w="12700" cmpd="sng">
                      <a:noFill/>
                      <a:prstDash val="solid"/>
                    </a:lnTlToBr>
                    <a:lnBlToTr w="12700" cmpd="sng">
                      <a:noFill/>
                      <a:prstDash val="solid"/>
                    </a:lnBlToTr>
                  </a:tcPr>
                </a:tc>
              </a:tr>
              <a:tr h="3733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err="1" smtClean="0">
                          <a:latin typeface="Calibri" panose="020F0502020204030204" pitchFamily="34" charset="0"/>
                        </a:rPr>
                        <a:t>FiberTEK</a:t>
                      </a:r>
                      <a:r>
                        <a:rPr lang="en-GB" sz="1000" dirty="0" smtClean="0">
                          <a:latin typeface="Calibri" panose="020F0502020204030204" pitchFamily="34" charset="0"/>
                        </a:rPr>
                        <a:t>/ </a:t>
                      </a:r>
                      <a:r>
                        <a:rPr lang="en-GB" sz="1000" dirty="0" err="1" smtClean="0">
                          <a:latin typeface="Calibri" panose="020F0502020204030204" pitchFamily="34" charset="0"/>
                        </a:rPr>
                        <a:t>TraceTEK</a:t>
                      </a:r>
                      <a:endParaRPr lang="en-GB" sz="1000" dirty="0" smtClean="0">
                        <a:latin typeface="Calibri" panose="020F0502020204030204" pitchFamily="34" charset="0"/>
                      </a:endParaRPr>
                    </a:p>
                  </a:txBody>
                  <a:tcPr marT="34290" marB="3429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200" b="1" dirty="0" smtClean="0">
                          <a:solidFill>
                            <a:srgbClr val="00B050"/>
                          </a:solidFill>
                          <a:latin typeface="Calibri" panose="020F0502020204030204" pitchFamily="34" charset="0"/>
                          <a:sym typeface="Wingdings"/>
                        </a:rPr>
                        <a:t></a:t>
                      </a:r>
                      <a:endParaRPr lang="en-GB" sz="1200" b="1" dirty="0">
                        <a:solidFill>
                          <a:srgbClr val="00B050"/>
                        </a:solidFill>
                        <a:latin typeface="Calibri" panose="020F0502020204030204" pitchFamily="34" charset="0"/>
                      </a:endParaRPr>
                    </a:p>
                  </a:txBody>
                  <a:tcPr marT="34290" marB="3429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200" dirty="0">
                        <a:latin typeface="Calibri" panose="020F0502020204030204" pitchFamily="34" charset="0"/>
                      </a:endParaRPr>
                    </a:p>
                  </a:txBody>
                  <a:tcPr marT="34290" marB="3429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200" dirty="0">
                        <a:latin typeface="Calibri" panose="020F0502020204030204" pitchFamily="34" charset="0"/>
                      </a:endParaRPr>
                    </a:p>
                  </a:txBody>
                  <a:tcPr marT="34290" marB="34290" anchor="ctr">
                    <a:lnL>
                      <a:noFill/>
                    </a:lnL>
                    <a:lnR w="12700" cmpd="sng">
                      <a:noFill/>
                    </a:lnR>
                    <a:lnT w="12700" cmpd="sng">
                      <a:noFill/>
                    </a:lnT>
                    <a:lnB w="12700" cmpd="sng">
                      <a:noFill/>
                    </a:lnB>
                    <a:lnTlToBr w="12700" cmpd="sng">
                      <a:noFill/>
                      <a:prstDash val="solid"/>
                    </a:lnTlToBr>
                    <a:lnBlToTr w="12700" cmpd="sng">
                      <a:noFill/>
                      <a:prstDash val="solid"/>
                    </a:lnBlToTr>
                  </a:tcPr>
                </a:tc>
              </a:tr>
              <a:tr h="2514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err="1" smtClean="0">
                          <a:latin typeface="Calibri" panose="020F0502020204030204" pitchFamily="34" charset="0"/>
                        </a:rPr>
                        <a:t>FiberTEK</a:t>
                      </a:r>
                      <a:r>
                        <a:rPr lang="en-GB" sz="1000" dirty="0" smtClean="0">
                          <a:latin typeface="Calibri" panose="020F0502020204030204" pitchFamily="34" charset="0"/>
                        </a:rPr>
                        <a:t> FDX</a:t>
                      </a:r>
                    </a:p>
                  </a:txBody>
                  <a:tcPr marT="34290" marB="3429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b="1" dirty="0" smtClean="0">
                        <a:solidFill>
                          <a:srgbClr val="00B050"/>
                        </a:solidFill>
                        <a:latin typeface="Calibri" panose="020F0502020204030204" pitchFamily="34" charset="0"/>
                      </a:endParaRPr>
                    </a:p>
                  </a:txBody>
                  <a:tcPr marT="34290" marB="3429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B050"/>
                          </a:solidFill>
                          <a:latin typeface="Calibri" panose="020F0502020204030204" pitchFamily="34" charset="0"/>
                          <a:sym typeface="Wingdings"/>
                        </a:rPr>
                        <a:t></a:t>
                      </a:r>
                      <a:endParaRPr lang="en-GB" sz="1200" b="1" dirty="0" smtClean="0">
                        <a:solidFill>
                          <a:srgbClr val="00B050"/>
                        </a:solidFill>
                        <a:latin typeface="Calibri" panose="020F0502020204030204" pitchFamily="34" charset="0"/>
                      </a:endParaRPr>
                    </a:p>
                  </a:txBody>
                  <a:tcPr marT="34290" marB="3429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b="1" dirty="0" smtClean="0">
                        <a:solidFill>
                          <a:srgbClr val="00B050"/>
                        </a:solidFill>
                        <a:latin typeface="Calibri" panose="020F0502020204030204" pitchFamily="34" charset="0"/>
                      </a:endParaRPr>
                    </a:p>
                  </a:txBody>
                  <a:tcPr marT="34290" marB="34290" anchor="ctr">
                    <a:lnL>
                      <a:noFill/>
                    </a:lnL>
                    <a:lnR w="12700" cmpd="sng">
                      <a:noFill/>
                    </a:lnR>
                    <a:lnT w="12700" cmpd="sng">
                      <a:noFill/>
                    </a:lnT>
                    <a:lnB w="12700" cmpd="sng">
                      <a:noFill/>
                    </a:lnB>
                    <a:lnTlToBr w="12700" cmpd="sng">
                      <a:noFill/>
                      <a:prstDash val="solid"/>
                    </a:lnTlToBr>
                    <a:lnBlToTr w="12700" cmpd="sng">
                      <a:noFill/>
                      <a:prstDash val="solid"/>
                    </a:lnBlToTr>
                  </a:tcPr>
                </a:tc>
              </a:tr>
              <a:tr h="2514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err="1" smtClean="0">
                          <a:latin typeface="Calibri" panose="020F0502020204030204" pitchFamily="34" charset="0"/>
                        </a:rPr>
                        <a:t>FiberTEK</a:t>
                      </a:r>
                      <a:r>
                        <a:rPr lang="en-GB" sz="1000" dirty="0" smtClean="0">
                          <a:latin typeface="Calibri" panose="020F0502020204030204" pitchFamily="34" charset="0"/>
                        </a:rPr>
                        <a:t> III</a:t>
                      </a:r>
                    </a:p>
                  </a:txBody>
                  <a:tcPr marT="34290" marB="3429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200" dirty="0">
                        <a:latin typeface="Calibri" panose="020F0502020204030204" pitchFamily="34" charset="0"/>
                      </a:endParaRPr>
                    </a:p>
                  </a:txBody>
                  <a:tcPr marT="34290" marB="3429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B050"/>
                          </a:solidFill>
                          <a:latin typeface="Calibri" panose="020F0502020204030204" pitchFamily="34" charset="0"/>
                          <a:sym typeface="Wingdings"/>
                        </a:rPr>
                        <a:t></a:t>
                      </a:r>
                      <a:endParaRPr lang="en-GB" sz="1200" b="1" dirty="0" smtClean="0">
                        <a:solidFill>
                          <a:srgbClr val="00B050"/>
                        </a:solidFill>
                        <a:latin typeface="Calibri" panose="020F0502020204030204" pitchFamily="34" charset="0"/>
                      </a:endParaRPr>
                    </a:p>
                  </a:txBody>
                  <a:tcPr marT="34290" marB="3429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B050"/>
                          </a:solidFill>
                          <a:latin typeface="Calibri" panose="020F0502020204030204" pitchFamily="34" charset="0"/>
                          <a:sym typeface="Wingdings"/>
                        </a:rPr>
                        <a:t></a:t>
                      </a:r>
                      <a:endParaRPr lang="en-GB" sz="1200" b="1" dirty="0" smtClean="0">
                        <a:solidFill>
                          <a:srgbClr val="00B050"/>
                        </a:solidFill>
                        <a:latin typeface="Calibri" panose="020F0502020204030204" pitchFamily="34" charset="0"/>
                      </a:endParaRPr>
                    </a:p>
                  </a:txBody>
                  <a:tcPr marT="34290" marB="34290" anchor="ctr">
                    <a:lnL>
                      <a:noFill/>
                    </a:lnL>
                    <a:lnR w="12700" cmpd="sng">
                      <a:noFill/>
                    </a:lnR>
                    <a:lnT w="12700" cmpd="sng">
                      <a:noFill/>
                    </a:lnT>
                    <a:lnB w="12700" cmpd="sng">
                      <a:noFill/>
                    </a:lnB>
                    <a:lnTlToBr w="12700" cmpd="sng">
                      <a:noFill/>
                      <a:prstDash val="solid"/>
                    </a:lnTlToBr>
                    <a:lnBlToTr w="12700" cmpd="sng">
                      <a:noFill/>
                      <a:prstDash val="solid"/>
                    </a:lnBlToTr>
                  </a:tcPr>
                </a:tc>
              </a:tr>
              <a:tr h="3733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Calibri" panose="020F0502020204030204" pitchFamily="34" charset="0"/>
                        </a:rPr>
                        <a:t>Copper CH</a:t>
                      </a:r>
                      <a:br>
                        <a:rPr lang="en-GB" sz="1000" dirty="0" smtClean="0">
                          <a:latin typeface="Calibri" panose="020F0502020204030204" pitchFamily="34" charset="0"/>
                        </a:rPr>
                      </a:br>
                      <a:r>
                        <a:rPr lang="en-GB" sz="1000" dirty="0" smtClean="0">
                          <a:latin typeface="Calibri" panose="020F0502020204030204" pitchFamily="34" charset="0"/>
                        </a:rPr>
                        <a:t>adapters</a:t>
                      </a:r>
                    </a:p>
                  </a:txBody>
                  <a:tcPr marT="34290" marB="3429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B050"/>
                          </a:solidFill>
                          <a:latin typeface="Calibri" panose="020F0502020204030204" pitchFamily="34" charset="0"/>
                          <a:sym typeface="Wingdings"/>
                        </a:rPr>
                        <a:t></a:t>
                      </a:r>
                      <a:endParaRPr lang="en-GB" sz="1200" b="1" dirty="0" smtClean="0">
                        <a:solidFill>
                          <a:srgbClr val="00B050"/>
                        </a:solidFill>
                        <a:latin typeface="Calibri" panose="020F0502020204030204" pitchFamily="34" charset="0"/>
                      </a:endParaRPr>
                    </a:p>
                  </a:txBody>
                  <a:tcPr marT="34290" marB="3429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B050"/>
                          </a:solidFill>
                          <a:latin typeface="Calibri" panose="020F0502020204030204" pitchFamily="34" charset="0"/>
                          <a:sym typeface="Wingdings"/>
                        </a:rPr>
                        <a:t></a:t>
                      </a:r>
                      <a:endParaRPr lang="en-GB" sz="1200" b="1" dirty="0" smtClean="0">
                        <a:solidFill>
                          <a:srgbClr val="00B050"/>
                        </a:solidFill>
                        <a:latin typeface="Calibri" panose="020F0502020204030204" pitchFamily="34" charset="0"/>
                      </a:endParaRPr>
                    </a:p>
                  </a:txBody>
                  <a:tcPr marT="34290" marB="3429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B050"/>
                          </a:solidFill>
                          <a:latin typeface="Calibri" panose="020F0502020204030204" pitchFamily="34" charset="0"/>
                          <a:sym typeface="Wingdings"/>
                        </a:rPr>
                        <a:t></a:t>
                      </a:r>
                      <a:endParaRPr lang="en-GB" sz="1200" b="1" dirty="0" smtClean="0">
                        <a:solidFill>
                          <a:srgbClr val="00B050"/>
                        </a:solidFill>
                        <a:latin typeface="Calibri" panose="020F0502020204030204" pitchFamily="34" charset="0"/>
                      </a:endParaRPr>
                    </a:p>
                  </a:txBody>
                  <a:tcPr marT="34290" marB="34290" anchor="ctr">
                    <a:lnL>
                      <a:noFill/>
                    </a:lnL>
                    <a:lnR w="12700" cmpd="sng">
                      <a:noFill/>
                    </a:lnR>
                    <a:lnT w="12700" cmpd="sng">
                      <a:noFill/>
                    </a:lnT>
                    <a:lnB w="12700" cmpd="sng">
                      <a:noFill/>
                    </a:lnB>
                    <a:lnTlToBr w="12700" cmpd="sng">
                      <a:noFill/>
                      <a:prstDash val="solid"/>
                    </a:lnTlToBr>
                    <a:lnBlToTr w="12700" cmpd="sng">
                      <a:noFill/>
                      <a:prstDash val="solid"/>
                    </a:lnBlToTr>
                  </a:tcPr>
                </a:tc>
              </a:tr>
              <a:tr h="3733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Calibri" panose="020F0502020204030204" pitchFamily="34" charset="0"/>
                        </a:rPr>
                        <a:t>Copper PL</a:t>
                      </a:r>
                      <a:r>
                        <a:rPr lang="en-GB" sz="1000" baseline="0" dirty="0" smtClean="0">
                          <a:latin typeface="Calibri" panose="020F0502020204030204" pitchFamily="34" charset="0"/>
                        </a:rPr>
                        <a:t> adapters</a:t>
                      </a:r>
                      <a:endParaRPr lang="en-GB" sz="1000" dirty="0" smtClean="0">
                        <a:latin typeface="Calibri" panose="020F0502020204030204" pitchFamily="34" charset="0"/>
                      </a:endParaRPr>
                    </a:p>
                  </a:txBody>
                  <a:tcPr marT="34290" marB="3429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200" dirty="0">
                        <a:latin typeface="Calibri" panose="020F0502020204030204" pitchFamily="34" charset="0"/>
                      </a:endParaRPr>
                    </a:p>
                  </a:txBody>
                  <a:tcPr marT="34290" marB="3429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b="1" dirty="0" smtClean="0">
                        <a:solidFill>
                          <a:srgbClr val="00B050"/>
                        </a:solidFill>
                        <a:latin typeface="Calibri" panose="020F0502020204030204" pitchFamily="34" charset="0"/>
                      </a:endParaRPr>
                    </a:p>
                  </a:txBody>
                  <a:tcPr marT="34290" marB="3429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B050"/>
                          </a:solidFill>
                          <a:latin typeface="Calibri" panose="020F0502020204030204" pitchFamily="34" charset="0"/>
                          <a:sym typeface="Wingdings"/>
                        </a:rPr>
                        <a:t></a:t>
                      </a:r>
                      <a:endParaRPr lang="en-GB" sz="1200" b="1" dirty="0" smtClean="0">
                        <a:solidFill>
                          <a:srgbClr val="00B050"/>
                        </a:solidFill>
                        <a:latin typeface="Calibri" panose="020F0502020204030204" pitchFamily="34" charset="0"/>
                      </a:endParaRPr>
                    </a:p>
                  </a:txBody>
                  <a:tcPr marT="34290" marB="34290" anchor="ctr">
                    <a:lnL>
                      <a:noFill/>
                    </a:lnL>
                    <a:lnR w="12700" cmpd="sng">
                      <a:noFill/>
                    </a:lnR>
                    <a:lnT w="12700" cmpd="sng">
                      <a:noFill/>
                    </a:lnT>
                    <a:lnB w="12700" cmpd="sng">
                      <a:noFill/>
                    </a:lnB>
                    <a:lnTlToBr w="12700" cmpd="sng">
                      <a:noFill/>
                      <a:prstDash val="solid"/>
                    </a:lnTlToBr>
                    <a:lnBlToTr w="12700" cmpd="sng">
                      <a:noFill/>
                      <a:prstDash val="solid"/>
                    </a:lnBlToTr>
                  </a:tcPr>
                </a:tc>
              </a:tr>
              <a:tr h="3733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Calibri" panose="020F0502020204030204" pitchFamily="34" charset="0"/>
                        </a:rPr>
                        <a:t>Batteries</a:t>
                      </a:r>
                      <a:r>
                        <a:rPr lang="en-GB" sz="1000" baseline="0" dirty="0" smtClean="0">
                          <a:latin typeface="Calibri" panose="020F0502020204030204" pitchFamily="34" charset="0"/>
                        </a:rPr>
                        <a:t> / chargers </a:t>
                      </a:r>
                      <a:endParaRPr lang="en-GB" sz="1000" dirty="0" smtClean="0">
                        <a:latin typeface="Calibri" panose="020F0502020204030204" pitchFamily="34" charset="0"/>
                      </a:endParaRPr>
                    </a:p>
                  </a:txBody>
                  <a:tcPr marT="34290" marB="3429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b="1" dirty="0" smtClean="0">
                        <a:solidFill>
                          <a:srgbClr val="00B050"/>
                        </a:solidFill>
                        <a:latin typeface="Calibri" panose="020F0502020204030204" pitchFamily="34" charset="0"/>
                      </a:endParaRPr>
                    </a:p>
                  </a:txBody>
                  <a:tcPr marT="34290" marB="3429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B050"/>
                          </a:solidFill>
                          <a:latin typeface="Calibri" panose="020F0502020204030204" pitchFamily="34" charset="0"/>
                          <a:sym typeface="Wingdings"/>
                        </a:rPr>
                        <a:t></a:t>
                      </a:r>
                      <a:endParaRPr lang="en-GB" sz="1200" b="1" dirty="0" smtClean="0">
                        <a:solidFill>
                          <a:srgbClr val="00B050"/>
                        </a:solidFill>
                        <a:latin typeface="Calibri" panose="020F0502020204030204" pitchFamily="34" charset="0"/>
                      </a:endParaRPr>
                    </a:p>
                  </a:txBody>
                  <a:tcPr marT="34290" marB="3429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B050"/>
                          </a:solidFill>
                          <a:latin typeface="Calibri" panose="020F0502020204030204" pitchFamily="34" charset="0"/>
                          <a:sym typeface="Wingdings"/>
                        </a:rPr>
                        <a:t></a:t>
                      </a:r>
                    </a:p>
                  </a:txBody>
                  <a:tcPr marT="34290" marB="34290" anchor="ctr">
                    <a:lnL>
                      <a:noFill/>
                    </a:lnL>
                    <a:lnR w="12700" cmpd="sng">
                      <a:noFill/>
                    </a:lnR>
                    <a:lnT w="12700" cmpd="sng">
                      <a:noFill/>
                    </a:lnT>
                    <a:lnB w="12700" cmpd="sng">
                      <a:noFill/>
                    </a:lnB>
                    <a:lnTlToBr w="12700" cmpd="sng">
                      <a:noFill/>
                      <a:prstDash val="solid"/>
                    </a:lnTlToBr>
                    <a:lnBlToTr w="12700" cmpd="sng">
                      <a:noFill/>
                      <a:prstDash val="solid"/>
                    </a:lnBlToTr>
                  </a:tcPr>
                </a:tc>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Calibri" panose="020F0502020204030204" pitchFamily="34" charset="0"/>
                        </a:rPr>
                        <a:t>IDEAL </a:t>
                      </a:r>
                      <a:r>
                        <a:rPr lang="en-GB" sz="1000" dirty="0" err="1" smtClean="0">
                          <a:latin typeface="Calibri" panose="020F0502020204030204" pitchFamily="34" charset="0"/>
                        </a:rPr>
                        <a:t>AnyWARE</a:t>
                      </a:r>
                      <a:endParaRPr lang="en-GB" sz="1000" dirty="0" smtClean="0">
                        <a:latin typeface="Calibri" panose="020F0502020204030204" pitchFamily="34" charset="0"/>
                      </a:endParaRPr>
                    </a:p>
                  </a:txBody>
                  <a:tcPr marT="34290" marB="3429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b="1" dirty="0" smtClean="0">
                        <a:solidFill>
                          <a:srgbClr val="00B050"/>
                        </a:solidFill>
                        <a:latin typeface="Calibri" panose="020F0502020204030204" pitchFamily="34" charset="0"/>
                      </a:endParaRPr>
                    </a:p>
                  </a:txBody>
                  <a:tcPr marT="34290" marB="3429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b="1" dirty="0" smtClean="0">
                        <a:solidFill>
                          <a:srgbClr val="00B050"/>
                        </a:solidFill>
                        <a:latin typeface="Calibri" panose="020F0502020204030204" pitchFamily="34" charset="0"/>
                      </a:endParaRPr>
                    </a:p>
                  </a:txBody>
                  <a:tcPr marT="34290" marB="3429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B050"/>
                          </a:solidFill>
                          <a:latin typeface="Calibri" panose="020F0502020204030204" pitchFamily="34" charset="0"/>
                          <a:sym typeface="Wingdings"/>
                        </a:rPr>
                        <a:t></a:t>
                      </a:r>
                    </a:p>
                  </a:txBody>
                  <a:tcPr marT="34290" marB="34290" anchor="ctr">
                    <a:lnL>
                      <a:noFill/>
                    </a:lnL>
                    <a:lnR w="12700" cmpd="sng">
                      <a:noFill/>
                    </a:lnR>
                    <a:lnT w="12700" cmpd="sng">
                      <a:noFill/>
                    </a:lnT>
                    <a:lnB w="12700" cmpd="sng">
                      <a:noFill/>
                    </a:lnB>
                    <a:lnTlToBr w="12700" cmpd="sng">
                      <a:noFill/>
                      <a:prstDash val="solid"/>
                    </a:lnTlToBr>
                    <a:lnBlToTr w="12700" cmpd="sng">
                      <a:noFill/>
                      <a:prstDash val="solid"/>
                    </a:lnBlToTr>
                  </a:tcPr>
                </a:tc>
              </a:tr>
              <a:tr h="2514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Calibri" panose="020F0502020204030204" pitchFamily="34" charset="0"/>
                        </a:rPr>
                        <a:t>IDC</a:t>
                      </a:r>
                    </a:p>
                  </a:txBody>
                  <a:tcPr marT="34290" marB="3429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B050"/>
                          </a:solidFill>
                          <a:latin typeface="Calibri" panose="020F0502020204030204" pitchFamily="34" charset="0"/>
                          <a:sym typeface="Wingdings"/>
                        </a:rPr>
                        <a:t></a:t>
                      </a:r>
                      <a:endParaRPr lang="en-GB" sz="1200" b="1" dirty="0" smtClean="0">
                        <a:solidFill>
                          <a:srgbClr val="00B050"/>
                        </a:solidFill>
                        <a:latin typeface="Calibri" panose="020F0502020204030204" pitchFamily="34" charset="0"/>
                      </a:endParaRPr>
                    </a:p>
                  </a:txBody>
                  <a:tcPr marT="34290" marB="3429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B050"/>
                          </a:solidFill>
                          <a:latin typeface="Calibri" panose="020F0502020204030204" pitchFamily="34" charset="0"/>
                          <a:sym typeface="Wingdings"/>
                        </a:rPr>
                        <a:t></a:t>
                      </a:r>
                      <a:endParaRPr lang="en-GB" sz="1200" b="1" dirty="0" smtClean="0">
                        <a:solidFill>
                          <a:srgbClr val="00B050"/>
                        </a:solidFill>
                        <a:latin typeface="Calibri" panose="020F0502020204030204" pitchFamily="34" charset="0"/>
                      </a:endParaRPr>
                    </a:p>
                  </a:txBody>
                  <a:tcPr marT="34290" marB="3429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B050"/>
                          </a:solidFill>
                          <a:latin typeface="Calibri" panose="020F0502020204030204" pitchFamily="34" charset="0"/>
                          <a:sym typeface="Wingdings"/>
                        </a:rPr>
                        <a:t></a:t>
                      </a:r>
                      <a:endParaRPr lang="en-GB" sz="1200" b="1" dirty="0" smtClean="0">
                        <a:solidFill>
                          <a:srgbClr val="00B050"/>
                        </a:solidFill>
                        <a:latin typeface="Calibri" panose="020F0502020204030204" pitchFamily="34" charset="0"/>
                      </a:endParaRPr>
                    </a:p>
                  </a:txBody>
                  <a:tcPr marT="34290" marB="34290" anchor="ctr">
                    <a:lnL>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5" name="Title 3"/>
          <p:cNvSpPr txBox="1">
            <a:spLocks/>
          </p:cNvSpPr>
          <p:nvPr/>
        </p:nvSpPr>
        <p:spPr>
          <a:xfrm>
            <a:off x="5302156" y="140301"/>
            <a:ext cx="3684896"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latin typeface="Calibri" panose="020F0502020204030204" pitchFamily="34" charset="0"/>
              </a:rPr>
              <a:t>Product Specifications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5302156" y="140301"/>
            <a:ext cx="3684896"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latin typeface="Calibri" panose="020F0502020204030204" pitchFamily="34" charset="0"/>
              </a:rPr>
              <a:t>Agenda</a:t>
            </a:r>
          </a:p>
        </p:txBody>
      </p:sp>
      <p:sp>
        <p:nvSpPr>
          <p:cNvPr id="3" name="Textfeld 2"/>
          <p:cNvSpPr txBox="1"/>
          <p:nvPr/>
        </p:nvSpPr>
        <p:spPr>
          <a:xfrm>
            <a:off x="86465" y="702522"/>
            <a:ext cx="4800055" cy="3970308"/>
          </a:xfrm>
          <a:prstGeom prst="rect">
            <a:avLst/>
          </a:prstGeom>
          <a:noFill/>
        </p:spPr>
        <p:txBody>
          <a:bodyPr wrap="square" lIns="91430" tIns="45715" rIns="91430" bIns="45715" rtlCol="0">
            <a:spAutoFit/>
          </a:bodyPr>
          <a:lstStyle/>
          <a:p>
            <a:pPr marL="285717" indent="-285717" algn="l">
              <a:buFont typeface="Arial" panose="020B0604020202020204" pitchFamily="34" charset="0"/>
              <a:buChar char="•"/>
            </a:pPr>
            <a:r>
              <a:rPr lang="en-GB" b="0" dirty="0" smtClean="0">
                <a:latin typeface="Calibri" panose="020F0502020204030204" pitchFamily="34" charset="0"/>
              </a:rPr>
              <a:t>History</a:t>
            </a:r>
          </a:p>
          <a:p>
            <a:pPr marL="285717" indent="-285717" algn="l">
              <a:buFont typeface="Arial" panose="020B0604020202020204" pitchFamily="34" charset="0"/>
              <a:buChar char="•"/>
            </a:pPr>
            <a:r>
              <a:rPr lang="en-GB" b="0" dirty="0" smtClean="0">
                <a:latin typeface="Calibri" panose="020F0502020204030204" pitchFamily="34" charset="0"/>
              </a:rPr>
              <a:t>Market background</a:t>
            </a:r>
          </a:p>
          <a:p>
            <a:pPr marL="285717" indent="-285717" algn="l">
              <a:buFont typeface="Arial" panose="020B0604020202020204" pitchFamily="34" charset="0"/>
              <a:buChar char="•"/>
            </a:pPr>
            <a:r>
              <a:rPr lang="en-GB" b="0" dirty="0" smtClean="0">
                <a:latin typeface="Calibri" panose="020F0502020204030204" pitchFamily="34" charset="0"/>
              </a:rPr>
              <a:t>Standards and trends</a:t>
            </a:r>
          </a:p>
          <a:p>
            <a:pPr marL="285717" indent="-285717" algn="l">
              <a:buFont typeface="Arial" panose="020B0604020202020204" pitchFamily="34" charset="0"/>
              <a:buChar char="•"/>
            </a:pPr>
            <a:r>
              <a:rPr lang="en-GB" b="0" dirty="0" err="1" smtClean="0">
                <a:latin typeface="Calibri" panose="020F0502020204030204" pitchFamily="34" charset="0"/>
              </a:rPr>
              <a:t>LanTEK</a:t>
            </a:r>
            <a:r>
              <a:rPr lang="en-GB" b="0" dirty="0" smtClean="0">
                <a:latin typeface="Calibri" panose="020F0502020204030204" pitchFamily="34" charset="0"/>
              </a:rPr>
              <a:t> III and </a:t>
            </a:r>
            <a:r>
              <a:rPr lang="en-GB" b="0" dirty="0" err="1" smtClean="0">
                <a:latin typeface="Calibri" panose="020F0502020204030204" pitchFamily="34" charset="0"/>
              </a:rPr>
              <a:t>FiberTEK</a:t>
            </a:r>
            <a:r>
              <a:rPr lang="en-GB" b="0" dirty="0" smtClean="0">
                <a:latin typeface="Calibri" panose="020F0502020204030204" pitchFamily="34" charset="0"/>
              </a:rPr>
              <a:t> III: </a:t>
            </a:r>
            <a:br>
              <a:rPr lang="en-GB" b="0" dirty="0" smtClean="0">
                <a:latin typeface="Calibri" panose="020F0502020204030204" pitchFamily="34" charset="0"/>
              </a:rPr>
            </a:br>
            <a:r>
              <a:rPr lang="en-GB" b="0" dirty="0" smtClean="0">
                <a:latin typeface="Calibri" panose="020F0502020204030204" pitchFamily="34" charset="0"/>
              </a:rPr>
              <a:t>Product </a:t>
            </a:r>
            <a:r>
              <a:rPr lang="en-GB" b="0" dirty="0">
                <a:latin typeface="Calibri" panose="020F0502020204030204" pitchFamily="34" charset="0"/>
              </a:rPr>
              <a:t>application &amp; target customers</a:t>
            </a:r>
          </a:p>
          <a:p>
            <a:pPr marL="285717" indent="-285717" algn="l">
              <a:buFont typeface="Arial" panose="020B0604020202020204" pitchFamily="34" charset="0"/>
              <a:buChar char="•"/>
            </a:pPr>
            <a:r>
              <a:rPr lang="en-GB" b="0" dirty="0" smtClean="0">
                <a:latin typeface="Calibri" panose="020F0502020204030204" pitchFamily="34" charset="0"/>
              </a:rPr>
              <a:t>What has changed - </a:t>
            </a:r>
            <a:r>
              <a:rPr lang="en-GB" b="0" dirty="0" err="1" smtClean="0">
                <a:latin typeface="Calibri" panose="020F0502020204030204" pitchFamily="34" charset="0"/>
              </a:rPr>
              <a:t>LanTEK</a:t>
            </a:r>
            <a:r>
              <a:rPr lang="en-GB" b="0" dirty="0" smtClean="0">
                <a:latin typeface="Calibri" panose="020F0502020204030204" pitchFamily="34" charset="0"/>
              </a:rPr>
              <a:t> III and </a:t>
            </a:r>
            <a:r>
              <a:rPr lang="en-GB" b="0" dirty="0" err="1" smtClean="0">
                <a:latin typeface="Calibri" panose="020F0502020204030204" pitchFamily="34" charset="0"/>
              </a:rPr>
              <a:t>FiberTEK</a:t>
            </a:r>
            <a:r>
              <a:rPr lang="en-GB" b="0" dirty="0" smtClean="0">
                <a:latin typeface="Calibri" panose="020F0502020204030204" pitchFamily="34" charset="0"/>
              </a:rPr>
              <a:t> III</a:t>
            </a:r>
          </a:p>
          <a:p>
            <a:pPr marL="285717" indent="-285717" algn="l">
              <a:buFont typeface="Arial" panose="020B0604020202020204" pitchFamily="34" charset="0"/>
              <a:buChar char="•"/>
            </a:pPr>
            <a:r>
              <a:rPr lang="en-GB" b="0" dirty="0" smtClean="0">
                <a:latin typeface="Calibri" panose="020F0502020204030204" pitchFamily="34" charset="0"/>
              </a:rPr>
              <a:t>Product specs </a:t>
            </a:r>
            <a:r>
              <a:rPr lang="en-GB" b="0" dirty="0" err="1" smtClean="0">
                <a:latin typeface="Calibri" panose="020F0502020204030204" pitchFamily="34" charset="0"/>
              </a:rPr>
              <a:t>LanTEK</a:t>
            </a:r>
            <a:r>
              <a:rPr lang="en-GB" b="0" dirty="0" smtClean="0">
                <a:latin typeface="Calibri" panose="020F0502020204030204" pitchFamily="34" charset="0"/>
              </a:rPr>
              <a:t> III, housing and UI</a:t>
            </a:r>
          </a:p>
          <a:p>
            <a:pPr marL="285717" indent="-285717" algn="l">
              <a:buFont typeface="Arial" panose="020B0604020202020204" pitchFamily="34" charset="0"/>
              <a:buChar char="•"/>
            </a:pPr>
            <a:r>
              <a:rPr lang="en-GB" b="0" dirty="0" smtClean="0">
                <a:latin typeface="Calibri" panose="020F0502020204030204" pitchFamily="34" charset="0"/>
              </a:rPr>
              <a:t>New test parameters</a:t>
            </a:r>
          </a:p>
          <a:p>
            <a:pPr marL="285717" indent="-285717" algn="l">
              <a:buFont typeface="Arial" panose="020B0604020202020204" pitchFamily="34" charset="0"/>
              <a:buChar char="•"/>
            </a:pPr>
            <a:r>
              <a:rPr lang="en-GB" b="0" dirty="0" smtClean="0">
                <a:latin typeface="Calibri" panose="020F0502020204030204" pitchFamily="34" charset="0"/>
              </a:rPr>
              <a:t>New test adapter and cost of ownership</a:t>
            </a:r>
          </a:p>
          <a:p>
            <a:pPr marL="285717" indent="-285717" algn="l">
              <a:buFont typeface="Arial" panose="020B0604020202020204" pitchFamily="34" charset="0"/>
              <a:buChar char="•"/>
            </a:pPr>
            <a:r>
              <a:rPr lang="en-GB" b="0" dirty="0" smtClean="0">
                <a:latin typeface="Calibri" panose="020F0502020204030204" pitchFamily="34" charset="0"/>
              </a:rPr>
              <a:t>Accessories</a:t>
            </a:r>
          </a:p>
          <a:p>
            <a:pPr marL="285717" indent="-285717" algn="l">
              <a:buFont typeface="Arial" panose="020B0604020202020204" pitchFamily="34" charset="0"/>
              <a:buChar char="•"/>
            </a:pPr>
            <a:r>
              <a:rPr lang="en-GB" b="0" dirty="0">
                <a:latin typeface="Calibri" panose="020F0502020204030204" pitchFamily="34" charset="0"/>
              </a:rPr>
              <a:t>IDEAL </a:t>
            </a:r>
            <a:r>
              <a:rPr lang="en-GB" b="0" dirty="0" err="1">
                <a:latin typeface="Calibri" panose="020F0502020204030204" pitchFamily="34" charset="0"/>
              </a:rPr>
              <a:t>DataCENTER</a:t>
            </a:r>
            <a:r>
              <a:rPr lang="en-GB" b="0" dirty="0">
                <a:latin typeface="Calibri" panose="020F0502020204030204" pitchFamily="34" charset="0"/>
              </a:rPr>
              <a:t> and IDEAL </a:t>
            </a:r>
            <a:r>
              <a:rPr lang="en-GB" b="0" dirty="0" err="1">
                <a:latin typeface="Calibri" panose="020F0502020204030204" pitchFamily="34" charset="0"/>
              </a:rPr>
              <a:t>AnyWARE</a:t>
            </a:r>
            <a:endParaRPr lang="en-GB" b="0" dirty="0">
              <a:latin typeface="Calibri" panose="020F0502020204030204" pitchFamily="34" charset="0"/>
            </a:endParaRPr>
          </a:p>
          <a:p>
            <a:pPr marL="285717" indent="-285717" algn="l">
              <a:buFont typeface="Arial" panose="020B0604020202020204" pitchFamily="34" charset="0"/>
              <a:buChar char="•"/>
            </a:pPr>
            <a:r>
              <a:rPr lang="en-GB" b="0" dirty="0" smtClean="0">
                <a:latin typeface="Calibri" panose="020F0502020204030204" pitchFamily="34" charset="0"/>
              </a:rPr>
              <a:t>Modular approach – buy what you need</a:t>
            </a:r>
          </a:p>
          <a:p>
            <a:pPr marL="285717" indent="-285717" algn="l">
              <a:buFont typeface="Arial" panose="020B0604020202020204" pitchFamily="34" charset="0"/>
              <a:buChar char="•"/>
            </a:pPr>
            <a:r>
              <a:rPr lang="en-GB" b="0" dirty="0" smtClean="0">
                <a:latin typeface="Calibri" panose="020F0502020204030204" pitchFamily="34" charset="0"/>
              </a:rPr>
              <a:t>Pricing: </a:t>
            </a:r>
            <a:r>
              <a:rPr lang="en-GB" b="0" dirty="0" err="1" smtClean="0">
                <a:latin typeface="Calibri" panose="020F0502020204030204" pitchFamily="34" charset="0"/>
              </a:rPr>
              <a:t>LanTEK</a:t>
            </a:r>
            <a:r>
              <a:rPr lang="en-GB" b="0" dirty="0" smtClean="0">
                <a:latin typeface="Calibri" panose="020F0502020204030204" pitchFamily="34" charset="0"/>
              </a:rPr>
              <a:t> III and </a:t>
            </a:r>
            <a:r>
              <a:rPr lang="en-GB" b="0" dirty="0" err="1" smtClean="0">
                <a:latin typeface="Calibri" panose="020F0502020204030204" pitchFamily="34" charset="0"/>
              </a:rPr>
              <a:t>FiberTEK</a:t>
            </a:r>
            <a:r>
              <a:rPr lang="en-GB" b="0" dirty="0" smtClean="0">
                <a:latin typeface="Calibri" panose="020F0502020204030204" pitchFamily="34" charset="0"/>
              </a:rPr>
              <a:t> III</a:t>
            </a:r>
          </a:p>
          <a:p>
            <a:pPr marL="285717" indent="-285717" algn="l">
              <a:buFont typeface="Arial" panose="020B0604020202020204" pitchFamily="34" charset="0"/>
              <a:buChar char="•"/>
            </a:pPr>
            <a:r>
              <a:rPr lang="en-GB" b="0" dirty="0" smtClean="0">
                <a:latin typeface="Calibri" panose="020F0502020204030204" pitchFamily="34" charset="0"/>
              </a:rPr>
              <a:t>Competitor comparison</a:t>
            </a:r>
          </a:p>
        </p:txBody>
      </p:sp>
      <p:sp>
        <p:nvSpPr>
          <p:cNvPr id="5" name="Textfeld 4"/>
          <p:cNvSpPr txBox="1"/>
          <p:nvPr/>
        </p:nvSpPr>
        <p:spPr>
          <a:xfrm>
            <a:off x="4886519" y="797526"/>
            <a:ext cx="4242476" cy="1754316"/>
          </a:xfrm>
          <a:prstGeom prst="rect">
            <a:avLst/>
          </a:prstGeom>
          <a:noFill/>
        </p:spPr>
        <p:txBody>
          <a:bodyPr wrap="square" lIns="91430" tIns="45715" rIns="91430" bIns="45715" rtlCol="0">
            <a:spAutoFit/>
          </a:bodyPr>
          <a:lstStyle/>
          <a:p>
            <a:pPr marL="285717" indent="-285717" algn="l">
              <a:buFont typeface="Arial" panose="020B0604020202020204" pitchFamily="34" charset="0"/>
              <a:buChar char="•"/>
            </a:pPr>
            <a:r>
              <a:rPr lang="en-GB" b="0" dirty="0" smtClean="0">
                <a:latin typeface="Calibri" panose="020F0502020204030204" pitchFamily="34" charset="0"/>
              </a:rPr>
              <a:t>Introduction </a:t>
            </a:r>
            <a:r>
              <a:rPr lang="en-GB" b="0" dirty="0" err="1" smtClean="0">
                <a:latin typeface="Calibri" panose="020F0502020204030204" pitchFamily="34" charset="0"/>
              </a:rPr>
              <a:t>FiberTEK</a:t>
            </a:r>
            <a:r>
              <a:rPr lang="en-GB" b="0" dirty="0" smtClean="0">
                <a:latin typeface="Calibri" panose="020F0502020204030204" pitchFamily="34" charset="0"/>
              </a:rPr>
              <a:t> III</a:t>
            </a:r>
          </a:p>
          <a:p>
            <a:pPr marL="285717" indent="-285717" algn="l">
              <a:buFont typeface="Arial" panose="020B0604020202020204" pitchFamily="34" charset="0"/>
              <a:buChar char="•"/>
            </a:pPr>
            <a:r>
              <a:rPr lang="en-GB" b="0" dirty="0" smtClean="0">
                <a:latin typeface="Calibri" panose="020F0502020204030204" pitchFamily="34" charset="0"/>
              </a:rPr>
              <a:t>Product specifications</a:t>
            </a:r>
          </a:p>
          <a:p>
            <a:pPr marL="285717" indent="-285717" algn="l">
              <a:buFont typeface="Arial" panose="020B0604020202020204" pitchFamily="34" charset="0"/>
              <a:buChar char="•"/>
            </a:pPr>
            <a:r>
              <a:rPr lang="en-GB" b="0" dirty="0" smtClean="0">
                <a:latin typeface="Calibri" panose="020F0502020204030204" pitchFamily="34" charset="0"/>
              </a:rPr>
              <a:t>Encircled Flux</a:t>
            </a:r>
          </a:p>
          <a:p>
            <a:pPr marL="285717" indent="-285717" algn="l">
              <a:buFont typeface="Arial" panose="020B0604020202020204" pitchFamily="34" charset="0"/>
              <a:buChar char="•"/>
            </a:pPr>
            <a:r>
              <a:rPr lang="en-GB" b="0" dirty="0" smtClean="0">
                <a:latin typeface="Calibri" panose="020F0502020204030204" pitchFamily="34" charset="0"/>
              </a:rPr>
              <a:t>Field calibration</a:t>
            </a:r>
          </a:p>
          <a:p>
            <a:pPr marL="285717" indent="-285717" algn="l">
              <a:buFont typeface="Arial" panose="020B0604020202020204" pitchFamily="34" charset="0"/>
              <a:buChar char="•"/>
            </a:pPr>
            <a:r>
              <a:rPr lang="en-GB" b="0" dirty="0" smtClean="0">
                <a:latin typeface="Calibri" panose="020F0502020204030204" pitchFamily="34" charset="0"/>
              </a:rPr>
              <a:t>Measurement and analyse mode</a:t>
            </a:r>
          </a:p>
          <a:p>
            <a:pPr marL="285717" indent="-285717" algn="l">
              <a:buFont typeface="Arial" panose="020B0604020202020204" pitchFamily="34" charset="0"/>
              <a:buChar char="•"/>
            </a:pPr>
            <a:r>
              <a:rPr lang="en-GB" b="0" dirty="0" smtClean="0">
                <a:latin typeface="Calibri" panose="020F0502020204030204" pitchFamily="34" charset="0"/>
              </a:rPr>
              <a:t>Port finder</a:t>
            </a:r>
          </a:p>
        </p:txBody>
      </p:sp>
      <p:sp>
        <p:nvSpPr>
          <p:cNvPr id="7" name="Textfeld 6"/>
          <p:cNvSpPr txBox="1"/>
          <p:nvPr/>
        </p:nvSpPr>
        <p:spPr>
          <a:xfrm>
            <a:off x="4886519" y="2472342"/>
            <a:ext cx="4242476" cy="1200318"/>
          </a:xfrm>
          <a:prstGeom prst="rect">
            <a:avLst/>
          </a:prstGeom>
          <a:noFill/>
        </p:spPr>
        <p:txBody>
          <a:bodyPr wrap="square" lIns="91430" tIns="45715" rIns="91430" bIns="45715" rtlCol="0">
            <a:spAutoFit/>
          </a:bodyPr>
          <a:lstStyle/>
          <a:p>
            <a:pPr marL="285717" indent="-285717" algn="l">
              <a:buFont typeface="Arial" panose="020B0604020202020204" pitchFamily="34" charset="0"/>
              <a:buChar char="•"/>
            </a:pPr>
            <a:r>
              <a:rPr lang="en-GB" b="0" dirty="0" smtClean="0">
                <a:latin typeface="Calibri" panose="020F0502020204030204" pitchFamily="34" charset="0"/>
              </a:rPr>
              <a:t>FAQ</a:t>
            </a:r>
            <a:r>
              <a:rPr lang="en-GB" b="0" dirty="0">
                <a:latin typeface="Calibri" panose="020F0502020204030204" pitchFamily="34" charset="0"/>
              </a:rPr>
              <a:t> </a:t>
            </a:r>
            <a:r>
              <a:rPr lang="en-GB" b="0" dirty="0" smtClean="0">
                <a:latin typeface="Calibri" panose="020F0502020204030204" pitchFamily="34" charset="0"/>
              </a:rPr>
              <a:t>&amp; critical questions</a:t>
            </a:r>
          </a:p>
          <a:p>
            <a:pPr marL="285717" indent="-285717" algn="l">
              <a:buFont typeface="Arial" panose="020B0604020202020204" pitchFamily="34" charset="0"/>
              <a:buChar char="•"/>
            </a:pPr>
            <a:r>
              <a:rPr lang="en-GB" b="0" dirty="0" smtClean="0">
                <a:latin typeface="Calibri" panose="020F0502020204030204" pitchFamily="34" charset="0"/>
              </a:rPr>
              <a:t>Marketing material</a:t>
            </a:r>
          </a:p>
          <a:p>
            <a:pPr marL="285717" indent="-285717" algn="l">
              <a:buFont typeface="Arial" panose="020B0604020202020204" pitchFamily="34" charset="0"/>
              <a:buChar char="•"/>
            </a:pPr>
            <a:r>
              <a:rPr lang="en-GB" b="0" dirty="0" smtClean="0">
                <a:latin typeface="Calibri" panose="020F0502020204030204" pitchFamily="34" charset="0"/>
              </a:rPr>
              <a:t>Service &amp; </a:t>
            </a:r>
            <a:r>
              <a:rPr lang="en-GB" b="0" dirty="0" err="1" smtClean="0">
                <a:latin typeface="Calibri" panose="020F0502020204030204" pitchFamily="34" charset="0"/>
              </a:rPr>
              <a:t>Careplan’s</a:t>
            </a:r>
            <a:endParaRPr lang="en-GB" b="0" dirty="0" smtClean="0">
              <a:latin typeface="Calibri" panose="020F0502020204030204" pitchFamily="34" charset="0"/>
            </a:endParaRPr>
          </a:p>
          <a:p>
            <a:pPr marL="285717" indent="-285717" algn="l">
              <a:buFont typeface="Arial" panose="020B0604020202020204" pitchFamily="34" charset="0"/>
              <a:buChar char="•"/>
            </a:pPr>
            <a:r>
              <a:rPr lang="en-GB" b="0" dirty="0" smtClean="0">
                <a:latin typeface="Calibri" panose="020F0502020204030204" pitchFamily="34" charset="0"/>
              </a:rPr>
              <a:t>End of life of </a:t>
            </a:r>
            <a:r>
              <a:rPr lang="en-GB" b="0" dirty="0" err="1" smtClean="0">
                <a:latin typeface="Calibri" panose="020F0502020204030204" pitchFamily="34" charset="0"/>
              </a:rPr>
              <a:t>LanTEK</a:t>
            </a:r>
            <a:r>
              <a:rPr lang="en-GB" b="0" dirty="0" smtClean="0">
                <a:latin typeface="Calibri" panose="020F0502020204030204" pitchFamily="34" charset="0"/>
              </a:rPr>
              <a:t> II and </a:t>
            </a:r>
            <a:r>
              <a:rPr lang="en-GB" b="0" dirty="0" err="1" smtClean="0">
                <a:latin typeface="Calibri" panose="020F0502020204030204" pitchFamily="34" charset="0"/>
              </a:rPr>
              <a:t>FiberTEK</a:t>
            </a:r>
            <a:r>
              <a:rPr lang="en-GB" b="0" dirty="0" smtClean="0">
                <a:latin typeface="Calibri" panose="020F0502020204030204" pitchFamily="34" charset="0"/>
              </a:rPr>
              <a:t> FDX</a:t>
            </a:r>
          </a:p>
        </p:txBody>
      </p:sp>
      <p:sp>
        <p:nvSpPr>
          <p:cNvPr id="2" name="Textfeld 1"/>
          <p:cNvSpPr txBox="1"/>
          <p:nvPr/>
        </p:nvSpPr>
        <p:spPr>
          <a:xfrm>
            <a:off x="4886519" y="3757257"/>
            <a:ext cx="3558011" cy="830987"/>
          </a:xfrm>
          <a:prstGeom prst="rect">
            <a:avLst/>
          </a:prstGeom>
          <a:noFill/>
        </p:spPr>
        <p:txBody>
          <a:bodyPr wrap="square" lIns="91430" tIns="45715" rIns="91430" bIns="45715" rtlCol="0">
            <a:spAutoFit/>
          </a:bodyPr>
          <a:lstStyle/>
          <a:p>
            <a:pPr algn="l"/>
            <a:r>
              <a:rPr lang="en-GB" sz="1600" b="0" dirty="0">
                <a:latin typeface="Calibri" panose="020F0502020204030204" pitchFamily="34" charset="0"/>
              </a:rPr>
              <a:t>Note: There are a number of slides marked as “INTERNAL”, all other slides may be shown to 3</a:t>
            </a:r>
            <a:r>
              <a:rPr lang="en-GB" sz="1600" b="0" baseline="30000" dirty="0">
                <a:latin typeface="Calibri" panose="020F0502020204030204" pitchFamily="34" charset="0"/>
              </a:rPr>
              <a:t>rd</a:t>
            </a:r>
            <a:r>
              <a:rPr lang="en-GB" sz="1600" b="0" dirty="0">
                <a:latin typeface="Calibri" panose="020F0502020204030204" pitchFamily="34" charset="0"/>
              </a:rPr>
              <a:t> parties</a:t>
            </a:r>
          </a:p>
        </p:txBody>
      </p:sp>
    </p:spTree>
    <p:extLst>
      <p:ext uri="{BB962C8B-B14F-4D97-AF65-F5344CB8AC3E}">
        <p14:creationId xmlns:p14="http://schemas.microsoft.com/office/powerpoint/2010/main" val="220011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5302156" y="140301"/>
            <a:ext cx="3684896"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latin typeface="Calibri" panose="020F0502020204030204" pitchFamily="34" charset="0"/>
              </a:rPr>
              <a:t>Product Specifications</a:t>
            </a:r>
          </a:p>
        </p:txBody>
      </p:sp>
      <p:graphicFrame>
        <p:nvGraphicFramePr>
          <p:cNvPr id="6" name="Tabelle 5"/>
          <p:cNvGraphicFramePr>
            <a:graphicFrameLocks noGrp="1"/>
          </p:cNvGraphicFramePr>
          <p:nvPr>
            <p:extLst>
              <p:ext uri="{D42A27DB-BD31-4B8C-83A1-F6EECF244321}">
                <p14:modId xmlns:p14="http://schemas.microsoft.com/office/powerpoint/2010/main" val="1478045138"/>
              </p:ext>
            </p:extLst>
          </p:nvPr>
        </p:nvGraphicFramePr>
        <p:xfrm>
          <a:off x="203201" y="741683"/>
          <a:ext cx="8783851" cy="3921223"/>
        </p:xfrm>
        <a:graphic>
          <a:graphicData uri="http://schemas.openxmlformats.org/drawingml/2006/table">
            <a:tbl>
              <a:tblPr firstRow="1" firstCol="1" bandRow="1" bandCol="1">
                <a:tableStyleId>{10A1B5D5-9B99-4C35-A422-299274C87663}</a:tableStyleId>
              </a:tblPr>
              <a:tblGrid>
                <a:gridCol w="4893901"/>
                <a:gridCol w="2055137"/>
                <a:gridCol w="1834813"/>
              </a:tblGrid>
              <a:tr h="221515">
                <a:tc>
                  <a:txBody>
                    <a:bodyPr/>
                    <a:lstStyle/>
                    <a:p>
                      <a:pPr>
                        <a:spcBef>
                          <a:spcPts val="200"/>
                        </a:spcBef>
                        <a:spcAft>
                          <a:spcPts val="200"/>
                        </a:spcAft>
                      </a:pPr>
                      <a:r>
                        <a:rPr lang="en-US" sz="800" dirty="0">
                          <a:effectLst/>
                        </a:rPr>
                        <a:t>Features</a:t>
                      </a:r>
                      <a:endParaRPr lang="en-GB" sz="800" b="1" dirty="0">
                        <a:effectLst/>
                        <a:latin typeface="Verdana"/>
                        <a:ea typeface="Batang"/>
                        <a:cs typeface="Verdana"/>
                      </a:endParaRPr>
                    </a:p>
                  </a:txBody>
                  <a:tcPr marL="43472" marR="43472" marT="0" marB="0" anchor="b">
                    <a:lnL w="12700" cmpd="sng">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AB6"/>
                    </a:solidFill>
                  </a:tcPr>
                </a:tc>
                <a:tc>
                  <a:txBody>
                    <a:bodyPr/>
                    <a:lstStyle/>
                    <a:p>
                      <a:pPr algn="ctr">
                        <a:spcBef>
                          <a:spcPts val="200"/>
                        </a:spcBef>
                        <a:spcAft>
                          <a:spcPts val="200"/>
                        </a:spcAft>
                      </a:pPr>
                      <a:r>
                        <a:rPr lang="en-US" sz="800" dirty="0" err="1" smtClean="0">
                          <a:effectLst/>
                        </a:rPr>
                        <a:t>LanTEK</a:t>
                      </a:r>
                      <a:r>
                        <a:rPr lang="en-US" sz="800" dirty="0" smtClean="0">
                          <a:effectLst/>
                        </a:rPr>
                        <a:t> III-500MHz</a:t>
                      </a:r>
                      <a:endParaRPr lang="en-GB" sz="800" b="1" dirty="0">
                        <a:effectLst/>
                        <a:latin typeface="Verdana"/>
                        <a:ea typeface="Batang"/>
                        <a:cs typeface="Verdana"/>
                      </a:endParaRPr>
                    </a:p>
                  </a:txBody>
                  <a:tcPr marL="43472" marR="43472"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AB6"/>
                    </a:solidFill>
                  </a:tcPr>
                </a:tc>
                <a:tc>
                  <a:txBody>
                    <a:bodyPr/>
                    <a:lstStyle/>
                    <a:p>
                      <a:pPr algn="ctr">
                        <a:spcBef>
                          <a:spcPts val="200"/>
                        </a:spcBef>
                        <a:spcAft>
                          <a:spcPts val="200"/>
                        </a:spcAft>
                      </a:pPr>
                      <a:r>
                        <a:rPr lang="en-US" sz="800" dirty="0" err="1" smtClean="0">
                          <a:effectLst/>
                        </a:rPr>
                        <a:t>LanTEK</a:t>
                      </a:r>
                      <a:r>
                        <a:rPr lang="en-US" sz="800" dirty="0" smtClean="0">
                          <a:effectLst/>
                        </a:rPr>
                        <a:t> III-1000MHz</a:t>
                      </a:r>
                      <a:endParaRPr lang="en-GB" sz="800" b="1" dirty="0">
                        <a:effectLst/>
                        <a:latin typeface="Verdana"/>
                        <a:ea typeface="Batang"/>
                        <a:cs typeface="Verdana"/>
                      </a:endParaRPr>
                    </a:p>
                  </a:txBody>
                  <a:tcPr marL="43472" marR="43472" marT="0" marB="0" anchor="b">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AB6"/>
                    </a:solidFill>
                  </a:tcPr>
                </a:tc>
              </a:tr>
              <a:tr h="209516">
                <a:tc>
                  <a:txBody>
                    <a:bodyPr/>
                    <a:lstStyle/>
                    <a:p>
                      <a:pPr>
                        <a:spcAft>
                          <a:spcPts val="0"/>
                        </a:spcAft>
                      </a:pPr>
                      <a:r>
                        <a:rPr lang="en-GB" sz="800">
                          <a:effectLst/>
                        </a:rPr>
                        <a:t>Frequency range</a:t>
                      </a:r>
                      <a:endParaRPr lang="en-GB" sz="800">
                        <a:effectLst/>
                        <a:latin typeface="Gotham Book"/>
                        <a:ea typeface="Times New Roman"/>
                        <a:cs typeface="Times New Roman"/>
                      </a:endParaRPr>
                    </a:p>
                  </a:txBody>
                  <a:tcPr marL="43472" marR="43472" marT="0" marB="0" anchor="ctr">
                    <a:lnL w="12700" cmpd="sng">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800" dirty="0">
                          <a:effectLst/>
                        </a:rPr>
                        <a:t>500 MHz</a:t>
                      </a:r>
                      <a:endParaRPr lang="en-GB" sz="800" dirty="0">
                        <a:effectLst/>
                        <a:latin typeface="Gotham Book"/>
                        <a:ea typeface="Times New Roman"/>
                        <a:cs typeface="Times New Roman"/>
                      </a:endParaRPr>
                    </a:p>
                  </a:txBody>
                  <a:tcPr marL="43472" marR="434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800">
                          <a:effectLst/>
                        </a:rPr>
                        <a:t>1000 MHz</a:t>
                      </a:r>
                      <a:endParaRPr lang="en-GB" sz="800">
                        <a:effectLst/>
                        <a:latin typeface="Gotham Book"/>
                        <a:ea typeface="Times New Roman"/>
                        <a:cs typeface="Times New Roman"/>
                      </a:endParaRPr>
                    </a:p>
                  </a:txBody>
                  <a:tcPr marL="43472" marR="43472" marT="0" marB="0"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1515">
                <a:tc>
                  <a:txBody>
                    <a:bodyPr/>
                    <a:lstStyle/>
                    <a:p>
                      <a:pPr>
                        <a:spcAft>
                          <a:spcPts val="0"/>
                        </a:spcAft>
                      </a:pPr>
                      <a:r>
                        <a:rPr lang="en-GB" sz="800" dirty="0">
                          <a:effectLst/>
                        </a:rPr>
                        <a:t>Cable specification CAT 3/ISO C, CAT 5/ISO D, 5e/D new, 6/E</a:t>
                      </a:r>
                      <a:endParaRPr lang="en-GB" sz="800" dirty="0">
                        <a:effectLst/>
                        <a:latin typeface="Gotham Book"/>
                        <a:ea typeface="Times New Roman"/>
                        <a:cs typeface="Times New Roman"/>
                      </a:endParaRPr>
                    </a:p>
                  </a:txBody>
                  <a:tcPr marL="43472" marR="43472" marT="0" marB="0" anchor="ctr">
                    <a:lnL w="12700" cmpd="sng">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800" dirty="0" smtClean="0">
                          <a:effectLst/>
                        </a:rPr>
                        <a:t>Y</a:t>
                      </a:r>
                      <a:endParaRPr lang="en-GB" sz="800" dirty="0">
                        <a:effectLst/>
                        <a:latin typeface="Gotham Book"/>
                        <a:ea typeface="Times New Roman"/>
                        <a:cs typeface="Times New Roman"/>
                      </a:endParaRPr>
                    </a:p>
                  </a:txBody>
                  <a:tcPr marL="43472" marR="434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800" dirty="0" smtClean="0">
                          <a:effectLst/>
                          <a:latin typeface="+mn-lt"/>
                          <a:ea typeface="+mn-ea"/>
                          <a:cs typeface="+mn-cs"/>
                        </a:rPr>
                        <a:t>Y</a:t>
                      </a:r>
                      <a:endParaRPr lang="en-GB" sz="800" dirty="0">
                        <a:effectLst/>
                        <a:latin typeface="Gotham Book"/>
                        <a:ea typeface="Times New Roman"/>
                        <a:cs typeface="Times New Roman"/>
                      </a:endParaRPr>
                    </a:p>
                  </a:txBody>
                  <a:tcPr marL="43472" marR="43472" marT="0" marB="0"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9516">
                <a:tc>
                  <a:txBody>
                    <a:bodyPr/>
                    <a:lstStyle/>
                    <a:p>
                      <a:pPr>
                        <a:spcAft>
                          <a:spcPts val="0"/>
                        </a:spcAft>
                      </a:pPr>
                      <a:r>
                        <a:rPr lang="en-GB" sz="800" dirty="0" smtClean="0">
                          <a:effectLst/>
                        </a:rPr>
                        <a:t>Cable specification CAT 6A/ISO EA</a:t>
                      </a:r>
                      <a:endParaRPr lang="en-GB" sz="800" dirty="0">
                        <a:effectLst/>
                        <a:latin typeface="Gotham Book"/>
                        <a:ea typeface="Times New Roman"/>
                        <a:cs typeface="Times New Roman"/>
                      </a:endParaRPr>
                    </a:p>
                  </a:txBody>
                  <a:tcPr marL="43472" marR="43472" marT="0" marB="0" anchor="ctr">
                    <a:lnL w="12700" cmpd="sng">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800" dirty="0" smtClean="0">
                          <a:effectLst/>
                          <a:latin typeface="+mn-lt"/>
                          <a:ea typeface="+mn-ea"/>
                          <a:cs typeface="+mn-cs"/>
                        </a:rPr>
                        <a:t>Y</a:t>
                      </a:r>
                      <a:endParaRPr lang="en-GB" sz="800" dirty="0">
                        <a:effectLst/>
                        <a:latin typeface="Gotham Book"/>
                        <a:ea typeface="Times New Roman"/>
                        <a:cs typeface="Times New Roman"/>
                      </a:endParaRPr>
                    </a:p>
                  </a:txBody>
                  <a:tcPr marL="43472" marR="434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800" dirty="0" smtClean="0">
                          <a:effectLst/>
                        </a:rPr>
                        <a:t>Y</a:t>
                      </a:r>
                      <a:endParaRPr lang="en-GB" sz="800" dirty="0">
                        <a:effectLst/>
                        <a:latin typeface="Gotham Book"/>
                        <a:ea typeface="Times New Roman"/>
                        <a:cs typeface="Times New Roman"/>
                      </a:endParaRPr>
                    </a:p>
                  </a:txBody>
                  <a:tcPr marL="43472" marR="43472" marT="0" marB="0"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9516">
                <a:tc>
                  <a:txBody>
                    <a:bodyPr/>
                    <a:lstStyle/>
                    <a:p>
                      <a:pPr>
                        <a:spcAft>
                          <a:spcPts val="0"/>
                        </a:spcAft>
                      </a:pPr>
                      <a:r>
                        <a:rPr lang="en-GB" sz="800" dirty="0">
                          <a:effectLst/>
                        </a:rPr>
                        <a:t>Cable specification ISO F, ISO FA</a:t>
                      </a:r>
                      <a:endParaRPr lang="en-GB" sz="800" dirty="0">
                        <a:effectLst/>
                        <a:latin typeface="Gotham Book"/>
                        <a:ea typeface="Times New Roman"/>
                        <a:cs typeface="Times New Roman"/>
                      </a:endParaRPr>
                    </a:p>
                  </a:txBody>
                  <a:tcPr marL="43472" marR="43472" marT="0" marB="0" anchor="ctr">
                    <a:lnL w="12700" cmpd="sng">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800" dirty="0">
                          <a:effectLst/>
                        </a:rPr>
                        <a:t>Upgradeable</a:t>
                      </a:r>
                      <a:endParaRPr lang="en-GB" sz="800" dirty="0">
                        <a:effectLst/>
                        <a:latin typeface="Gotham Book"/>
                        <a:ea typeface="Times New Roman"/>
                        <a:cs typeface="Times New Roman"/>
                      </a:endParaRPr>
                    </a:p>
                  </a:txBody>
                  <a:tcPr marL="43472" marR="434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800" dirty="0" smtClean="0">
                          <a:effectLst/>
                        </a:rPr>
                        <a:t>Y</a:t>
                      </a:r>
                      <a:endParaRPr lang="en-GB" sz="800" dirty="0">
                        <a:effectLst/>
                        <a:latin typeface="Gotham Book"/>
                        <a:ea typeface="Times New Roman"/>
                        <a:cs typeface="Times New Roman"/>
                      </a:endParaRPr>
                    </a:p>
                  </a:txBody>
                  <a:tcPr marL="43472" marR="43472" marT="0" marB="0"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1460">
                <a:tc>
                  <a:txBody>
                    <a:bodyPr/>
                    <a:lstStyle/>
                    <a:p>
                      <a:pPr>
                        <a:spcAft>
                          <a:spcPts val="0"/>
                        </a:spcAft>
                      </a:pPr>
                      <a:r>
                        <a:rPr lang="en-GB" sz="800" dirty="0">
                          <a:effectLst/>
                        </a:rPr>
                        <a:t>Accuracy level III / </a:t>
                      </a:r>
                      <a:r>
                        <a:rPr lang="en-GB" sz="800" dirty="0" err="1">
                          <a:effectLst/>
                        </a:rPr>
                        <a:t>IIIe</a:t>
                      </a:r>
                      <a:r>
                        <a:rPr lang="en-GB" sz="800" dirty="0">
                          <a:effectLst/>
                        </a:rPr>
                        <a:t> / IV </a:t>
                      </a:r>
                    </a:p>
                    <a:p>
                      <a:pPr>
                        <a:spcAft>
                          <a:spcPts val="0"/>
                        </a:spcAft>
                      </a:pPr>
                      <a:r>
                        <a:rPr lang="en-GB" sz="800" dirty="0">
                          <a:effectLst/>
                        </a:rPr>
                        <a:t>(</a:t>
                      </a:r>
                      <a:r>
                        <a:rPr lang="en-GB" sz="800" dirty="0" err="1">
                          <a:effectLst/>
                        </a:rPr>
                        <a:t>LanTEK®II</a:t>
                      </a:r>
                      <a:r>
                        <a:rPr lang="en-GB" sz="800" dirty="0">
                          <a:effectLst/>
                        </a:rPr>
                        <a:t>)</a:t>
                      </a:r>
                      <a:endParaRPr lang="en-GB" sz="800" dirty="0">
                        <a:effectLst/>
                        <a:latin typeface="Gotham Book"/>
                        <a:ea typeface="Times New Roman"/>
                        <a:cs typeface="Times New Roman"/>
                      </a:endParaRPr>
                    </a:p>
                  </a:txBody>
                  <a:tcPr marL="43472" marR="43472" marT="0" marB="0" anchor="ctr">
                    <a:lnL w="12700" cmpd="sng">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800">
                          <a:effectLst/>
                        </a:rPr>
                        <a:t>IIIe (ETL)</a:t>
                      </a:r>
                      <a:endParaRPr lang="en-GB" sz="800">
                        <a:effectLst/>
                        <a:latin typeface="Gotham Book"/>
                        <a:ea typeface="Times New Roman"/>
                        <a:cs typeface="Times New Roman"/>
                      </a:endParaRPr>
                    </a:p>
                  </a:txBody>
                  <a:tcPr marL="43472" marR="434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800" dirty="0" err="1">
                          <a:effectLst/>
                        </a:rPr>
                        <a:t>IIIe</a:t>
                      </a:r>
                      <a:r>
                        <a:rPr lang="en-GB" sz="800" dirty="0">
                          <a:effectLst/>
                        </a:rPr>
                        <a:t> / IV (ETL)</a:t>
                      </a:r>
                      <a:endParaRPr lang="en-GB" sz="800" dirty="0">
                        <a:effectLst/>
                        <a:latin typeface="Gotham Book"/>
                        <a:ea typeface="Times New Roman"/>
                        <a:cs typeface="Times New Roman"/>
                      </a:endParaRPr>
                    </a:p>
                  </a:txBody>
                  <a:tcPr marL="43472" marR="43472" marT="0" marB="0"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9516">
                <a:tc>
                  <a:txBody>
                    <a:bodyPr/>
                    <a:lstStyle/>
                    <a:p>
                      <a:pPr>
                        <a:spcAft>
                          <a:spcPts val="0"/>
                        </a:spcAft>
                      </a:pPr>
                      <a:r>
                        <a:rPr lang="en-GB" sz="800">
                          <a:effectLst/>
                        </a:rPr>
                        <a:t>DualMODE™-tests</a:t>
                      </a:r>
                      <a:endParaRPr lang="en-GB" sz="800">
                        <a:effectLst/>
                        <a:latin typeface="Gotham Book"/>
                        <a:ea typeface="Times New Roman"/>
                        <a:cs typeface="Times New Roman"/>
                      </a:endParaRPr>
                    </a:p>
                  </a:txBody>
                  <a:tcPr marL="43472" marR="43472" marT="0" marB="0" anchor="ctr">
                    <a:lnL w="12700" cmpd="sng">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800" dirty="0" smtClean="0">
                          <a:effectLst/>
                          <a:latin typeface="+mn-lt"/>
                          <a:ea typeface="+mn-ea"/>
                          <a:cs typeface="+mn-cs"/>
                        </a:rPr>
                        <a:t>Y</a:t>
                      </a:r>
                      <a:endParaRPr lang="en-GB" sz="800" dirty="0">
                        <a:effectLst/>
                        <a:latin typeface="Gotham Book"/>
                        <a:ea typeface="Times New Roman"/>
                        <a:cs typeface="Times New Roman"/>
                      </a:endParaRPr>
                    </a:p>
                  </a:txBody>
                  <a:tcPr marL="43472" marR="434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800" dirty="0" smtClean="0">
                          <a:effectLst/>
                        </a:rPr>
                        <a:t>Y</a:t>
                      </a:r>
                      <a:endParaRPr lang="en-GB" sz="800" dirty="0">
                        <a:effectLst/>
                        <a:latin typeface="Gotham Book"/>
                        <a:ea typeface="Times New Roman"/>
                        <a:cs typeface="Times New Roman"/>
                      </a:endParaRPr>
                    </a:p>
                  </a:txBody>
                  <a:tcPr marL="43472" marR="43472" marT="0" marB="0"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1515">
                <a:tc>
                  <a:txBody>
                    <a:bodyPr/>
                    <a:lstStyle/>
                    <a:p>
                      <a:pPr>
                        <a:spcAft>
                          <a:spcPts val="0"/>
                        </a:spcAft>
                      </a:pPr>
                      <a:r>
                        <a:rPr lang="en-GB" sz="800" dirty="0">
                          <a:effectLst/>
                        </a:rPr>
                        <a:t>Permanent Link test with patch cord for non RJ45 connectors</a:t>
                      </a:r>
                      <a:endParaRPr lang="en-GB" sz="800" dirty="0">
                        <a:effectLst/>
                        <a:latin typeface="Gotham Book"/>
                        <a:ea typeface="Times New Roman"/>
                        <a:cs typeface="Times New Roman"/>
                      </a:endParaRPr>
                    </a:p>
                  </a:txBody>
                  <a:tcPr marL="43472" marR="43472" marT="0" marB="0" anchor="ctr">
                    <a:lnL w="12700" cmpd="sng">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800" dirty="0" smtClean="0">
                          <a:effectLst/>
                        </a:rPr>
                        <a:t>Y</a:t>
                      </a:r>
                      <a:endParaRPr lang="en-GB" sz="800" dirty="0">
                        <a:effectLst/>
                        <a:latin typeface="Gotham Book"/>
                        <a:ea typeface="Times New Roman"/>
                        <a:cs typeface="Times New Roman"/>
                      </a:endParaRPr>
                    </a:p>
                  </a:txBody>
                  <a:tcPr marL="43472" marR="434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800" dirty="0" smtClean="0">
                          <a:effectLst/>
                        </a:rPr>
                        <a:t>Y</a:t>
                      </a:r>
                      <a:endParaRPr lang="en-GB" sz="800" dirty="0">
                        <a:effectLst/>
                        <a:latin typeface="Gotham Book"/>
                        <a:ea typeface="Times New Roman"/>
                        <a:cs typeface="Times New Roman"/>
                      </a:endParaRPr>
                    </a:p>
                  </a:txBody>
                  <a:tcPr marL="43472" marR="43472" marT="0" marB="0"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1515">
                <a:tc>
                  <a:txBody>
                    <a:bodyPr/>
                    <a:lstStyle/>
                    <a:p>
                      <a:pPr>
                        <a:spcAft>
                          <a:spcPts val="0"/>
                        </a:spcAft>
                      </a:pPr>
                      <a:r>
                        <a:rPr lang="en-GB" sz="800" dirty="0">
                          <a:effectLst/>
                        </a:rPr>
                        <a:t>Permanent Link test with permanent link </a:t>
                      </a:r>
                      <a:r>
                        <a:rPr lang="en-GB" sz="800" dirty="0" smtClean="0">
                          <a:effectLst/>
                        </a:rPr>
                        <a:t>adapter </a:t>
                      </a:r>
                      <a:r>
                        <a:rPr lang="en-GB" sz="800" dirty="0">
                          <a:effectLst/>
                        </a:rPr>
                        <a:t>for RJ45 connectors</a:t>
                      </a:r>
                      <a:endParaRPr lang="en-GB" sz="800" dirty="0">
                        <a:effectLst/>
                        <a:latin typeface="Gotham Book"/>
                        <a:ea typeface="Times New Roman"/>
                        <a:cs typeface="Times New Roman"/>
                      </a:endParaRPr>
                    </a:p>
                  </a:txBody>
                  <a:tcPr marL="43472" marR="43472" marT="0" marB="0" anchor="ctr">
                    <a:lnL w="12700" cmpd="sng">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800" dirty="0" smtClean="0">
                          <a:effectLst/>
                        </a:rPr>
                        <a:t>Y</a:t>
                      </a:r>
                      <a:endParaRPr lang="en-GB" sz="800" dirty="0">
                        <a:effectLst/>
                        <a:latin typeface="Gotham Book"/>
                        <a:ea typeface="Times New Roman"/>
                        <a:cs typeface="Times New Roman"/>
                      </a:endParaRPr>
                    </a:p>
                  </a:txBody>
                  <a:tcPr marL="43472" marR="434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800" dirty="0" smtClean="0">
                          <a:effectLst/>
                        </a:rPr>
                        <a:t>Y</a:t>
                      </a:r>
                      <a:endParaRPr lang="en-GB" sz="800" dirty="0">
                        <a:effectLst/>
                        <a:latin typeface="Gotham Book"/>
                        <a:ea typeface="Times New Roman"/>
                        <a:cs typeface="Times New Roman"/>
                      </a:endParaRPr>
                    </a:p>
                  </a:txBody>
                  <a:tcPr marL="43472" marR="43472" marT="0" marB="0"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1515">
                <a:tc>
                  <a:txBody>
                    <a:bodyPr/>
                    <a:lstStyle/>
                    <a:p>
                      <a:pPr>
                        <a:spcAft>
                          <a:spcPts val="0"/>
                        </a:spcAft>
                      </a:pPr>
                      <a:r>
                        <a:rPr lang="en-GB" sz="800" dirty="0">
                          <a:effectLst/>
                        </a:rPr>
                        <a:t>CAT 6 test storage capacity with graphs</a:t>
                      </a:r>
                      <a:endParaRPr lang="en-GB" sz="800" dirty="0">
                        <a:effectLst/>
                        <a:latin typeface="Gotham Book"/>
                        <a:ea typeface="Times New Roman"/>
                        <a:cs typeface="Times New Roman"/>
                      </a:endParaRPr>
                    </a:p>
                  </a:txBody>
                  <a:tcPr marL="43472" marR="43472" marT="0" marB="0" anchor="ctr">
                    <a:lnL w="12700" cmpd="sng">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800" dirty="0">
                          <a:effectLst/>
                        </a:rPr>
                        <a:t>1700</a:t>
                      </a:r>
                      <a:endParaRPr lang="en-GB" sz="800" dirty="0">
                        <a:effectLst/>
                        <a:latin typeface="Gotham Book"/>
                        <a:ea typeface="Times New Roman"/>
                        <a:cs typeface="Times New Roman"/>
                      </a:endParaRPr>
                    </a:p>
                  </a:txBody>
                  <a:tcPr marL="43472" marR="434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800" dirty="0">
                          <a:effectLst/>
                        </a:rPr>
                        <a:t>1700</a:t>
                      </a:r>
                      <a:endParaRPr lang="en-GB" sz="800" dirty="0">
                        <a:effectLst/>
                        <a:latin typeface="Gotham Book"/>
                        <a:ea typeface="Times New Roman"/>
                        <a:cs typeface="Times New Roman"/>
                      </a:endParaRPr>
                    </a:p>
                  </a:txBody>
                  <a:tcPr marL="43472" marR="43472" marT="0" marB="0"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9516">
                <a:tc>
                  <a:txBody>
                    <a:bodyPr/>
                    <a:lstStyle/>
                    <a:p>
                      <a:pPr>
                        <a:spcAft>
                          <a:spcPts val="0"/>
                        </a:spcAft>
                      </a:pPr>
                      <a:r>
                        <a:rPr lang="en-GB" sz="800" dirty="0">
                          <a:effectLst/>
                        </a:rPr>
                        <a:t>USB port</a:t>
                      </a:r>
                      <a:endParaRPr lang="en-GB" sz="800" dirty="0">
                        <a:effectLst/>
                        <a:latin typeface="Gotham Book"/>
                        <a:ea typeface="Times New Roman"/>
                        <a:cs typeface="Times New Roman"/>
                      </a:endParaRPr>
                    </a:p>
                  </a:txBody>
                  <a:tcPr marL="43472" marR="43472" marT="0" marB="0" anchor="ctr">
                    <a:lnL w="12700" cmpd="sng">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800" dirty="0" smtClean="0">
                          <a:effectLst/>
                        </a:rPr>
                        <a:t>Y</a:t>
                      </a:r>
                      <a:endParaRPr lang="en-GB" sz="800" dirty="0">
                        <a:effectLst/>
                        <a:latin typeface="Gotham Book"/>
                        <a:ea typeface="Times New Roman"/>
                        <a:cs typeface="Times New Roman"/>
                      </a:endParaRPr>
                    </a:p>
                  </a:txBody>
                  <a:tcPr marL="43472" marR="434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800" dirty="0" smtClean="0">
                          <a:effectLst/>
                        </a:rPr>
                        <a:t>Y</a:t>
                      </a:r>
                      <a:endParaRPr lang="en-GB" sz="800" dirty="0">
                        <a:effectLst/>
                        <a:latin typeface="Gotham Book"/>
                        <a:ea typeface="Times New Roman"/>
                        <a:cs typeface="Times New Roman"/>
                      </a:endParaRPr>
                    </a:p>
                  </a:txBody>
                  <a:tcPr marL="43472" marR="43472" marT="0" marB="0"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9516">
                <a:tc>
                  <a:txBody>
                    <a:bodyPr/>
                    <a:lstStyle/>
                    <a:p>
                      <a:pPr>
                        <a:spcAft>
                          <a:spcPts val="0"/>
                        </a:spcAft>
                      </a:pPr>
                      <a:r>
                        <a:rPr lang="en-GB" sz="800" dirty="0">
                          <a:effectLst/>
                        </a:rPr>
                        <a:t>Serial port (concerns only </a:t>
                      </a:r>
                      <a:r>
                        <a:rPr lang="en-GB" sz="800" dirty="0" smtClean="0">
                          <a:effectLst/>
                        </a:rPr>
                        <a:t>service</a:t>
                      </a:r>
                      <a:r>
                        <a:rPr lang="en-GB" sz="800" dirty="0">
                          <a:effectLst/>
                        </a:rPr>
                        <a:t>)</a:t>
                      </a:r>
                      <a:endParaRPr lang="en-GB" sz="800" dirty="0">
                        <a:effectLst/>
                        <a:latin typeface="Gotham Book"/>
                        <a:ea typeface="Times New Roman"/>
                        <a:cs typeface="Times New Roman"/>
                      </a:endParaRPr>
                    </a:p>
                  </a:txBody>
                  <a:tcPr marL="43472" marR="43472" marT="0" marB="0" anchor="ctr">
                    <a:lnL w="12700" cmpd="sng">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800" dirty="0" smtClean="0">
                          <a:effectLst/>
                        </a:rPr>
                        <a:t>Y</a:t>
                      </a:r>
                      <a:endParaRPr lang="en-GB" sz="800" dirty="0">
                        <a:effectLst/>
                        <a:latin typeface="Gotham Book"/>
                        <a:ea typeface="Times New Roman"/>
                        <a:cs typeface="Times New Roman"/>
                      </a:endParaRPr>
                    </a:p>
                  </a:txBody>
                  <a:tcPr marL="43472" marR="434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800" dirty="0" smtClean="0">
                          <a:effectLst/>
                        </a:rPr>
                        <a:t>Y</a:t>
                      </a:r>
                      <a:endParaRPr lang="en-GB" sz="800" dirty="0">
                        <a:effectLst/>
                        <a:latin typeface="Gotham Book"/>
                        <a:ea typeface="Times New Roman"/>
                        <a:cs typeface="Times New Roman"/>
                      </a:endParaRPr>
                    </a:p>
                  </a:txBody>
                  <a:tcPr marL="43472" marR="43472" marT="0" marB="0"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1515">
                <a:tc>
                  <a:txBody>
                    <a:bodyPr/>
                    <a:lstStyle/>
                    <a:p>
                      <a:pPr>
                        <a:spcAft>
                          <a:spcPts val="0"/>
                        </a:spcAft>
                      </a:pPr>
                      <a:r>
                        <a:rPr lang="en-GB" sz="800" dirty="0" smtClean="0">
                          <a:effectLst/>
                        </a:rPr>
                        <a:t>Fibre loss </a:t>
                      </a:r>
                      <a:r>
                        <a:rPr lang="en-GB" sz="800" dirty="0">
                          <a:effectLst/>
                        </a:rPr>
                        <a:t>and length measurement (</a:t>
                      </a:r>
                      <a:r>
                        <a:rPr lang="en-GB" sz="800" dirty="0" err="1">
                          <a:effectLst/>
                        </a:rPr>
                        <a:t>FiberTEK</a:t>
                      </a:r>
                      <a:r>
                        <a:rPr lang="en-GB" sz="800" dirty="0">
                          <a:effectLst/>
                        </a:rPr>
                        <a:t>™ </a:t>
                      </a:r>
                      <a:r>
                        <a:rPr lang="en-GB" sz="800" dirty="0" smtClean="0">
                          <a:effectLst/>
                        </a:rPr>
                        <a:t>III)</a:t>
                      </a:r>
                      <a:endParaRPr lang="en-GB" sz="800" dirty="0">
                        <a:effectLst/>
                        <a:latin typeface="Gotham Book"/>
                        <a:ea typeface="Times New Roman"/>
                        <a:cs typeface="Times New Roman"/>
                      </a:endParaRPr>
                    </a:p>
                  </a:txBody>
                  <a:tcPr marL="43472" marR="43472" marT="0" marB="0" anchor="ctr">
                    <a:lnL w="12700" cmpd="sng">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800" dirty="0">
                          <a:effectLst/>
                        </a:rPr>
                        <a:t>Optional</a:t>
                      </a:r>
                      <a:endParaRPr lang="en-GB" sz="800" dirty="0">
                        <a:effectLst/>
                        <a:latin typeface="Gotham Book"/>
                        <a:ea typeface="Times New Roman"/>
                        <a:cs typeface="Times New Roman"/>
                      </a:endParaRPr>
                    </a:p>
                  </a:txBody>
                  <a:tcPr marL="43472" marR="434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800" dirty="0">
                          <a:effectLst/>
                        </a:rPr>
                        <a:t>Optional</a:t>
                      </a:r>
                      <a:endParaRPr lang="en-GB" sz="800" dirty="0">
                        <a:effectLst/>
                        <a:latin typeface="Gotham Book"/>
                        <a:ea typeface="Times New Roman"/>
                        <a:cs typeface="Times New Roman"/>
                      </a:endParaRPr>
                    </a:p>
                  </a:txBody>
                  <a:tcPr marL="43472" marR="43472" marT="0" marB="0"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1515">
                <a:tc>
                  <a:txBody>
                    <a:bodyPr/>
                    <a:lstStyle/>
                    <a:p>
                      <a:pPr>
                        <a:spcAft>
                          <a:spcPts val="0"/>
                        </a:spcAft>
                      </a:pPr>
                      <a:r>
                        <a:rPr lang="en-GB" sz="800" dirty="0">
                          <a:effectLst/>
                        </a:rPr>
                        <a:t>Communication over </a:t>
                      </a:r>
                      <a:r>
                        <a:rPr lang="en-GB" sz="800" dirty="0" smtClean="0">
                          <a:effectLst/>
                        </a:rPr>
                        <a:t>fibre  </a:t>
                      </a:r>
                      <a:r>
                        <a:rPr lang="en-GB" sz="800" dirty="0">
                          <a:effectLst/>
                        </a:rPr>
                        <a:t>and </a:t>
                      </a:r>
                      <a:r>
                        <a:rPr lang="en-GB" sz="800" dirty="0" smtClean="0">
                          <a:effectLst/>
                        </a:rPr>
                        <a:t>copper</a:t>
                      </a:r>
                      <a:endParaRPr lang="en-GB" sz="800" dirty="0">
                        <a:effectLst/>
                        <a:latin typeface="Gotham Book"/>
                        <a:ea typeface="Times New Roman"/>
                        <a:cs typeface="Times New Roman"/>
                      </a:endParaRPr>
                    </a:p>
                  </a:txBody>
                  <a:tcPr marL="43472" marR="43472" marT="0" marB="0" anchor="ctr">
                    <a:lnL w="12700" cmpd="sng">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800" dirty="0" smtClean="0">
                          <a:effectLst/>
                        </a:rPr>
                        <a:t>Y</a:t>
                      </a:r>
                      <a:endParaRPr lang="en-GB" sz="800" dirty="0">
                        <a:effectLst/>
                        <a:latin typeface="Gotham Book"/>
                        <a:ea typeface="Times New Roman"/>
                        <a:cs typeface="Times New Roman"/>
                      </a:endParaRPr>
                    </a:p>
                  </a:txBody>
                  <a:tcPr marL="43472" marR="434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800" dirty="0" smtClean="0">
                          <a:effectLst/>
                        </a:rPr>
                        <a:t>Y</a:t>
                      </a:r>
                      <a:endParaRPr lang="en-GB" sz="800" dirty="0">
                        <a:effectLst/>
                        <a:latin typeface="Gotham Book"/>
                        <a:ea typeface="Times New Roman"/>
                        <a:cs typeface="Times New Roman"/>
                      </a:endParaRPr>
                    </a:p>
                  </a:txBody>
                  <a:tcPr marL="43472" marR="43472" marT="0" marB="0"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9516">
                <a:tc>
                  <a:txBody>
                    <a:bodyPr/>
                    <a:lstStyle/>
                    <a:p>
                      <a:pPr>
                        <a:spcAft>
                          <a:spcPts val="0"/>
                        </a:spcAft>
                      </a:pPr>
                      <a:r>
                        <a:rPr lang="en-GB" sz="800" dirty="0">
                          <a:effectLst/>
                        </a:rPr>
                        <a:t>LCD-display on </a:t>
                      </a:r>
                      <a:r>
                        <a:rPr lang="en-GB" sz="800" dirty="0" smtClean="0">
                          <a:effectLst/>
                        </a:rPr>
                        <a:t>remote </a:t>
                      </a:r>
                      <a:r>
                        <a:rPr lang="en-GB" sz="800" dirty="0">
                          <a:effectLst/>
                        </a:rPr>
                        <a:t>handset (RH)</a:t>
                      </a:r>
                      <a:endParaRPr lang="en-GB" sz="800" dirty="0">
                        <a:effectLst/>
                        <a:latin typeface="Gotham Book"/>
                        <a:ea typeface="Times New Roman"/>
                        <a:cs typeface="Times New Roman"/>
                      </a:endParaRPr>
                    </a:p>
                  </a:txBody>
                  <a:tcPr marL="43472" marR="43472" marT="0" marB="0" anchor="ctr">
                    <a:lnL w="12700" cmpd="sng">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800" dirty="0" smtClean="0">
                          <a:effectLst/>
                        </a:rPr>
                        <a:t>Y</a:t>
                      </a:r>
                      <a:endParaRPr lang="en-GB" sz="800" dirty="0">
                        <a:effectLst/>
                        <a:latin typeface="Gotham Book"/>
                        <a:ea typeface="Times New Roman"/>
                        <a:cs typeface="Times New Roman"/>
                      </a:endParaRPr>
                    </a:p>
                  </a:txBody>
                  <a:tcPr marL="43472" marR="434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800" dirty="0" smtClean="0">
                          <a:effectLst/>
                        </a:rPr>
                        <a:t>Y</a:t>
                      </a:r>
                      <a:endParaRPr lang="en-GB" sz="800" dirty="0">
                        <a:effectLst/>
                        <a:latin typeface="Gotham Book"/>
                        <a:ea typeface="Times New Roman"/>
                        <a:cs typeface="Times New Roman"/>
                      </a:endParaRPr>
                    </a:p>
                  </a:txBody>
                  <a:tcPr marL="43472" marR="43472" marT="0" marB="0"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1515">
                <a:tc>
                  <a:txBody>
                    <a:bodyPr/>
                    <a:lstStyle/>
                    <a:p>
                      <a:pPr>
                        <a:spcAft>
                          <a:spcPts val="0"/>
                        </a:spcAft>
                      </a:pPr>
                      <a:r>
                        <a:rPr lang="en-GB" sz="800" dirty="0">
                          <a:effectLst/>
                        </a:rPr>
                        <a:t>Tone generator to determine connection on near and remote end</a:t>
                      </a:r>
                      <a:endParaRPr lang="en-GB" sz="800" dirty="0">
                        <a:effectLst/>
                        <a:latin typeface="Gotham Book"/>
                        <a:ea typeface="Times New Roman"/>
                        <a:cs typeface="Times New Roman"/>
                      </a:endParaRPr>
                    </a:p>
                  </a:txBody>
                  <a:tcPr marL="43472" marR="43472" marT="0" marB="0" anchor="ctr">
                    <a:lnL w="12700" cmpd="sng">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800" dirty="0" smtClean="0">
                          <a:effectLst/>
                        </a:rPr>
                        <a:t>Y</a:t>
                      </a:r>
                      <a:endParaRPr lang="en-GB" sz="800" dirty="0">
                        <a:effectLst/>
                        <a:latin typeface="Gotham Book"/>
                        <a:ea typeface="Times New Roman"/>
                        <a:cs typeface="Times New Roman"/>
                      </a:endParaRPr>
                    </a:p>
                  </a:txBody>
                  <a:tcPr marL="43472" marR="434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800" dirty="0" smtClean="0">
                          <a:effectLst/>
                        </a:rPr>
                        <a:t>Y</a:t>
                      </a:r>
                      <a:endParaRPr lang="en-GB" sz="800" dirty="0">
                        <a:effectLst/>
                        <a:latin typeface="Gotham Book"/>
                        <a:ea typeface="Times New Roman"/>
                        <a:cs typeface="Times New Roman"/>
                      </a:endParaRPr>
                    </a:p>
                  </a:txBody>
                  <a:tcPr marL="43472" marR="43472" marT="0" marB="0"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9516">
                <a:tc>
                  <a:txBody>
                    <a:bodyPr/>
                    <a:lstStyle/>
                    <a:p>
                      <a:pPr>
                        <a:spcAft>
                          <a:spcPts val="0"/>
                        </a:spcAft>
                      </a:pPr>
                      <a:r>
                        <a:rPr lang="en-GB" sz="800" dirty="0">
                          <a:effectLst/>
                        </a:rPr>
                        <a:t>Lithium-ion battery packs</a:t>
                      </a:r>
                      <a:endParaRPr lang="en-GB" sz="800" dirty="0">
                        <a:effectLst/>
                        <a:latin typeface="Gotham Book"/>
                        <a:ea typeface="Times New Roman"/>
                        <a:cs typeface="Times New Roman"/>
                      </a:endParaRPr>
                    </a:p>
                  </a:txBody>
                  <a:tcPr marL="43472" marR="43472" marT="0" marB="0" anchor="ctr">
                    <a:lnL w="12700" cmpd="sng">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800" dirty="0" smtClean="0">
                          <a:effectLst/>
                        </a:rPr>
                        <a:t>Y</a:t>
                      </a:r>
                      <a:endParaRPr lang="en-GB" sz="800" dirty="0">
                        <a:effectLst/>
                        <a:latin typeface="Gotham Book"/>
                        <a:ea typeface="Times New Roman"/>
                        <a:cs typeface="Times New Roman"/>
                      </a:endParaRPr>
                    </a:p>
                  </a:txBody>
                  <a:tcPr marL="43472" marR="43472"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800" dirty="0" smtClean="0">
                          <a:effectLst/>
                        </a:rPr>
                        <a:t>Y</a:t>
                      </a:r>
                      <a:endParaRPr lang="en-GB" sz="800" dirty="0">
                        <a:effectLst/>
                        <a:latin typeface="Gotham Book"/>
                        <a:ea typeface="Times New Roman"/>
                        <a:cs typeface="Times New Roman"/>
                      </a:endParaRPr>
                    </a:p>
                  </a:txBody>
                  <a:tcPr marL="43472" marR="43472" marT="0" marB="0"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1515">
                <a:tc>
                  <a:txBody>
                    <a:bodyPr/>
                    <a:lstStyle/>
                    <a:p>
                      <a:pPr>
                        <a:spcAft>
                          <a:spcPts val="0"/>
                        </a:spcAft>
                      </a:pPr>
                      <a:r>
                        <a:rPr lang="en-GB" sz="800" dirty="0">
                          <a:effectLst/>
                        </a:rPr>
                        <a:t>Wireless connection to IDEAL </a:t>
                      </a:r>
                      <a:r>
                        <a:rPr lang="en-GB" sz="800" dirty="0" err="1">
                          <a:effectLst/>
                        </a:rPr>
                        <a:t>AnyWARE</a:t>
                      </a:r>
                      <a:r>
                        <a:rPr lang="en-GB" sz="800" dirty="0">
                          <a:effectLst/>
                        </a:rPr>
                        <a:t>™ app</a:t>
                      </a:r>
                      <a:endParaRPr lang="en-GB" sz="800" dirty="0">
                        <a:effectLst/>
                        <a:latin typeface="Gotham Book"/>
                        <a:ea typeface="Times New Roman"/>
                        <a:cs typeface="Times New Roman"/>
                      </a:endParaRPr>
                    </a:p>
                  </a:txBody>
                  <a:tcPr marL="43472" marR="43472" marT="0" marB="0" anchor="ctr">
                    <a:lnL w="12700" cmpd="sng">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n-GB" sz="800" dirty="0" smtClean="0">
                          <a:effectLst/>
                        </a:rPr>
                        <a:t>Y- External</a:t>
                      </a:r>
                      <a:r>
                        <a:rPr lang="en-GB" sz="800" baseline="0" dirty="0" smtClean="0">
                          <a:effectLst/>
                        </a:rPr>
                        <a:t> adapter included</a:t>
                      </a:r>
                      <a:endParaRPr lang="en-GB" sz="800" dirty="0">
                        <a:effectLst/>
                        <a:latin typeface="Gotham Book"/>
                        <a:ea typeface="Times New Roman"/>
                        <a:cs typeface="Times New Roman"/>
                      </a:endParaRPr>
                    </a:p>
                  </a:txBody>
                  <a:tcPr marL="43472" marR="43472" marT="0"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n-GB" sz="800" dirty="0" smtClean="0">
                          <a:effectLst/>
                        </a:rPr>
                        <a:t>Y- External adapter </a:t>
                      </a:r>
                      <a:r>
                        <a:rPr lang="en-GB" sz="800" baseline="0" dirty="0" smtClean="0">
                          <a:effectLst/>
                        </a:rPr>
                        <a:t>included</a:t>
                      </a:r>
                      <a:endParaRPr lang="en-GB" sz="800" dirty="0">
                        <a:effectLst/>
                        <a:latin typeface="Gotham Book"/>
                        <a:ea typeface="Times New Roman"/>
                        <a:cs typeface="Times New Roman"/>
                      </a:endParaRPr>
                    </a:p>
                  </a:txBody>
                  <a:tcPr marL="43472" marR="43472" marT="0" marB="0" anchor="ctr">
                    <a:lnL>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6573600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5302156" y="140301"/>
            <a:ext cx="3684896"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latin typeface="Calibri" panose="020F0502020204030204" pitchFamily="34" charset="0"/>
              </a:rPr>
              <a:t>Product Specifications</a:t>
            </a:r>
          </a:p>
        </p:txBody>
      </p:sp>
      <p:graphicFrame>
        <p:nvGraphicFramePr>
          <p:cNvPr id="3" name="Tabelle 2"/>
          <p:cNvGraphicFramePr>
            <a:graphicFrameLocks noGrp="1"/>
          </p:cNvGraphicFramePr>
          <p:nvPr>
            <p:extLst>
              <p:ext uri="{D42A27DB-BD31-4B8C-83A1-F6EECF244321}">
                <p14:modId xmlns:p14="http://schemas.microsoft.com/office/powerpoint/2010/main" val="600909871"/>
              </p:ext>
            </p:extLst>
          </p:nvPr>
        </p:nvGraphicFramePr>
        <p:xfrm>
          <a:off x="212088" y="742950"/>
          <a:ext cx="8541386" cy="4197060"/>
        </p:xfrm>
        <a:graphic>
          <a:graphicData uri="http://schemas.openxmlformats.org/drawingml/2006/table">
            <a:tbl>
              <a:tblPr firstRow="1" firstCol="1" bandRow="1" bandCol="1">
                <a:tableStyleId>{10A1B5D5-9B99-4C35-A422-299274C87663}</a:tableStyleId>
              </a:tblPr>
              <a:tblGrid>
                <a:gridCol w="2026487"/>
                <a:gridCol w="3411018"/>
                <a:gridCol w="3103881"/>
              </a:tblGrid>
              <a:tr h="182880">
                <a:tc>
                  <a:txBody>
                    <a:bodyPr/>
                    <a:lstStyle/>
                    <a:p>
                      <a:pPr>
                        <a:spcBef>
                          <a:spcPts val="200"/>
                        </a:spcBef>
                        <a:spcAft>
                          <a:spcPts val="200"/>
                        </a:spcAft>
                      </a:pPr>
                      <a:r>
                        <a:rPr lang="en-US" sz="1200" dirty="0">
                          <a:effectLst/>
                          <a:latin typeface="Calibri" panose="020F0502020204030204" pitchFamily="34" charset="0"/>
                        </a:rPr>
                        <a:t>Features</a:t>
                      </a:r>
                      <a:endParaRPr lang="en-GB" sz="1200" b="1" dirty="0">
                        <a:effectLst/>
                        <a:latin typeface="Calibri" panose="020F0502020204030204" pitchFamily="34" charset="0"/>
                        <a:ea typeface="Batang"/>
                        <a:cs typeface="Verdana"/>
                      </a:endParaRPr>
                    </a:p>
                  </a:txBody>
                  <a:tcPr marL="43472" marR="43472" marT="0" marB="0" anchor="b">
                    <a:lnB w="12700" cap="flat" cmpd="sng" algn="ctr">
                      <a:noFill/>
                      <a:prstDash val="solid"/>
                      <a:round/>
                      <a:headEnd type="none" w="med" len="med"/>
                      <a:tailEnd type="none" w="med" len="med"/>
                    </a:lnB>
                    <a:solidFill>
                      <a:srgbClr val="006AB6"/>
                    </a:solidFill>
                  </a:tcPr>
                </a:tc>
                <a:tc>
                  <a:txBody>
                    <a:bodyPr/>
                    <a:lstStyle/>
                    <a:p>
                      <a:pPr algn="ctr">
                        <a:spcBef>
                          <a:spcPts val="200"/>
                        </a:spcBef>
                        <a:spcAft>
                          <a:spcPts val="200"/>
                        </a:spcAft>
                      </a:pPr>
                      <a:r>
                        <a:rPr lang="en-US" sz="1200" dirty="0" err="1" smtClean="0">
                          <a:effectLst/>
                          <a:latin typeface="Calibri" panose="020F0502020204030204" pitchFamily="34" charset="0"/>
                        </a:rPr>
                        <a:t>LanTEK</a:t>
                      </a:r>
                      <a:r>
                        <a:rPr lang="en-US" sz="1200" baseline="0" dirty="0" smtClean="0">
                          <a:effectLst/>
                          <a:latin typeface="Calibri" panose="020F0502020204030204" pitchFamily="34" charset="0"/>
                        </a:rPr>
                        <a:t> </a:t>
                      </a:r>
                      <a:r>
                        <a:rPr lang="en-US" sz="1200" dirty="0" smtClean="0">
                          <a:effectLst/>
                          <a:latin typeface="Calibri" panose="020F0502020204030204" pitchFamily="34" charset="0"/>
                        </a:rPr>
                        <a:t>III-500MHz </a:t>
                      </a:r>
                      <a:endParaRPr lang="en-GB" sz="1200" b="1" dirty="0">
                        <a:effectLst/>
                        <a:latin typeface="Calibri" panose="020F0502020204030204" pitchFamily="34" charset="0"/>
                        <a:ea typeface="Batang"/>
                        <a:cs typeface="Verdana"/>
                      </a:endParaRPr>
                    </a:p>
                  </a:txBody>
                  <a:tcPr marL="43472" marR="43472" marT="0" marB="0" anchor="b">
                    <a:lnB w="12700" cap="flat" cmpd="sng" algn="ctr">
                      <a:noFill/>
                      <a:prstDash val="solid"/>
                      <a:round/>
                      <a:headEnd type="none" w="med" len="med"/>
                      <a:tailEnd type="none" w="med" len="med"/>
                    </a:lnB>
                    <a:solidFill>
                      <a:srgbClr val="006AB6"/>
                    </a:solidFill>
                  </a:tcPr>
                </a:tc>
                <a:tc>
                  <a:txBody>
                    <a:bodyPr/>
                    <a:lstStyle/>
                    <a:p>
                      <a:pPr algn="ctr">
                        <a:spcBef>
                          <a:spcPts val="200"/>
                        </a:spcBef>
                        <a:spcAft>
                          <a:spcPts val="200"/>
                        </a:spcAft>
                      </a:pPr>
                      <a:r>
                        <a:rPr lang="en-US" sz="1200" dirty="0" err="1" smtClean="0">
                          <a:effectLst/>
                          <a:latin typeface="Calibri" panose="020F0502020204030204" pitchFamily="34" charset="0"/>
                        </a:rPr>
                        <a:t>LanTEK</a:t>
                      </a:r>
                      <a:r>
                        <a:rPr lang="en-US" sz="1200" dirty="0" smtClean="0">
                          <a:effectLst/>
                          <a:latin typeface="Calibri" panose="020F0502020204030204" pitchFamily="34" charset="0"/>
                        </a:rPr>
                        <a:t> III-1000MHz</a:t>
                      </a:r>
                      <a:endParaRPr lang="en-GB" sz="1200" b="1" dirty="0">
                        <a:effectLst/>
                        <a:latin typeface="Calibri" panose="020F0502020204030204" pitchFamily="34" charset="0"/>
                        <a:ea typeface="Batang"/>
                        <a:cs typeface="Verdana"/>
                      </a:endParaRPr>
                    </a:p>
                  </a:txBody>
                  <a:tcPr marL="43472" marR="43472" marT="0" marB="0" anchor="b">
                    <a:lnB w="12700" cap="flat" cmpd="sng" algn="ctr">
                      <a:noFill/>
                      <a:prstDash val="solid"/>
                      <a:round/>
                      <a:headEnd type="none" w="med" len="med"/>
                      <a:tailEnd type="none" w="med" len="med"/>
                    </a:lnB>
                    <a:solidFill>
                      <a:srgbClr val="006AB6"/>
                    </a:solidFill>
                  </a:tcPr>
                </a:tc>
              </a:tr>
              <a:tr h="731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dk1"/>
                          </a:solidFill>
                          <a:effectLst/>
                          <a:latin typeface="Calibri" panose="020F0502020204030204" pitchFamily="34" charset="0"/>
                          <a:ea typeface="+mn-ea"/>
                          <a:cs typeface="+mn-cs"/>
                        </a:rPr>
                        <a:t>Standard test compliance</a:t>
                      </a:r>
                    </a:p>
                  </a:txBody>
                  <a:tcPr marL="43472" marR="43472"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spcAft>
                          <a:spcPts val="0"/>
                        </a:spcAft>
                      </a:pPr>
                      <a:r>
                        <a:rPr lang="en-GB" sz="1200" kern="1200" dirty="0" smtClean="0">
                          <a:solidFill>
                            <a:schemeClr val="dk1"/>
                          </a:solidFill>
                          <a:effectLst/>
                          <a:latin typeface="Calibri" panose="020F0502020204030204" pitchFamily="34" charset="0"/>
                          <a:ea typeface="+mn-ea"/>
                          <a:cs typeface="+mn-cs"/>
                        </a:rPr>
                        <a:t>ANSI/TIA/EIA 568A, 568B, 568-C2 CAT 6A/6/5E/3, ISO EA/D/C, AS/NZS 3080, IEEE 802.3 Ethernet, EN50173 – EA/E/D/C</a:t>
                      </a:r>
                      <a:endParaRPr lang="en-GB" sz="1200" dirty="0">
                        <a:effectLst/>
                        <a:latin typeface="Calibri" panose="020F0502020204030204" pitchFamily="34" charset="0"/>
                        <a:ea typeface="Times New Roman"/>
                        <a:cs typeface="Times New Roman"/>
                      </a:endParaRPr>
                    </a:p>
                  </a:txBody>
                  <a:tcPr marL="43472" marR="43472"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Calibri" panose="020F0502020204030204" pitchFamily="34" charset="0"/>
                          <a:ea typeface="+mn-ea"/>
                          <a:cs typeface="+mn-cs"/>
                        </a:rPr>
                        <a:t>ANSI/TIA/EIA 568A, 568B, 568-C2 CAT 6A/6/5E/3, ISO F/EA/D/C, AS/NZS 3080, IEEE 802.3 Ethernet, EN50173 – F/EA/E/D/C</a:t>
                      </a:r>
                      <a:endParaRPr lang="en-GB" sz="1200" dirty="0" smtClean="0">
                        <a:effectLst/>
                        <a:latin typeface="Calibri" panose="020F0502020204030204" pitchFamily="34" charset="0"/>
                        <a:ea typeface="Times New Roman"/>
                        <a:cs typeface="Times New Roman"/>
                      </a:endParaRPr>
                    </a:p>
                  </a:txBody>
                  <a:tcPr marL="43472" marR="43472"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40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dk1"/>
                          </a:solidFill>
                          <a:effectLst/>
                          <a:latin typeface="Calibri" panose="020F0502020204030204" pitchFamily="34" charset="0"/>
                          <a:ea typeface="+mn-ea"/>
                          <a:cs typeface="+mn-cs"/>
                        </a:rPr>
                        <a:t>Cable types</a:t>
                      </a:r>
                    </a:p>
                  </a:txBody>
                  <a:tcPr marL="43472" marR="43472"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a:r>
                        <a:rPr lang="en-GB" sz="1200" kern="1200" dirty="0" smtClean="0">
                          <a:solidFill>
                            <a:schemeClr val="dk1"/>
                          </a:solidFill>
                          <a:effectLst/>
                          <a:latin typeface="Calibri" panose="020F0502020204030204" pitchFamily="34" charset="0"/>
                          <a:ea typeface="+mn-ea"/>
                          <a:cs typeface="+mn-cs"/>
                        </a:rPr>
                        <a:t>UTP/SCTP/FTP CAT 3/5E/6A/7/7A (100 Ω); Coax (50/75 Ω)</a:t>
                      </a:r>
                      <a:endParaRPr lang="en-GB" sz="1200" kern="1200" dirty="0">
                        <a:solidFill>
                          <a:schemeClr val="dk1"/>
                        </a:solidFill>
                        <a:effectLst/>
                        <a:latin typeface="Calibri" panose="020F0502020204030204" pitchFamily="34" charset="0"/>
                        <a:ea typeface="+mn-ea"/>
                        <a:cs typeface="+mn-cs"/>
                      </a:endParaRPr>
                    </a:p>
                  </a:txBody>
                  <a:tcPr marL="43472" marR="43472"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sz="1100" kern="1200" dirty="0">
                        <a:solidFill>
                          <a:schemeClr val="dk1"/>
                        </a:solidFill>
                        <a:effectLst/>
                        <a:latin typeface="Calibri" panose="020F0502020204030204" pitchFamily="34" charset="0"/>
                        <a:ea typeface="+mn-ea"/>
                        <a:cs typeface="+mn-cs"/>
                      </a:endParaRPr>
                    </a:p>
                  </a:txBody>
                  <a:tcPr marL="43472" marR="43472" marT="0" marB="0" anchor="ctr"/>
                </a:tc>
              </a:tr>
              <a:tr h="240780">
                <a:tc>
                  <a:txBody>
                    <a:bodyPr/>
                    <a:lstStyle/>
                    <a:p>
                      <a:r>
                        <a:rPr lang="en-GB" sz="1200" b="1" kern="1200" dirty="0" smtClean="0">
                          <a:solidFill>
                            <a:schemeClr val="dk1"/>
                          </a:solidFill>
                          <a:effectLst/>
                          <a:latin typeface="Calibri" panose="020F0502020204030204" pitchFamily="34" charset="0"/>
                          <a:ea typeface="+mn-ea"/>
                          <a:cs typeface="+mn-cs"/>
                        </a:rPr>
                        <a:t>Dimensions</a:t>
                      </a:r>
                    </a:p>
                  </a:txBody>
                  <a:tcPr marL="43472" marR="43472"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a:r>
                        <a:rPr lang="en-GB" sz="1200" kern="1200" dirty="0" smtClean="0">
                          <a:solidFill>
                            <a:schemeClr val="dk1"/>
                          </a:solidFill>
                          <a:effectLst/>
                          <a:latin typeface="Calibri" panose="020F0502020204030204" pitchFamily="34" charset="0"/>
                          <a:ea typeface="+mn-ea"/>
                          <a:cs typeface="+mn-cs"/>
                        </a:rPr>
                        <a:t>(L) 254 mm x (W) 127 mm x (D) 53 mm</a:t>
                      </a:r>
                    </a:p>
                  </a:txBody>
                  <a:tcPr marL="43472" marR="43472"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GB" sz="1100" kern="1200" dirty="0" smtClean="0">
                        <a:solidFill>
                          <a:schemeClr val="dk1"/>
                        </a:solidFill>
                        <a:effectLst/>
                        <a:latin typeface="Calibri" panose="020F0502020204030204" pitchFamily="34" charset="0"/>
                        <a:ea typeface="+mn-ea"/>
                        <a:cs typeface="+mn-cs"/>
                      </a:endParaRPr>
                    </a:p>
                  </a:txBody>
                  <a:tcPr marL="43472" marR="43472" marT="0" marB="0" anchor="ctr"/>
                </a:tc>
              </a:tr>
              <a:tr h="548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dk1"/>
                          </a:solidFill>
                          <a:effectLst/>
                          <a:latin typeface="Calibri" panose="020F0502020204030204" pitchFamily="34" charset="0"/>
                          <a:ea typeface="+mn-ea"/>
                          <a:cs typeface="+mn-cs"/>
                        </a:rPr>
                        <a:t>Weights</a:t>
                      </a:r>
                    </a:p>
                  </a:txBody>
                  <a:tcPr marL="43472" marR="43472"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a:r>
                        <a:rPr lang="en-GB" sz="1200" kern="1200" dirty="0" smtClean="0">
                          <a:solidFill>
                            <a:schemeClr val="dk1"/>
                          </a:solidFill>
                          <a:effectLst/>
                          <a:latin typeface="Calibri" panose="020F0502020204030204" pitchFamily="34" charset="0"/>
                          <a:ea typeface="+mn-ea"/>
                          <a:cs typeface="+mn-cs"/>
                        </a:rPr>
                        <a:t>Display handset (DH)	1180 g (incl. battery)</a:t>
                      </a:r>
                    </a:p>
                    <a:p>
                      <a:pPr algn="ctr"/>
                      <a:r>
                        <a:rPr lang="en-GB" sz="1200" kern="1200" dirty="0" smtClean="0">
                          <a:solidFill>
                            <a:schemeClr val="dk1"/>
                          </a:solidFill>
                          <a:effectLst/>
                          <a:latin typeface="Calibri" panose="020F0502020204030204" pitchFamily="34" charset="0"/>
                          <a:ea typeface="+mn-ea"/>
                          <a:cs typeface="+mn-cs"/>
                        </a:rPr>
                        <a:t>Remote handset (RH)	1120 g (incl. battery pack)</a:t>
                      </a:r>
                    </a:p>
                    <a:p>
                      <a:pPr algn="ctr"/>
                      <a:r>
                        <a:rPr lang="en-GB" sz="1200" kern="1200" dirty="0" smtClean="0">
                          <a:solidFill>
                            <a:schemeClr val="dk1"/>
                          </a:solidFill>
                          <a:effectLst/>
                          <a:latin typeface="Calibri" panose="020F0502020204030204" pitchFamily="34" charset="0"/>
                          <a:ea typeface="+mn-ea"/>
                          <a:cs typeface="+mn-cs"/>
                        </a:rPr>
                        <a:t>Battery pack		  548 g	</a:t>
                      </a:r>
                      <a:endParaRPr lang="en-GB" sz="1200" kern="1200" dirty="0">
                        <a:solidFill>
                          <a:schemeClr val="dk1"/>
                        </a:solidFill>
                        <a:effectLst/>
                        <a:latin typeface="Calibri" panose="020F0502020204030204" pitchFamily="34" charset="0"/>
                        <a:ea typeface="+mn-ea"/>
                        <a:cs typeface="+mn-cs"/>
                      </a:endParaRPr>
                    </a:p>
                  </a:txBody>
                  <a:tcPr marL="43472" marR="43472"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sz="1100" kern="1200" dirty="0">
                        <a:solidFill>
                          <a:schemeClr val="dk1"/>
                        </a:solidFill>
                        <a:effectLst/>
                        <a:latin typeface="Calibri" panose="020F0502020204030204" pitchFamily="34" charset="0"/>
                        <a:ea typeface="+mn-ea"/>
                        <a:cs typeface="+mn-cs"/>
                      </a:endParaRPr>
                    </a:p>
                  </a:txBody>
                  <a:tcPr marL="43472" marR="43472" marT="0" marB="0" anchor="ctr"/>
                </a:tc>
              </a:tr>
              <a:tr h="240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dk1"/>
                          </a:solidFill>
                          <a:effectLst/>
                          <a:latin typeface="Calibri" panose="020F0502020204030204" pitchFamily="34" charset="0"/>
                          <a:ea typeface="+mn-ea"/>
                          <a:cs typeface="+mn-cs"/>
                        </a:rPr>
                        <a:t>Battery packs</a:t>
                      </a:r>
                    </a:p>
                  </a:txBody>
                  <a:tcPr marL="43472" marR="43472"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a:r>
                        <a:rPr lang="en-GB" sz="1200" kern="1200" dirty="0" smtClean="0">
                          <a:solidFill>
                            <a:schemeClr val="dk1"/>
                          </a:solidFill>
                          <a:effectLst/>
                          <a:latin typeface="Calibri" panose="020F0502020204030204" pitchFamily="34" charset="0"/>
                          <a:ea typeface="+mn-ea"/>
                          <a:cs typeface="+mn-cs"/>
                        </a:rPr>
                        <a:t>Lithium-ion battery packs (Li-ion)</a:t>
                      </a:r>
                      <a:endParaRPr lang="en-GB" sz="1200" kern="1200" dirty="0">
                        <a:solidFill>
                          <a:schemeClr val="dk1"/>
                        </a:solidFill>
                        <a:effectLst/>
                        <a:latin typeface="Calibri" panose="020F0502020204030204" pitchFamily="34" charset="0"/>
                        <a:ea typeface="+mn-ea"/>
                        <a:cs typeface="+mn-cs"/>
                      </a:endParaRPr>
                    </a:p>
                  </a:txBody>
                  <a:tcPr marL="43472" marR="43472"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GB" sz="1100" kern="1200" dirty="0">
                        <a:solidFill>
                          <a:schemeClr val="dk1"/>
                        </a:solidFill>
                        <a:effectLst/>
                        <a:latin typeface="Calibri" panose="020F0502020204030204" pitchFamily="34" charset="0"/>
                        <a:ea typeface="+mn-ea"/>
                        <a:cs typeface="+mn-cs"/>
                      </a:endParaRPr>
                    </a:p>
                  </a:txBody>
                  <a:tcPr marL="43472" marR="43472" marT="0" marB="0" anchor="ctr"/>
                </a:tc>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dk1"/>
                          </a:solidFill>
                          <a:effectLst/>
                          <a:latin typeface="Calibri" panose="020F0502020204030204" pitchFamily="34" charset="0"/>
                          <a:ea typeface="+mn-ea"/>
                          <a:cs typeface="+mn-cs"/>
                        </a:rPr>
                        <a:t>Operating life with battery pack</a:t>
                      </a:r>
                    </a:p>
                  </a:txBody>
                  <a:tcPr marL="43472" marR="43472"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a:r>
                        <a:rPr lang="en-GB" sz="1200" kern="1200" dirty="0" smtClean="0">
                          <a:solidFill>
                            <a:schemeClr val="dk1"/>
                          </a:solidFill>
                          <a:effectLst/>
                          <a:latin typeface="Calibri" panose="020F0502020204030204" pitchFamily="34" charset="0"/>
                          <a:ea typeface="+mn-ea"/>
                          <a:cs typeface="+mn-cs"/>
                        </a:rPr>
                        <a:t>18 HOURS</a:t>
                      </a:r>
                      <a:r>
                        <a:rPr lang="en-GB" sz="1200" kern="1200" baseline="0" dirty="0" smtClean="0">
                          <a:solidFill>
                            <a:schemeClr val="dk1"/>
                          </a:solidFill>
                          <a:effectLst/>
                          <a:latin typeface="Calibri" panose="020F0502020204030204" pitchFamily="34" charset="0"/>
                          <a:ea typeface="+mn-ea"/>
                          <a:cs typeface="+mn-cs"/>
                        </a:rPr>
                        <a:t> continuous use</a:t>
                      </a:r>
                      <a:endParaRPr lang="en-GB" sz="1200" kern="1200" dirty="0">
                        <a:solidFill>
                          <a:schemeClr val="dk1"/>
                        </a:solidFill>
                        <a:effectLst/>
                        <a:latin typeface="Calibri" panose="020F0502020204030204" pitchFamily="34" charset="0"/>
                        <a:ea typeface="+mn-ea"/>
                        <a:cs typeface="+mn-cs"/>
                      </a:endParaRPr>
                    </a:p>
                  </a:txBody>
                  <a:tcPr marL="43472" marR="43472"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sz="1100" kern="1200" dirty="0">
                        <a:solidFill>
                          <a:schemeClr val="dk1"/>
                        </a:solidFill>
                        <a:effectLst/>
                        <a:latin typeface="Calibri" panose="020F0502020204030204" pitchFamily="34" charset="0"/>
                        <a:ea typeface="+mn-ea"/>
                        <a:cs typeface="+mn-cs"/>
                      </a:endParaRPr>
                    </a:p>
                  </a:txBody>
                  <a:tcPr marL="43472" marR="43472" marT="0" marB="0" anchor="ctr"/>
                </a:tc>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dk1"/>
                          </a:solidFill>
                          <a:effectLst/>
                          <a:latin typeface="Calibri" panose="020F0502020204030204" pitchFamily="34" charset="0"/>
                          <a:ea typeface="+mn-ea"/>
                          <a:cs typeface="+mn-cs"/>
                        </a:rPr>
                        <a:t>Charge time</a:t>
                      </a:r>
                    </a:p>
                  </a:txBody>
                  <a:tcPr marL="43472" marR="43472"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a:r>
                        <a:rPr lang="en-GB" sz="1200" kern="1200" dirty="0" smtClean="0">
                          <a:solidFill>
                            <a:schemeClr val="dk1"/>
                          </a:solidFill>
                          <a:effectLst/>
                          <a:latin typeface="Calibri" panose="020F0502020204030204" pitchFamily="34" charset="0"/>
                          <a:ea typeface="+mn-ea"/>
                          <a:cs typeface="+mn-cs"/>
                        </a:rPr>
                        <a:t>In handset	 6-8 hours</a:t>
                      </a:r>
                    </a:p>
                    <a:p>
                      <a:pPr algn="ctr"/>
                      <a:r>
                        <a:rPr lang="en-GB" sz="1200" kern="1200" dirty="0" smtClean="0">
                          <a:solidFill>
                            <a:schemeClr val="dk1"/>
                          </a:solidFill>
                          <a:effectLst/>
                          <a:latin typeface="Calibri" panose="020F0502020204030204" pitchFamily="34" charset="0"/>
                          <a:ea typeface="+mn-ea"/>
                          <a:cs typeface="+mn-cs"/>
                        </a:rPr>
                        <a:t>External	 4 hours</a:t>
                      </a:r>
                      <a:endParaRPr lang="en-GB" sz="1200" kern="1200" dirty="0">
                        <a:solidFill>
                          <a:schemeClr val="dk1"/>
                        </a:solidFill>
                        <a:effectLst/>
                        <a:latin typeface="Calibri" panose="020F0502020204030204" pitchFamily="34" charset="0"/>
                        <a:ea typeface="+mn-ea"/>
                        <a:cs typeface="+mn-cs"/>
                      </a:endParaRPr>
                    </a:p>
                  </a:txBody>
                  <a:tcPr marL="43472" marR="43472"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GB" sz="1100" kern="1200" dirty="0">
                        <a:solidFill>
                          <a:schemeClr val="dk1"/>
                        </a:solidFill>
                        <a:effectLst/>
                        <a:latin typeface="Calibri" panose="020F0502020204030204" pitchFamily="34" charset="0"/>
                        <a:ea typeface="+mn-ea"/>
                        <a:cs typeface="+mn-cs"/>
                      </a:endParaRPr>
                    </a:p>
                  </a:txBody>
                  <a:tcPr marL="43472" marR="43472" marT="0" marB="0" anchor="ctr"/>
                </a:tc>
              </a:tr>
              <a:tr h="365760">
                <a:tc>
                  <a:txBody>
                    <a:bodyPr/>
                    <a:lstStyle/>
                    <a:p>
                      <a:r>
                        <a:rPr lang="en-GB" sz="1200" b="1" kern="1200" dirty="0" smtClean="0">
                          <a:solidFill>
                            <a:schemeClr val="dk1"/>
                          </a:solidFill>
                          <a:effectLst/>
                          <a:latin typeface="Calibri" panose="020F0502020204030204" pitchFamily="34" charset="0"/>
                          <a:ea typeface="+mn-ea"/>
                          <a:cs typeface="+mn-cs"/>
                        </a:rPr>
                        <a:t>Operating temperature</a:t>
                      </a:r>
                    </a:p>
                  </a:txBody>
                  <a:tcPr marL="43472" marR="43472"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a:r>
                        <a:rPr lang="en-GB" sz="1200" kern="1200" dirty="0" smtClean="0">
                          <a:solidFill>
                            <a:schemeClr val="dk1"/>
                          </a:solidFill>
                          <a:effectLst/>
                          <a:latin typeface="Calibri" panose="020F0502020204030204" pitchFamily="34" charset="0"/>
                          <a:ea typeface="+mn-ea"/>
                          <a:cs typeface="+mn-cs"/>
                        </a:rPr>
                        <a:t>0</a:t>
                      </a:r>
                      <a:r>
                        <a:rPr lang="en-GB" sz="1200" kern="1200" baseline="30000" dirty="0" smtClean="0">
                          <a:solidFill>
                            <a:schemeClr val="dk1"/>
                          </a:solidFill>
                          <a:effectLst/>
                          <a:latin typeface="Calibri" panose="020F0502020204030204" pitchFamily="34" charset="0"/>
                          <a:ea typeface="+mn-ea"/>
                          <a:cs typeface="+mn-cs"/>
                        </a:rPr>
                        <a:t>o</a:t>
                      </a:r>
                      <a:r>
                        <a:rPr lang="en-GB" sz="1200" kern="1200" dirty="0" smtClean="0">
                          <a:solidFill>
                            <a:schemeClr val="dk1"/>
                          </a:solidFill>
                          <a:effectLst/>
                          <a:latin typeface="Calibri" panose="020F0502020204030204" pitchFamily="34" charset="0"/>
                          <a:ea typeface="+mn-ea"/>
                          <a:cs typeface="+mn-cs"/>
                        </a:rPr>
                        <a:t> C to +50</a:t>
                      </a:r>
                      <a:r>
                        <a:rPr lang="en-GB" sz="1200" kern="1200" baseline="30000" dirty="0" smtClean="0">
                          <a:solidFill>
                            <a:schemeClr val="dk1"/>
                          </a:solidFill>
                          <a:effectLst/>
                          <a:latin typeface="Calibri" panose="020F0502020204030204" pitchFamily="34" charset="0"/>
                          <a:ea typeface="+mn-ea"/>
                          <a:cs typeface="+mn-cs"/>
                        </a:rPr>
                        <a:t>o</a:t>
                      </a:r>
                      <a:r>
                        <a:rPr lang="en-GB" sz="1200" kern="1200" dirty="0" smtClean="0">
                          <a:solidFill>
                            <a:schemeClr val="dk1"/>
                          </a:solidFill>
                          <a:effectLst/>
                          <a:latin typeface="Calibri" panose="020F0502020204030204" pitchFamily="34" charset="0"/>
                          <a:ea typeface="+mn-ea"/>
                          <a:cs typeface="+mn-cs"/>
                        </a:rPr>
                        <a:t> C (only operate if handset temperature is close to ambient temperature!)</a:t>
                      </a:r>
                      <a:endParaRPr lang="en-GB" sz="1200" kern="1200" dirty="0">
                        <a:solidFill>
                          <a:schemeClr val="dk1"/>
                        </a:solidFill>
                        <a:effectLst/>
                        <a:latin typeface="Calibri" panose="020F0502020204030204" pitchFamily="34" charset="0"/>
                        <a:ea typeface="+mn-ea"/>
                        <a:cs typeface="+mn-cs"/>
                      </a:endParaRPr>
                    </a:p>
                  </a:txBody>
                  <a:tcPr marL="43472" marR="43472"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sz="1100" kern="1200" dirty="0">
                        <a:solidFill>
                          <a:schemeClr val="dk1"/>
                        </a:solidFill>
                        <a:effectLst/>
                        <a:latin typeface="Calibri" panose="020F0502020204030204" pitchFamily="34" charset="0"/>
                        <a:ea typeface="+mn-ea"/>
                        <a:cs typeface="+mn-cs"/>
                      </a:endParaRPr>
                    </a:p>
                  </a:txBody>
                  <a:tcPr marL="43472" marR="43472" marT="0" marB="0" anchor="ctr"/>
                </a:tc>
              </a:tr>
              <a:tr h="548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dk1"/>
                          </a:solidFill>
                          <a:effectLst/>
                          <a:latin typeface="Calibri" panose="020F0502020204030204" pitchFamily="34" charset="0"/>
                          <a:ea typeface="+mn-ea"/>
                          <a:cs typeface="+mn-cs"/>
                        </a:rPr>
                        <a:t>Storage temperature (min/max)</a:t>
                      </a:r>
                    </a:p>
                    <a:p>
                      <a:pPr>
                        <a:spcAft>
                          <a:spcPts val="0"/>
                        </a:spcAft>
                      </a:pPr>
                      <a:endParaRPr lang="en-GB" sz="1200" dirty="0">
                        <a:effectLst/>
                        <a:latin typeface="Calibri" panose="020F0502020204030204" pitchFamily="34" charset="0"/>
                        <a:ea typeface="Times New Roman"/>
                        <a:cs typeface="Times New Roman"/>
                      </a:endParaRPr>
                    </a:p>
                  </a:txBody>
                  <a:tcPr marL="43472" marR="43472"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Calibri" panose="020F0502020204030204" pitchFamily="34" charset="0"/>
                          <a:ea typeface="+mn-ea"/>
                          <a:cs typeface="+mn-cs"/>
                        </a:rPr>
                        <a:t>-20</a:t>
                      </a:r>
                      <a:r>
                        <a:rPr lang="en-GB" sz="1200" kern="1200" baseline="30000" dirty="0" smtClean="0">
                          <a:solidFill>
                            <a:schemeClr val="dk1"/>
                          </a:solidFill>
                          <a:effectLst/>
                          <a:latin typeface="Calibri" panose="020F0502020204030204" pitchFamily="34" charset="0"/>
                          <a:ea typeface="+mn-ea"/>
                          <a:cs typeface="+mn-cs"/>
                        </a:rPr>
                        <a:t>o</a:t>
                      </a:r>
                      <a:r>
                        <a:rPr lang="en-GB" sz="1200" kern="1200" dirty="0" smtClean="0">
                          <a:solidFill>
                            <a:schemeClr val="dk1"/>
                          </a:solidFill>
                          <a:effectLst/>
                          <a:latin typeface="Calibri" panose="020F0502020204030204" pitchFamily="34" charset="0"/>
                          <a:ea typeface="+mn-ea"/>
                          <a:cs typeface="+mn-cs"/>
                        </a:rPr>
                        <a:t> C to +70</a:t>
                      </a:r>
                      <a:r>
                        <a:rPr lang="en-GB" sz="1200" kern="1200" baseline="30000" dirty="0" smtClean="0">
                          <a:solidFill>
                            <a:schemeClr val="dk1"/>
                          </a:solidFill>
                          <a:effectLst/>
                          <a:latin typeface="Calibri" panose="020F0502020204030204" pitchFamily="34" charset="0"/>
                          <a:ea typeface="+mn-ea"/>
                          <a:cs typeface="+mn-cs"/>
                        </a:rPr>
                        <a:t>o</a:t>
                      </a:r>
                      <a:r>
                        <a:rPr lang="en-GB" sz="1200" kern="1200" dirty="0" smtClean="0">
                          <a:solidFill>
                            <a:schemeClr val="dk1"/>
                          </a:solidFill>
                          <a:effectLst/>
                          <a:latin typeface="Calibri" panose="020F0502020204030204" pitchFamily="34" charset="0"/>
                          <a:ea typeface="+mn-ea"/>
                          <a:cs typeface="+mn-cs"/>
                        </a:rPr>
                        <a:t> C</a:t>
                      </a:r>
                    </a:p>
                    <a:p>
                      <a:pPr algn="ctr"/>
                      <a:endParaRPr lang="en-GB" sz="1200" kern="1200" dirty="0">
                        <a:solidFill>
                          <a:schemeClr val="dk1"/>
                        </a:solidFill>
                        <a:effectLst/>
                        <a:latin typeface="Calibri" panose="020F0502020204030204" pitchFamily="34" charset="0"/>
                        <a:ea typeface="+mn-ea"/>
                        <a:cs typeface="+mn-cs"/>
                      </a:endParaRPr>
                    </a:p>
                  </a:txBody>
                  <a:tcPr marL="43472" marR="43472"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GB" sz="1100" kern="1200" dirty="0">
                        <a:solidFill>
                          <a:schemeClr val="dk1"/>
                        </a:solidFill>
                        <a:effectLst/>
                        <a:latin typeface="Calibri" panose="020F0502020204030204" pitchFamily="34" charset="0"/>
                        <a:ea typeface="+mn-ea"/>
                        <a:cs typeface="+mn-cs"/>
                      </a:endParaRPr>
                    </a:p>
                  </a:txBody>
                  <a:tcPr marL="43472" marR="43472" marT="0" marB="0" anchor="ctr"/>
                </a:tc>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dk1"/>
                          </a:solidFill>
                          <a:effectLst/>
                          <a:latin typeface="Calibri" panose="020F0502020204030204" pitchFamily="34" charset="0"/>
                          <a:ea typeface="+mn-ea"/>
                          <a:cs typeface="+mn-cs"/>
                        </a:rPr>
                        <a:t>Relative humidity</a:t>
                      </a:r>
                    </a:p>
                    <a:p>
                      <a:endParaRPr lang="en-GB" sz="1200" b="1" kern="1200" dirty="0" smtClean="0">
                        <a:solidFill>
                          <a:schemeClr val="dk1"/>
                        </a:solidFill>
                        <a:effectLst/>
                        <a:latin typeface="Calibri" panose="020F0502020204030204" pitchFamily="34" charset="0"/>
                        <a:ea typeface="+mn-ea"/>
                        <a:cs typeface="+mn-cs"/>
                      </a:endParaRPr>
                    </a:p>
                  </a:txBody>
                  <a:tcPr marL="43472" marR="43472" marT="0" marB="0" anchor="ctr">
                    <a:lnT w="12700" cap="flat" cmpd="sng" algn="ctr">
                      <a:noFill/>
                      <a:prstDash val="solid"/>
                      <a:round/>
                      <a:headEnd type="none" w="med" len="med"/>
                      <a:tailEnd type="none" w="med" len="med"/>
                    </a:lnT>
                    <a:solidFill>
                      <a:schemeClr val="bg1"/>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effectLst/>
                          <a:latin typeface="Calibri" panose="020F0502020204030204" pitchFamily="34" charset="0"/>
                          <a:ea typeface="Times New Roman"/>
                          <a:cs typeface="Times New Roman"/>
                        </a:rPr>
                        <a:t>5% to 90%, noncondensing</a:t>
                      </a:r>
                    </a:p>
                    <a:p>
                      <a:pPr algn="ctr"/>
                      <a:endParaRPr lang="en-GB" sz="1200" kern="1200" dirty="0">
                        <a:solidFill>
                          <a:schemeClr val="dk1"/>
                        </a:solidFill>
                        <a:effectLst/>
                        <a:latin typeface="Calibri" panose="020F0502020204030204" pitchFamily="34" charset="0"/>
                        <a:ea typeface="+mn-ea"/>
                        <a:cs typeface="+mn-cs"/>
                      </a:endParaRPr>
                    </a:p>
                  </a:txBody>
                  <a:tcPr marL="43472" marR="43472" marT="0" marB="0" anchor="ctr">
                    <a:lnT w="12700" cap="flat" cmpd="sng" algn="ctr">
                      <a:noFill/>
                      <a:prstDash val="solid"/>
                      <a:round/>
                      <a:headEnd type="none" w="med" len="med"/>
                      <a:tailEnd type="none" w="med" len="med"/>
                    </a:lnT>
                    <a:solidFill>
                      <a:schemeClr val="bg1"/>
                    </a:solidFill>
                  </a:tcPr>
                </a:tc>
                <a:tc hMerge="1">
                  <a:txBody>
                    <a:bodyPr/>
                    <a:lstStyle/>
                    <a:p>
                      <a:endParaRPr lang="en-GB" sz="1100" kern="1200" dirty="0">
                        <a:solidFill>
                          <a:schemeClr val="dk1"/>
                        </a:solidFill>
                        <a:effectLst/>
                        <a:latin typeface="Calibri" panose="020F0502020204030204" pitchFamily="34" charset="0"/>
                        <a:ea typeface="+mn-ea"/>
                        <a:cs typeface="+mn-cs"/>
                      </a:endParaRPr>
                    </a:p>
                  </a:txBody>
                  <a:tcPr marL="43472" marR="43472" marT="0" marB="0" anchor="ctr"/>
                </a:tc>
              </a:tr>
            </a:tbl>
          </a:graphicData>
        </a:graphic>
      </p:graphicFrame>
    </p:spTree>
    <p:extLst>
      <p:ext uri="{BB962C8B-B14F-4D97-AF65-F5344CB8AC3E}">
        <p14:creationId xmlns:p14="http://schemas.microsoft.com/office/powerpoint/2010/main" val="24305186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5302156" y="140301"/>
            <a:ext cx="3684896"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latin typeface="Calibri" panose="020F0502020204030204" pitchFamily="34" charset="0"/>
              </a:rPr>
              <a:t>Product Specifications</a:t>
            </a:r>
          </a:p>
        </p:txBody>
      </p:sp>
      <p:graphicFrame>
        <p:nvGraphicFramePr>
          <p:cNvPr id="2" name="Tabelle 1"/>
          <p:cNvGraphicFramePr>
            <a:graphicFrameLocks noGrp="1"/>
          </p:cNvGraphicFramePr>
          <p:nvPr>
            <p:extLst>
              <p:ext uri="{D42A27DB-BD31-4B8C-83A1-F6EECF244321}">
                <p14:modId xmlns:p14="http://schemas.microsoft.com/office/powerpoint/2010/main" val="485718588"/>
              </p:ext>
            </p:extLst>
          </p:nvPr>
        </p:nvGraphicFramePr>
        <p:xfrm>
          <a:off x="298765" y="942340"/>
          <a:ext cx="8618898" cy="3528000"/>
        </p:xfrm>
        <a:graphic>
          <a:graphicData uri="http://schemas.openxmlformats.org/drawingml/2006/table">
            <a:tbl>
              <a:tblPr firstRow="1" firstCol="1" bandRow="1" bandCol="1">
                <a:tableStyleId>{10A1B5D5-9B99-4C35-A422-299274C87663}</a:tableStyleId>
              </a:tblPr>
              <a:tblGrid>
                <a:gridCol w="3252414"/>
                <a:gridCol w="1626207"/>
                <a:gridCol w="1463586"/>
                <a:gridCol w="2276691"/>
              </a:tblGrid>
              <a:tr h="252000">
                <a:tc>
                  <a:txBody>
                    <a:bodyPr/>
                    <a:lstStyle/>
                    <a:p>
                      <a:pPr algn="ctr">
                        <a:spcBef>
                          <a:spcPts val="200"/>
                        </a:spcBef>
                        <a:spcAft>
                          <a:spcPts val="200"/>
                        </a:spcAft>
                      </a:pPr>
                      <a:r>
                        <a:rPr lang="en-US" sz="1200" dirty="0" err="1" smtClean="0">
                          <a:effectLst/>
                          <a:latin typeface="Calibri" panose="020F0502020204030204" pitchFamily="34" charset="0"/>
                        </a:rPr>
                        <a:t>LanTEK</a:t>
                      </a:r>
                      <a:r>
                        <a:rPr lang="en-US" sz="1200" dirty="0" smtClean="0">
                          <a:effectLst/>
                          <a:latin typeface="Calibri" panose="020F0502020204030204" pitchFamily="34" charset="0"/>
                        </a:rPr>
                        <a:t> III</a:t>
                      </a:r>
                      <a:endParaRPr lang="en-GB" sz="1100" b="1" dirty="0">
                        <a:effectLst/>
                        <a:latin typeface="Calibri" panose="020F0502020204030204" pitchFamily="34" charset="0"/>
                        <a:ea typeface="Batang"/>
                        <a:cs typeface="Verdana"/>
                      </a:endParaRPr>
                    </a:p>
                  </a:txBody>
                  <a:tcPr marL="67283" marR="67283" marT="0" marB="0" anchor="ctr">
                    <a:lnL w="12700" cmpd="sng">
                      <a:noFill/>
                    </a:lnL>
                    <a:lnR>
                      <a:noFill/>
                    </a:lnR>
                    <a:lnT w="12700" cmpd="sng">
                      <a:noFill/>
                    </a:lnT>
                    <a:lnB w="12700" cmpd="sng">
                      <a:noFill/>
                    </a:lnB>
                    <a:lnTlToBr w="12700" cmpd="sng">
                      <a:noFill/>
                      <a:prstDash val="solid"/>
                    </a:lnTlToBr>
                    <a:lnBlToTr w="12700" cmpd="sng">
                      <a:noFill/>
                      <a:prstDash val="solid"/>
                    </a:lnBlToTr>
                    <a:solidFill>
                      <a:srgbClr val="006AB6"/>
                    </a:solidFill>
                  </a:tcPr>
                </a:tc>
                <a:tc>
                  <a:txBody>
                    <a:bodyPr/>
                    <a:lstStyle/>
                    <a:p>
                      <a:pPr algn="ctr">
                        <a:spcBef>
                          <a:spcPts val="200"/>
                        </a:spcBef>
                        <a:spcAft>
                          <a:spcPts val="200"/>
                        </a:spcAft>
                      </a:pPr>
                      <a:r>
                        <a:rPr lang="en-US" sz="1200" dirty="0">
                          <a:effectLst/>
                          <a:latin typeface="Calibri" panose="020F0502020204030204" pitchFamily="34" charset="0"/>
                        </a:rPr>
                        <a:t>Range</a:t>
                      </a:r>
                      <a:endParaRPr lang="en-GB" sz="1100" b="1" dirty="0">
                        <a:effectLst/>
                        <a:latin typeface="Calibri" panose="020F0502020204030204" pitchFamily="34" charset="0"/>
                        <a:ea typeface="Batang"/>
                        <a:cs typeface="Verdana"/>
                      </a:endParaRPr>
                    </a:p>
                  </a:txBody>
                  <a:tcPr marL="67283" marR="67283" marT="0" marB="0" anchor="ctr">
                    <a:lnL>
                      <a:noFill/>
                    </a:lnL>
                    <a:lnR>
                      <a:noFill/>
                    </a:lnR>
                    <a:lnT w="12700" cmpd="sng">
                      <a:noFill/>
                    </a:lnT>
                    <a:lnB w="12700" cmpd="sng">
                      <a:noFill/>
                    </a:lnB>
                    <a:lnTlToBr w="12700" cmpd="sng">
                      <a:noFill/>
                      <a:prstDash val="solid"/>
                    </a:lnTlToBr>
                    <a:lnBlToTr w="12700" cmpd="sng">
                      <a:noFill/>
                      <a:prstDash val="solid"/>
                    </a:lnBlToTr>
                    <a:solidFill>
                      <a:srgbClr val="006AB6"/>
                    </a:solidFill>
                  </a:tcPr>
                </a:tc>
                <a:tc>
                  <a:txBody>
                    <a:bodyPr/>
                    <a:lstStyle/>
                    <a:p>
                      <a:pPr algn="ctr">
                        <a:spcBef>
                          <a:spcPts val="200"/>
                        </a:spcBef>
                        <a:spcAft>
                          <a:spcPts val="200"/>
                        </a:spcAft>
                      </a:pPr>
                      <a:r>
                        <a:rPr lang="en-US" sz="1200">
                          <a:effectLst/>
                          <a:latin typeface="Calibri" panose="020F0502020204030204" pitchFamily="34" charset="0"/>
                        </a:rPr>
                        <a:t>Resolution</a:t>
                      </a:r>
                      <a:endParaRPr lang="en-GB" sz="1100" b="1">
                        <a:effectLst/>
                        <a:latin typeface="Calibri" panose="020F0502020204030204" pitchFamily="34" charset="0"/>
                        <a:ea typeface="Batang"/>
                        <a:cs typeface="Verdana"/>
                      </a:endParaRPr>
                    </a:p>
                  </a:txBody>
                  <a:tcPr marL="67283" marR="67283" marT="0" marB="0" anchor="ctr">
                    <a:lnL>
                      <a:noFill/>
                    </a:lnL>
                    <a:lnR>
                      <a:noFill/>
                    </a:lnR>
                    <a:lnT w="12700" cmpd="sng">
                      <a:noFill/>
                    </a:lnT>
                    <a:lnB w="12700" cmpd="sng">
                      <a:noFill/>
                    </a:lnB>
                    <a:lnTlToBr w="12700" cmpd="sng">
                      <a:noFill/>
                      <a:prstDash val="solid"/>
                    </a:lnTlToBr>
                    <a:lnBlToTr w="12700" cmpd="sng">
                      <a:noFill/>
                      <a:prstDash val="solid"/>
                    </a:lnBlToTr>
                    <a:solidFill>
                      <a:srgbClr val="006AB6"/>
                    </a:solidFill>
                  </a:tcPr>
                </a:tc>
                <a:tc>
                  <a:txBody>
                    <a:bodyPr/>
                    <a:lstStyle/>
                    <a:p>
                      <a:pPr algn="ctr">
                        <a:spcBef>
                          <a:spcPts val="200"/>
                        </a:spcBef>
                        <a:spcAft>
                          <a:spcPts val="200"/>
                        </a:spcAft>
                      </a:pPr>
                      <a:r>
                        <a:rPr lang="en-US" sz="1200" dirty="0">
                          <a:effectLst/>
                          <a:latin typeface="Calibri" panose="020F0502020204030204" pitchFamily="34" charset="0"/>
                        </a:rPr>
                        <a:t>Accuracy</a:t>
                      </a:r>
                      <a:endParaRPr lang="en-GB" sz="1100" b="1" dirty="0">
                        <a:effectLst/>
                        <a:latin typeface="Calibri" panose="020F0502020204030204" pitchFamily="34" charset="0"/>
                        <a:ea typeface="Batang"/>
                        <a:cs typeface="Verdana"/>
                      </a:endParaRPr>
                    </a:p>
                  </a:txBody>
                  <a:tcPr marL="67283" marR="67283" marT="0" marB="0" anchor="ctr">
                    <a:lnL>
                      <a:noFill/>
                    </a:lnL>
                    <a:lnR w="12700" cmpd="sng">
                      <a:noFill/>
                    </a:lnR>
                    <a:lnT w="12700" cmpd="sng">
                      <a:noFill/>
                    </a:lnT>
                    <a:lnB w="12700" cmpd="sng">
                      <a:noFill/>
                    </a:lnB>
                    <a:lnTlToBr w="12700" cmpd="sng">
                      <a:noFill/>
                      <a:prstDash val="solid"/>
                    </a:lnTlToBr>
                    <a:lnBlToTr w="12700" cmpd="sng">
                      <a:noFill/>
                      <a:prstDash val="solid"/>
                    </a:lnBlToTr>
                    <a:solidFill>
                      <a:srgbClr val="006AB6"/>
                    </a:solidFill>
                  </a:tcPr>
                </a:tc>
              </a:tr>
              <a:tr h="252000">
                <a:tc>
                  <a:txBody>
                    <a:bodyPr/>
                    <a:lstStyle/>
                    <a:p>
                      <a:pPr>
                        <a:spcAft>
                          <a:spcPts val="0"/>
                        </a:spcAft>
                      </a:pPr>
                      <a:r>
                        <a:rPr lang="en-GB" sz="1200">
                          <a:effectLst/>
                          <a:latin typeface="Calibri" panose="020F0502020204030204" pitchFamily="34" charset="0"/>
                        </a:rPr>
                        <a:t>Length (50 - 100 Wcable)</a:t>
                      </a:r>
                      <a:endParaRPr lang="en-GB" sz="1200">
                        <a:effectLst/>
                        <a:latin typeface="Calibri" panose="020F0502020204030204" pitchFamily="34" charset="0"/>
                        <a:ea typeface="Times New Roman"/>
                        <a:cs typeface="Times New Roman"/>
                      </a:endParaRPr>
                    </a:p>
                  </a:txBody>
                  <a:tcPr marL="67283" marR="67283"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GB" sz="1200" dirty="0">
                          <a:effectLst/>
                          <a:latin typeface="Calibri" panose="020F0502020204030204" pitchFamily="34" charset="0"/>
                        </a:rPr>
                        <a:t>0 – 605 m</a:t>
                      </a:r>
                      <a:endParaRPr lang="en-GB" sz="1200" dirty="0">
                        <a:effectLst/>
                        <a:latin typeface="Calibri" panose="020F0502020204030204" pitchFamily="34" charset="0"/>
                        <a:ea typeface="Times New Roman"/>
                        <a:cs typeface="Times New Roman"/>
                      </a:endParaRPr>
                    </a:p>
                  </a:txBody>
                  <a:tcPr marL="67283" marR="67283"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GB" sz="1200" dirty="0">
                          <a:effectLst/>
                          <a:latin typeface="Calibri" panose="020F0502020204030204" pitchFamily="34" charset="0"/>
                        </a:rPr>
                        <a:t>0.1 m</a:t>
                      </a:r>
                      <a:endParaRPr lang="en-GB" sz="1200" dirty="0">
                        <a:effectLst/>
                        <a:latin typeface="Calibri" panose="020F0502020204030204" pitchFamily="34" charset="0"/>
                        <a:ea typeface="Times New Roman"/>
                        <a:cs typeface="Times New Roman"/>
                      </a:endParaRPr>
                    </a:p>
                  </a:txBody>
                  <a:tcPr marL="67283" marR="67283"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GB" sz="1200" u="sng">
                          <a:effectLst/>
                          <a:latin typeface="Calibri" panose="020F0502020204030204" pitchFamily="34" charset="0"/>
                        </a:rPr>
                        <a:t>+</a:t>
                      </a:r>
                      <a:r>
                        <a:rPr lang="en-GB" sz="1200">
                          <a:effectLst/>
                          <a:latin typeface="Calibri" panose="020F0502020204030204" pitchFamily="34" charset="0"/>
                        </a:rPr>
                        <a:t> (3 % + 1 m)</a:t>
                      </a:r>
                      <a:endParaRPr lang="en-GB" sz="1200">
                        <a:effectLst/>
                        <a:latin typeface="Calibri" panose="020F0502020204030204" pitchFamily="34" charset="0"/>
                        <a:ea typeface="Times New Roman"/>
                        <a:cs typeface="Times New Roman"/>
                      </a:endParaRPr>
                    </a:p>
                  </a:txBody>
                  <a:tcPr marL="67283" marR="67283" marT="0" marB="0">
                    <a:lnL>
                      <a:noFill/>
                    </a:lnL>
                    <a:lnR w="12700" cmpd="sng">
                      <a:noFill/>
                    </a:lnR>
                    <a:lnT w="12700" cmpd="sng">
                      <a:noFill/>
                    </a:lnT>
                    <a:lnB w="12700" cmpd="sng">
                      <a:noFill/>
                    </a:lnB>
                    <a:lnTlToBr w="12700" cmpd="sng">
                      <a:noFill/>
                      <a:prstDash val="solid"/>
                    </a:lnTlToBr>
                    <a:lnBlToTr w="12700" cmpd="sng">
                      <a:noFill/>
                      <a:prstDash val="solid"/>
                    </a:lnBlToTr>
                  </a:tcPr>
                </a:tc>
              </a:tr>
              <a:tr h="252000">
                <a:tc>
                  <a:txBody>
                    <a:bodyPr/>
                    <a:lstStyle/>
                    <a:p>
                      <a:pPr>
                        <a:spcAft>
                          <a:spcPts val="0"/>
                        </a:spcAft>
                      </a:pPr>
                      <a:r>
                        <a:rPr lang="en-GB" sz="1200">
                          <a:effectLst/>
                          <a:latin typeface="Calibri" panose="020F0502020204030204" pitchFamily="34" charset="0"/>
                        </a:rPr>
                        <a:t>Delay</a:t>
                      </a:r>
                      <a:endParaRPr lang="en-GB" sz="1200">
                        <a:effectLst/>
                        <a:latin typeface="Calibri" panose="020F0502020204030204" pitchFamily="34" charset="0"/>
                        <a:ea typeface="Times New Roman"/>
                        <a:cs typeface="Times New Roman"/>
                      </a:endParaRPr>
                    </a:p>
                  </a:txBody>
                  <a:tcPr marL="67283" marR="67283"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GB" sz="1200" dirty="0">
                          <a:effectLst/>
                          <a:latin typeface="Calibri" panose="020F0502020204030204" pitchFamily="34" charset="0"/>
                        </a:rPr>
                        <a:t>0 - 8000 ns</a:t>
                      </a:r>
                      <a:endParaRPr lang="en-GB" sz="1200" dirty="0">
                        <a:effectLst/>
                        <a:latin typeface="Calibri" panose="020F0502020204030204" pitchFamily="34" charset="0"/>
                        <a:ea typeface="Times New Roman"/>
                        <a:cs typeface="Times New Roman"/>
                      </a:endParaRPr>
                    </a:p>
                  </a:txBody>
                  <a:tcPr marL="67283" marR="67283" marT="0" marB="0">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1200" dirty="0">
                          <a:effectLst/>
                          <a:latin typeface="Calibri" panose="020F0502020204030204" pitchFamily="34" charset="0"/>
                        </a:rPr>
                        <a:t>1 ns/0.1 m</a:t>
                      </a:r>
                      <a:endParaRPr lang="en-GB" sz="1200" dirty="0">
                        <a:effectLst/>
                        <a:latin typeface="Calibri" panose="020F0502020204030204" pitchFamily="34" charset="0"/>
                        <a:ea typeface="Times New Roman"/>
                        <a:cs typeface="Times New Roman"/>
                      </a:endParaRPr>
                    </a:p>
                  </a:txBody>
                  <a:tcPr marL="67283" marR="67283" marT="0" marB="0">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1200" u="sng" dirty="0">
                          <a:effectLst/>
                          <a:latin typeface="Calibri" panose="020F0502020204030204" pitchFamily="34" charset="0"/>
                        </a:rPr>
                        <a:t>+</a:t>
                      </a:r>
                      <a:r>
                        <a:rPr lang="en-GB" sz="1200" dirty="0">
                          <a:effectLst/>
                          <a:latin typeface="Calibri" panose="020F0502020204030204" pitchFamily="34" charset="0"/>
                        </a:rPr>
                        <a:t> (3 % + 1 ns)</a:t>
                      </a:r>
                      <a:endParaRPr lang="en-GB" sz="1200" dirty="0">
                        <a:effectLst/>
                        <a:latin typeface="Calibri" panose="020F0502020204030204" pitchFamily="34" charset="0"/>
                        <a:ea typeface="Times New Roman"/>
                        <a:cs typeface="Times New Roman"/>
                      </a:endParaRPr>
                    </a:p>
                  </a:txBody>
                  <a:tcPr marL="67283" marR="67283" marT="0" marB="0">
                    <a:lnL>
                      <a:noFill/>
                    </a:lnL>
                    <a:lnR w="12700" cmpd="sng">
                      <a:noFill/>
                    </a:lnR>
                    <a:lnT w="12700" cmpd="sng">
                      <a:noFill/>
                    </a:lnT>
                    <a:lnB w="12700" cmpd="sng">
                      <a:noFill/>
                    </a:lnB>
                    <a:lnTlToBr w="12700" cmpd="sng">
                      <a:noFill/>
                      <a:prstDash val="solid"/>
                    </a:lnTlToBr>
                    <a:lnBlToTr w="12700" cmpd="sng">
                      <a:noFill/>
                      <a:prstDash val="solid"/>
                    </a:lnBlToTr>
                    <a:noFill/>
                  </a:tcPr>
                </a:tc>
              </a:tr>
              <a:tr h="252000">
                <a:tc>
                  <a:txBody>
                    <a:bodyPr/>
                    <a:lstStyle/>
                    <a:p>
                      <a:pPr>
                        <a:spcAft>
                          <a:spcPts val="0"/>
                        </a:spcAft>
                      </a:pPr>
                      <a:r>
                        <a:rPr lang="en-GB" sz="1200">
                          <a:effectLst/>
                          <a:latin typeface="Calibri" panose="020F0502020204030204" pitchFamily="34" charset="0"/>
                        </a:rPr>
                        <a:t>Average impedance</a:t>
                      </a:r>
                      <a:endParaRPr lang="en-GB" sz="1200">
                        <a:effectLst/>
                        <a:latin typeface="Calibri" panose="020F0502020204030204" pitchFamily="34" charset="0"/>
                        <a:ea typeface="Times New Roman"/>
                        <a:cs typeface="Times New Roman"/>
                      </a:endParaRPr>
                    </a:p>
                  </a:txBody>
                  <a:tcPr marL="67283" marR="67283"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GB" sz="1200">
                          <a:effectLst/>
                          <a:latin typeface="Calibri" panose="020F0502020204030204" pitchFamily="34" charset="0"/>
                        </a:rPr>
                        <a:t>35 – 180  </a:t>
                      </a:r>
                      <a:endParaRPr lang="en-GB" sz="1200">
                        <a:effectLst/>
                        <a:latin typeface="Calibri" panose="020F0502020204030204" pitchFamily="34" charset="0"/>
                        <a:ea typeface="Times New Roman"/>
                        <a:cs typeface="Times New Roman"/>
                      </a:endParaRPr>
                    </a:p>
                  </a:txBody>
                  <a:tcPr marL="67283" marR="67283"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GB" sz="1200">
                          <a:effectLst/>
                          <a:latin typeface="Calibri" panose="020F0502020204030204" pitchFamily="34" charset="0"/>
                        </a:rPr>
                        <a:t>0,1  </a:t>
                      </a:r>
                      <a:endParaRPr lang="en-GB" sz="1200">
                        <a:effectLst/>
                        <a:latin typeface="Calibri" panose="020F0502020204030204" pitchFamily="34" charset="0"/>
                        <a:ea typeface="Times New Roman"/>
                        <a:cs typeface="Times New Roman"/>
                      </a:endParaRPr>
                    </a:p>
                  </a:txBody>
                  <a:tcPr marL="67283" marR="67283"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GB" sz="1200" u="sng" dirty="0">
                          <a:effectLst/>
                          <a:latin typeface="Calibri" panose="020F0502020204030204" pitchFamily="34" charset="0"/>
                        </a:rPr>
                        <a:t>+</a:t>
                      </a:r>
                      <a:r>
                        <a:rPr lang="en-GB" sz="1200" dirty="0">
                          <a:effectLst/>
                          <a:latin typeface="Calibri" panose="020F0502020204030204" pitchFamily="34" charset="0"/>
                        </a:rPr>
                        <a:t> (3 % + 1  )</a:t>
                      </a:r>
                      <a:endParaRPr lang="en-GB" sz="1200" dirty="0">
                        <a:effectLst/>
                        <a:latin typeface="Calibri" panose="020F0502020204030204" pitchFamily="34" charset="0"/>
                        <a:ea typeface="Times New Roman"/>
                        <a:cs typeface="Times New Roman"/>
                      </a:endParaRPr>
                    </a:p>
                  </a:txBody>
                  <a:tcPr marL="67283" marR="67283" marT="0" marB="0">
                    <a:lnL>
                      <a:noFill/>
                    </a:lnL>
                    <a:lnR w="12700" cmpd="sng">
                      <a:noFill/>
                    </a:lnR>
                    <a:lnT w="12700" cmpd="sng">
                      <a:noFill/>
                    </a:lnT>
                    <a:lnB w="12700" cmpd="sng">
                      <a:noFill/>
                    </a:lnB>
                    <a:lnTlToBr w="12700" cmpd="sng">
                      <a:noFill/>
                      <a:prstDash val="solid"/>
                    </a:lnTlToBr>
                    <a:lnBlToTr w="12700" cmpd="sng">
                      <a:noFill/>
                      <a:prstDash val="solid"/>
                    </a:lnBlToTr>
                  </a:tcPr>
                </a:tc>
              </a:tr>
              <a:tr h="252000">
                <a:tc>
                  <a:txBody>
                    <a:bodyPr/>
                    <a:lstStyle/>
                    <a:p>
                      <a:pPr>
                        <a:spcAft>
                          <a:spcPts val="0"/>
                        </a:spcAft>
                      </a:pPr>
                      <a:r>
                        <a:rPr lang="en-GB" sz="1200">
                          <a:effectLst/>
                          <a:latin typeface="Calibri" panose="020F0502020204030204" pitchFamily="34" charset="0"/>
                        </a:rPr>
                        <a:t>Capacitance (bulk)</a:t>
                      </a:r>
                      <a:endParaRPr lang="en-GB" sz="1200">
                        <a:effectLst/>
                        <a:latin typeface="Calibri" panose="020F0502020204030204" pitchFamily="34" charset="0"/>
                        <a:ea typeface="Times New Roman"/>
                        <a:cs typeface="Times New Roman"/>
                      </a:endParaRPr>
                    </a:p>
                  </a:txBody>
                  <a:tcPr marL="67283" marR="67283"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GB" sz="1200">
                          <a:effectLst/>
                          <a:latin typeface="Calibri" panose="020F0502020204030204" pitchFamily="34" charset="0"/>
                        </a:rPr>
                        <a:t>0 - 100 nF</a:t>
                      </a:r>
                      <a:endParaRPr lang="en-GB" sz="1200">
                        <a:effectLst/>
                        <a:latin typeface="Calibri" panose="020F0502020204030204" pitchFamily="34" charset="0"/>
                        <a:ea typeface="Times New Roman"/>
                        <a:cs typeface="Times New Roman"/>
                      </a:endParaRPr>
                    </a:p>
                  </a:txBody>
                  <a:tcPr marL="67283" marR="67283" marT="0" marB="0">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1200">
                          <a:effectLst/>
                          <a:latin typeface="Calibri" panose="020F0502020204030204" pitchFamily="34" charset="0"/>
                        </a:rPr>
                        <a:t>1 pF or 3 digits</a:t>
                      </a:r>
                      <a:endParaRPr lang="en-GB" sz="1200">
                        <a:effectLst/>
                        <a:latin typeface="Calibri" panose="020F0502020204030204" pitchFamily="34" charset="0"/>
                        <a:ea typeface="Times New Roman"/>
                        <a:cs typeface="Times New Roman"/>
                      </a:endParaRPr>
                    </a:p>
                  </a:txBody>
                  <a:tcPr marL="67283" marR="67283" marT="0" marB="0">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1200" u="sng" dirty="0">
                          <a:effectLst/>
                          <a:latin typeface="Calibri" panose="020F0502020204030204" pitchFamily="34" charset="0"/>
                        </a:rPr>
                        <a:t>+</a:t>
                      </a:r>
                      <a:r>
                        <a:rPr lang="en-GB" sz="1200" dirty="0">
                          <a:effectLst/>
                          <a:latin typeface="Calibri" panose="020F0502020204030204" pitchFamily="34" charset="0"/>
                        </a:rPr>
                        <a:t> (2 % + 20 pF)</a:t>
                      </a:r>
                      <a:endParaRPr lang="en-GB" sz="1200" dirty="0">
                        <a:effectLst/>
                        <a:latin typeface="Calibri" panose="020F0502020204030204" pitchFamily="34" charset="0"/>
                        <a:ea typeface="Times New Roman"/>
                        <a:cs typeface="Times New Roman"/>
                      </a:endParaRPr>
                    </a:p>
                  </a:txBody>
                  <a:tcPr marL="67283" marR="67283" marT="0" marB="0">
                    <a:lnL>
                      <a:noFill/>
                    </a:lnL>
                    <a:lnR w="12700" cmpd="sng">
                      <a:noFill/>
                    </a:lnR>
                    <a:lnT w="12700" cmpd="sng">
                      <a:noFill/>
                    </a:lnT>
                    <a:lnB w="12700" cmpd="sng">
                      <a:noFill/>
                    </a:lnB>
                    <a:lnTlToBr w="12700" cmpd="sng">
                      <a:noFill/>
                      <a:prstDash val="solid"/>
                    </a:lnTlToBr>
                    <a:lnBlToTr w="12700" cmpd="sng">
                      <a:noFill/>
                      <a:prstDash val="solid"/>
                    </a:lnBlToTr>
                    <a:noFill/>
                  </a:tcPr>
                </a:tc>
              </a:tr>
              <a:tr h="252000">
                <a:tc>
                  <a:txBody>
                    <a:bodyPr/>
                    <a:lstStyle/>
                    <a:p>
                      <a:pPr>
                        <a:spcAft>
                          <a:spcPts val="0"/>
                        </a:spcAft>
                      </a:pPr>
                      <a:r>
                        <a:rPr lang="en-GB" sz="1200">
                          <a:effectLst/>
                          <a:latin typeface="Calibri" panose="020F0502020204030204" pitchFamily="34" charset="0"/>
                        </a:rPr>
                        <a:t>Capacitance</a:t>
                      </a:r>
                      <a:endParaRPr lang="en-GB" sz="1200">
                        <a:effectLst/>
                        <a:latin typeface="Calibri" panose="020F0502020204030204" pitchFamily="34" charset="0"/>
                        <a:ea typeface="Times New Roman"/>
                        <a:cs typeface="Times New Roman"/>
                      </a:endParaRPr>
                    </a:p>
                  </a:txBody>
                  <a:tcPr marL="67283" marR="67283"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GB" sz="1200">
                          <a:effectLst/>
                          <a:latin typeface="Calibri" panose="020F0502020204030204" pitchFamily="34" charset="0"/>
                        </a:rPr>
                        <a:t>0 - 333 pF/m</a:t>
                      </a:r>
                      <a:endParaRPr lang="en-GB" sz="1200">
                        <a:effectLst/>
                        <a:latin typeface="Calibri" panose="020F0502020204030204" pitchFamily="34" charset="0"/>
                        <a:ea typeface="Times New Roman"/>
                        <a:cs typeface="Times New Roman"/>
                      </a:endParaRPr>
                    </a:p>
                  </a:txBody>
                  <a:tcPr marL="67283" marR="67283"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GB" sz="1200">
                          <a:effectLst/>
                          <a:latin typeface="Calibri" panose="020F0502020204030204" pitchFamily="34" charset="0"/>
                        </a:rPr>
                        <a:t>0.1 pF</a:t>
                      </a:r>
                      <a:endParaRPr lang="en-GB" sz="1200">
                        <a:effectLst/>
                        <a:latin typeface="Calibri" panose="020F0502020204030204" pitchFamily="34" charset="0"/>
                        <a:ea typeface="Times New Roman"/>
                        <a:cs typeface="Times New Roman"/>
                      </a:endParaRPr>
                    </a:p>
                  </a:txBody>
                  <a:tcPr marL="67283" marR="67283"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GB" sz="1200" u="sng" dirty="0">
                          <a:effectLst/>
                          <a:latin typeface="Calibri" panose="020F0502020204030204" pitchFamily="34" charset="0"/>
                        </a:rPr>
                        <a:t>+</a:t>
                      </a:r>
                      <a:r>
                        <a:rPr lang="en-GB" sz="1200" dirty="0">
                          <a:effectLst/>
                          <a:latin typeface="Calibri" panose="020F0502020204030204" pitchFamily="34" charset="0"/>
                        </a:rPr>
                        <a:t> (2 % +1 pF)</a:t>
                      </a:r>
                      <a:endParaRPr lang="en-GB" sz="1200" dirty="0">
                        <a:effectLst/>
                        <a:latin typeface="Calibri" panose="020F0502020204030204" pitchFamily="34" charset="0"/>
                        <a:ea typeface="Times New Roman"/>
                        <a:cs typeface="Times New Roman"/>
                      </a:endParaRPr>
                    </a:p>
                  </a:txBody>
                  <a:tcPr marL="67283" marR="67283" marT="0" marB="0">
                    <a:lnL>
                      <a:noFill/>
                    </a:lnL>
                    <a:lnR w="12700" cmpd="sng">
                      <a:noFill/>
                    </a:lnR>
                    <a:lnT w="12700" cmpd="sng">
                      <a:noFill/>
                    </a:lnT>
                    <a:lnB w="12700" cmpd="sng">
                      <a:noFill/>
                    </a:lnB>
                    <a:lnTlToBr w="12700" cmpd="sng">
                      <a:noFill/>
                      <a:prstDash val="solid"/>
                    </a:lnTlToBr>
                    <a:lnBlToTr w="12700" cmpd="sng">
                      <a:noFill/>
                      <a:prstDash val="solid"/>
                    </a:lnBlToTr>
                  </a:tcPr>
                </a:tc>
              </a:tr>
              <a:tr h="252000">
                <a:tc>
                  <a:txBody>
                    <a:bodyPr/>
                    <a:lstStyle/>
                    <a:p>
                      <a:pPr>
                        <a:spcAft>
                          <a:spcPts val="0"/>
                        </a:spcAft>
                      </a:pPr>
                      <a:r>
                        <a:rPr lang="en-GB" sz="1200">
                          <a:effectLst/>
                          <a:latin typeface="Calibri" panose="020F0502020204030204" pitchFamily="34" charset="0"/>
                        </a:rPr>
                        <a:t>DC loop resistance</a:t>
                      </a:r>
                      <a:endParaRPr lang="en-GB" sz="1200">
                        <a:effectLst/>
                        <a:latin typeface="Calibri" panose="020F0502020204030204" pitchFamily="34" charset="0"/>
                        <a:ea typeface="Times New Roman"/>
                        <a:cs typeface="Times New Roman"/>
                      </a:endParaRPr>
                    </a:p>
                  </a:txBody>
                  <a:tcPr marL="67283" marR="67283"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GB" sz="1200">
                          <a:effectLst/>
                          <a:latin typeface="Calibri" panose="020F0502020204030204" pitchFamily="34" charset="0"/>
                        </a:rPr>
                        <a:t>35 -200 </a:t>
                      </a:r>
                      <a:endParaRPr lang="en-GB" sz="1200">
                        <a:effectLst/>
                        <a:latin typeface="Calibri" panose="020F0502020204030204" pitchFamily="34" charset="0"/>
                        <a:ea typeface="Times New Roman"/>
                        <a:cs typeface="Times New Roman"/>
                      </a:endParaRPr>
                    </a:p>
                  </a:txBody>
                  <a:tcPr marL="67283" marR="67283" marT="0" marB="0">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1200">
                          <a:effectLst/>
                          <a:latin typeface="Calibri" panose="020F0502020204030204" pitchFamily="34" charset="0"/>
                        </a:rPr>
                        <a:t>0,1  </a:t>
                      </a:r>
                      <a:endParaRPr lang="en-GB" sz="1200">
                        <a:effectLst/>
                        <a:latin typeface="Calibri" panose="020F0502020204030204" pitchFamily="34" charset="0"/>
                        <a:ea typeface="Times New Roman"/>
                        <a:cs typeface="Times New Roman"/>
                      </a:endParaRPr>
                    </a:p>
                  </a:txBody>
                  <a:tcPr marL="67283" marR="67283" marT="0" marB="0">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1200" u="sng" dirty="0">
                          <a:effectLst/>
                          <a:latin typeface="Calibri" panose="020F0502020204030204" pitchFamily="34" charset="0"/>
                        </a:rPr>
                        <a:t>+</a:t>
                      </a:r>
                      <a:r>
                        <a:rPr lang="en-GB" sz="1200" dirty="0">
                          <a:effectLst/>
                          <a:latin typeface="Calibri" panose="020F0502020204030204" pitchFamily="34" charset="0"/>
                        </a:rPr>
                        <a:t> (1 % + 2  )</a:t>
                      </a:r>
                      <a:endParaRPr lang="en-GB" sz="1200" dirty="0">
                        <a:effectLst/>
                        <a:latin typeface="Calibri" panose="020F0502020204030204" pitchFamily="34" charset="0"/>
                        <a:ea typeface="Times New Roman"/>
                        <a:cs typeface="Times New Roman"/>
                      </a:endParaRPr>
                    </a:p>
                  </a:txBody>
                  <a:tcPr marL="67283" marR="67283" marT="0" marB="0">
                    <a:lnL>
                      <a:noFill/>
                    </a:lnL>
                    <a:lnR w="12700" cmpd="sng">
                      <a:noFill/>
                    </a:lnR>
                    <a:lnT w="12700" cmpd="sng">
                      <a:noFill/>
                    </a:lnT>
                    <a:lnB w="12700" cmpd="sng">
                      <a:noFill/>
                    </a:lnB>
                    <a:lnTlToBr w="12700" cmpd="sng">
                      <a:noFill/>
                      <a:prstDash val="solid"/>
                    </a:lnTlToBr>
                    <a:lnBlToTr w="12700" cmpd="sng">
                      <a:noFill/>
                      <a:prstDash val="solid"/>
                    </a:lnBlToTr>
                    <a:noFill/>
                  </a:tcPr>
                </a:tc>
              </a:tr>
              <a:tr h="252000">
                <a:tc>
                  <a:txBody>
                    <a:bodyPr/>
                    <a:lstStyle/>
                    <a:p>
                      <a:pPr>
                        <a:spcAft>
                          <a:spcPts val="0"/>
                        </a:spcAft>
                      </a:pPr>
                      <a:r>
                        <a:rPr lang="en-GB" sz="1200">
                          <a:effectLst/>
                          <a:latin typeface="Calibri" panose="020F0502020204030204" pitchFamily="34" charset="0"/>
                        </a:rPr>
                        <a:t>Attenuation</a:t>
                      </a:r>
                      <a:endParaRPr lang="en-GB" sz="1200">
                        <a:effectLst/>
                        <a:latin typeface="Calibri" panose="020F0502020204030204" pitchFamily="34" charset="0"/>
                        <a:ea typeface="Times New Roman"/>
                        <a:cs typeface="Times New Roman"/>
                      </a:endParaRPr>
                    </a:p>
                  </a:txBody>
                  <a:tcPr marL="67283" marR="67283"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GB" sz="1200">
                          <a:effectLst/>
                          <a:latin typeface="Calibri" panose="020F0502020204030204" pitchFamily="34" charset="0"/>
                        </a:rPr>
                        <a:t>1 MHz - 1 GHz</a:t>
                      </a:r>
                      <a:endParaRPr lang="en-GB" sz="1200">
                        <a:effectLst/>
                        <a:latin typeface="Calibri" panose="020F0502020204030204" pitchFamily="34" charset="0"/>
                        <a:ea typeface="Times New Roman"/>
                        <a:cs typeface="Times New Roman"/>
                      </a:endParaRPr>
                    </a:p>
                  </a:txBody>
                  <a:tcPr marL="67283" marR="67283"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GB" sz="1200">
                          <a:effectLst/>
                          <a:latin typeface="Calibri" panose="020F0502020204030204" pitchFamily="34" charset="0"/>
                        </a:rPr>
                        <a:t>0.1 dB</a:t>
                      </a:r>
                      <a:endParaRPr lang="en-GB" sz="1200">
                        <a:effectLst/>
                        <a:latin typeface="Calibri" panose="020F0502020204030204" pitchFamily="34" charset="0"/>
                        <a:ea typeface="Times New Roman"/>
                        <a:cs typeface="Times New Roman"/>
                      </a:endParaRPr>
                    </a:p>
                  </a:txBody>
                  <a:tcPr marL="67283" marR="67283"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GB" sz="1200" dirty="0">
                          <a:effectLst/>
                          <a:latin typeface="Calibri" panose="020F0502020204030204" pitchFamily="34" charset="0"/>
                        </a:rPr>
                        <a:t>Level III/</a:t>
                      </a:r>
                      <a:r>
                        <a:rPr lang="en-GB" sz="1200" dirty="0" err="1">
                          <a:effectLst/>
                          <a:latin typeface="Calibri" panose="020F0502020204030204" pitchFamily="34" charset="0"/>
                        </a:rPr>
                        <a:t>IIIe</a:t>
                      </a:r>
                      <a:r>
                        <a:rPr lang="en-GB" sz="1200" dirty="0">
                          <a:effectLst/>
                          <a:latin typeface="Calibri" panose="020F0502020204030204" pitchFamily="34" charset="0"/>
                        </a:rPr>
                        <a:t>/IV</a:t>
                      </a:r>
                      <a:endParaRPr lang="en-GB" sz="1200" dirty="0">
                        <a:effectLst/>
                        <a:latin typeface="Calibri" panose="020F0502020204030204" pitchFamily="34" charset="0"/>
                        <a:ea typeface="Times New Roman"/>
                        <a:cs typeface="Times New Roman"/>
                      </a:endParaRPr>
                    </a:p>
                  </a:txBody>
                  <a:tcPr marL="67283" marR="67283" marT="0" marB="0">
                    <a:lnL>
                      <a:noFill/>
                    </a:lnL>
                    <a:lnR w="12700" cmpd="sng">
                      <a:noFill/>
                    </a:lnR>
                    <a:lnT w="12700" cmpd="sng">
                      <a:noFill/>
                    </a:lnT>
                    <a:lnB w="12700" cmpd="sng">
                      <a:noFill/>
                    </a:lnB>
                    <a:lnTlToBr w="12700" cmpd="sng">
                      <a:noFill/>
                      <a:prstDash val="solid"/>
                    </a:lnTlToBr>
                    <a:lnBlToTr w="12700" cmpd="sng">
                      <a:noFill/>
                      <a:prstDash val="solid"/>
                    </a:lnBlToTr>
                  </a:tcPr>
                </a:tc>
              </a:tr>
              <a:tr h="252000">
                <a:tc>
                  <a:txBody>
                    <a:bodyPr/>
                    <a:lstStyle/>
                    <a:p>
                      <a:pPr>
                        <a:spcAft>
                          <a:spcPts val="0"/>
                        </a:spcAft>
                      </a:pPr>
                      <a:r>
                        <a:rPr lang="en-GB" sz="1200">
                          <a:effectLst/>
                          <a:latin typeface="Calibri" panose="020F0502020204030204" pitchFamily="34" charset="0"/>
                        </a:rPr>
                        <a:t>NEXT (crosstalk)</a:t>
                      </a:r>
                      <a:endParaRPr lang="en-GB" sz="1200">
                        <a:effectLst/>
                        <a:latin typeface="Calibri" panose="020F0502020204030204" pitchFamily="34" charset="0"/>
                        <a:ea typeface="Times New Roman"/>
                        <a:cs typeface="Times New Roman"/>
                      </a:endParaRPr>
                    </a:p>
                  </a:txBody>
                  <a:tcPr marL="67283" marR="67283"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GB" sz="1200">
                          <a:effectLst/>
                          <a:latin typeface="Calibri" panose="020F0502020204030204" pitchFamily="34" charset="0"/>
                        </a:rPr>
                        <a:t>1 MHz - 1 GHz</a:t>
                      </a:r>
                      <a:endParaRPr lang="en-GB" sz="1200">
                        <a:effectLst/>
                        <a:latin typeface="Calibri" panose="020F0502020204030204" pitchFamily="34" charset="0"/>
                        <a:ea typeface="Times New Roman"/>
                        <a:cs typeface="Times New Roman"/>
                      </a:endParaRPr>
                    </a:p>
                  </a:txBody>
                  <a:tcPr marL="67283" marR="67283" marT="0" marB="0">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1200">
                          <a:effectLst/>
                          <a:latin typeface="Calibri" panose="020F0502020204030204" pitchFamily="34" charset="0"/>
                        </a:rPr>
                        <a:t>0.1 dB</a:t>
                      </a:r>
                      <a:endParaRPr lang="en-GB" sz="1200">
                        <a:effectLst/>
                        <a:latin typeface="Calibri" panose="020F0502020204030204" pitchFamily="34" charset="0"/>
                        <a:ea typeface="Times New Roman"/>
                        <a:cs typeface="Times New Roman"/>
                      </a:endParaRPr>
                    </a:p>
                  </a:txBody>
                  <a:tcPr marL="67283" marR="67283" marT="0" marB="0">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1200" dirty="0">
                          <a:effectLst/>
                          <a:latin typeface="Calibri" panose="020F0502020204030204" pitchFamily="34" charset="0"/>
                        </a:rPr>
                        <a:t>Level III/</a:t>
                      </a:r>
                      <a:r>
                        <a:rPr lang="en-GB" sz="1200" dirty="0" err="1">
                          <a:effectLst/>
                          <a:latin typeface="Calibri" panose="020F0502020204030204" pitchFamily="34" charset="0"/>
                        </a:rPr>
                        <a:t>IIIe</a:t>
                      </a:r>
                      <a:r>
                        <a:rPr lang="en-GB" sz="1200" dirty="0">
                          <a:effectLst/>
                          <a:latin typeface="Calibri" panose="020F0502020204030204" pitchFamily="34" charset="0"/>
                        </a:rPr>
                        <a:t>/IV</a:t>
                      </a:r>
                      <a:endParaRPr lang="en-GB" sz="1200" dirty="0">
                        <a:effectLst/>
                        <a:latin typeface="Calibri" panose="020F0502020204030204" pitchFamily="34" charset="0"/>
                        <a:ea typeface="Times New Roman"/>
                        <a:cs typeface="Times New Roman"/>
                      </a:endParaRPr>
                    </a:p>
                  </a:txBody>
                  <a:tcPr marL="67283" marR="67283" marT="0" marB="0">
                    <a:lnL>
                      <a:noFill/>
                    </a:lnL>
                    <a:lnR w="12700" cmpd="sng">
                      <a:noFill/>
                    </a:lnR>
                    <a:lnT w="12700" cmpd="sng">
                      <a:noFill/>
                    </a:lnT>
                    <a:lnB w="12700" cmpd="sng">
                      <a:noFill/>
                    </a:lnB>
                    <a:lnTlToBr w="12700" cmpd="sng">
                      <a:noFill/>
                      <a:prstDash val="solid"/>
                    </a:lnTlToBr>
                    <a:lnBlToTr w="12700" cmpd="sng">
                      <a:noFill/>
                      <a:prstDash val="solid"/>
                    </a:lnBlToTr>
                    <a:noFill/>
                  </a:tcPr>
                </a:tc>
              </a:tr>
              <a:tr h="252000">
                <a:tc>
                  <a:txBody>
                    <a:bodyPr/>
                    <a:lstStyle/>
                    <a:p>
                      <a:pPr>
                        <a:spcAft>
                          <a:spcPts val="0"/>
                        </a:spcAft>
                      </a:pPr>
                      <a:r>
                        <a:rPr lang="en-GB" sz="1200">
                          <a:effectLst/>
                          <a:latin typeface="Calibri" panose="020F0502020204030204" pitchFamily="34" charset="0"/>
                        </a:rPr>
                        <a:t>Return loss</a:t>
                      </a:r>
                      <a:endParaRPr lang="en-GB" sz="1200">
                        <a:effectLst/>
                        <a:latin typeface="Calibri" panose="020F0502020204030204" pitchFamily="34" charset="0"/>
                        <a:ea typeface="Times New Roman"/>
                        <a:cs typeface="Times New Roman"/>
                      </a:endParaRPr>
                    </a:p>
                  </a:txBody>
                  <a:tcPr marL="67283" marR="67283"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GB" sz="1200">
                          <a:effectLst/>
                          <a:latin typeface="Calibri" panose="020F0502020204030204" pitchFamily="34" charset="0"/>
                        </a:rPr>
                        <a:t>1 MHz - 1 GHz</a:t>
                      </a:r>
                      <a:endParaRPr lang="en-GB" sz="1200">
                        <a:effectLst/>
                        <a:latin typeface="Calibri" panose="020F0502020204030204" pitchFamily="34" charset="0"/>
                        <a:ea typeface="Times New Roman"/>
                        <a:cs typeface="Times New Roman"/>
                      </a:endParaRPr>
                    </a:p>
                  </a:txBody>
                  <a:tcPr marL="67283" marR="67283"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GB" sz="1200">
                          <a:effectLst/>
                          <a:latin typeface="Calibri" panose="020F0502020204030204" pitchFamily="34" charset="0"/>
                        </a:rPr>
                        <a:t>0.1 dB</a:t>
                      </a:r>
                      <a:endParaRPr lang="en-GB" sz="1200">
                        <a:effectLst/>
                        <a:latin typeface="Calibri" panose="020F0502020204030204" pitchFamily="34" charset="0"/>
                        <a:ea typeface="Times New Roman"/>
                        <a:cs typeface="Times New Roman"/>
                      </a:endParaRPr>
                    </a:p>
                  </a:txBody>
                  <a:tcPr marL="67283" marR="67283"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GB" sz="1200" dirty="0">
                          <a:effectLst/>
                          <a:latin typeface="Calibri" panose="020F0502020204030204" pitchFamily="34" charset="0"/>
                        </a:rPr>
                        <a:t>Level III/</a:t>
                      </a:r>
                      <a:r>
                        <a:rPr lang="en-GB" sz="1200" dirty="0" err="1">
                          <a:effectLst/>
                          <a:latin typeface="Calibri" panose="020F0502020204030204" pitchFamily="34" charset="0"/>
                        </a:rPr>
                        <a:t>IIIe</a:t>
                      </a:r>
                      <a:r>
                        <a:rPr lang="en-GB" sz="1200" dirty="0">
                          <a:effectLst/>
                          <a:latin typeface="Calibri" panose="020F0502020204030204" pitchFamily="34" charset="0"/>
                        </a:rPr>
                        <a:t>/IV</a:t>
                      </a:r>
                      <a:endParaRPr lang="en-GB" sz="1200" dirty="0">
                        <a:effectLst/>
                        <a:latin typeface="Calibri" panose="020F0502020204030204" pitchFamily="34" charset="0"/>
                        <a:ea typeface="Times New Roman"/>
                        <a:cs typeface="Times New Roman"/>
                      </a:endParaRPr>
                    </a:p>
                  </a:txBody>
                  <a:tcPr marL="67283" marR="67283" marT="0" marB="0">
                    <a:lnL>
                      <a:noFill/>
                    </a:lnL>
                    <a:lnR w="12700" cmpd="sng">
                      <a:noFill/>
                    </a:lnR>
                    <a:lnT w="12700" cmpd="sng">
                      <a:noFill/>
                    </a:lnT>
                    <a:lnB w="12700" cmpd="sng">
                      <a:noFill/>
                    </a:lnB>
                    <a:lnTlToBr w="12700" cmpd="sng">
                      <a:noFill/>
                      <a:prstDash val="solid"/>
                    </a:lnTlToBr>
                    <a:lnBlToTr w="12700" cmpd="sng">
                      <a:noFill/>
                      <a:prstDash val="solid"/>
                    </a:lnBlToTr>
                  </a:tcPr>
                </a:tc>
              </a:tr>
              <a:tr h="252000">
                <a:tc>
                  <a:txBody>
                    <a:bodyPr/>
                    <a:lstStyle/>
                    <a:p>
                      <a:pPr>
                        <a:spcAft>
                          <a:spcPts val="0"/>
                        </a:spcAft>
                      </a:pPr>
                      <a:r>
                        <a:rPr lang="en-GB" sz="1200">
                          <a:effectLst/>
                          <a:latin typeface="Calibri" panose="020F0502020204030204" pitchFamily="34" charset="0"/>
                        </a:rPr>
                        <a:t>ELFEXT / ACR-F</a:t>
                      </a:r>
                      <a:endParaRPr lang="en-GB" sz="1200">
                        <a:effectLst/>
                        <a:latin typeface="Calibri" panose="020F0502020204030204" pitchFamily="34" charset="0"/>
                        <a:ea typeface="Times New Roman"/>
                        <a:cs typeface="Times New Roman"/>
                      </a:endParaRPr>
                    </a:p>
                  </a:txBody>
                  <a:tcPr marL="67283" marR="67283"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GB" sz="1200">
                          <a:effectLst/>
                          <a:latin typeface="Calibri" panose="020F0502020204030204" pitchFamily="34" charset="0"/>
                        </a:rPr>
                        <a:t>1 MHz – 1 GHz</a:t>
                      </a:r>
                      <a:endParaRPr lang="en-GB" sz="1200">
                        <a:effectLst/>
                        <a:latin typeface="Calibri" panose="020F0502020204030204" pitchFamily="34" charset="0"/>
                        <a:ea typeface="Times New Roman"/>
                        <a:cs typeface="Times New Roman"/>
                      </a:endParaRPr>
                    </a:p>
                  </a:txBody>
                  <a:tcPr marL="67283" marR="67283" marT="0" marB="0">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1200" dirty="0">
                          <a:effectLst/>
                          <a:latin typeface="Calibri" panose="020F0502020204030204" pitchFamily="34" charset="0"/>
                        </a:rPr>
                        <a:t>0.1 dB</a:t>
                      </a:r>
                      <a:endParaRPr lang="en-GB" sz="1200" dirty="0">
                        <a:effectLst/>
                        <a:latin typeface="Calibri" panose="020F0502020204030204" pitchFamily="34" charset="0"/>
                        <a:ea typeface="Times New Roman"/>
                        <a:cs typeface="Times New Roman"/>
                      </a:endParaRPr>
                    </a:p>
                  </a:txBody>
                  <a:tcPr marL="67283" marR="67283" marT="0" marB="0">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1200" dirty="0">
                          <a:effectLst/>
                          <a:latin typeface="Calibri" panose="020F0502020204030204" pitchFamily="34" charset="0"/>
                        </a:rPr>
                        <a:t>Level III/</a:t>
                      </a:r>
                      <a:r>
                        <a:rPr lang="en-GB" sz="1200" dirty="0" err="1">
                          <a:effectLst/>
                          <a:latin typeface="Calibri" panose="020F0502020204030204" pitchFamily="34" charset="0"/>
                        </a:rPr>
                        <a:t>IIIe</a:t>
                      </a:r>
                      <a:r>
                        <a:rPr lang="en-GB" sz="1200" dirty="0">
                          <a:effectLst/>
                          <a:latin typeface="Calibri" panose="020F0502020204030204" pitchFamily="34" charset="0"/>
                        </a:rPr>
                        <a:t>/IV</a:t>
                      </a:r>
                      <a:endParaRPr lang="en-GB" sz="1200" dirty="0">
                        <a:effectLst/>
                        <a:latin typeface="Calibri" panose="020F0502020204030204" pitchFamily="34" charset="0"/>
                        <a:ea typeface="Times New Roman"/>
                        <a:cs typeface="Times New Roman"/>
                      </a:endParaRPr>
                    </a:p>
                  </a:txBody>
                  <a:tcPr marL="67283" marR="67283" marT="0" marB="0">
                    <a:lnL>
                      <a:noFill/>
                    </a:lnL>
                    <a:lnR w="12700" cmpd="sng">
                      <a:noFill/>
                    </a:lnR>
                    <a:lnT w="12700" cmpd="sng">
                      <a:noFill/>
                    </a:lnT>
                    <a:lnB w="12700" cmpd="sng">
                      <a:noFill/>
                    </a:lnB>
                    <a:lnTlToBr w="12700" cmpd="sng">
                      <a:noFill/>
                      <a:prstDash val="solid"/>
                    </a:lnTlToBr>
                    <a:lnBlToTr w="12700" cmpd="sng">
                      <a:noFill/>
                      <a:prstDash val="solid"/>
                    </a:lnBlToTr>
                    <a:noFill/>
                  </a:tcPr>
                </a:tc>
              </a:tr>
              <a:tr h="252000">
                <a:tc>
                  <a:txBody>
                    <a:bodyPr/>
                    <a:lstStyle/>
                    <a:p>
                      <a:pPr>
                        <a:spcAft>
                          <a:spcPts val="0"/>
                        </a:spcAft>
                      </a:pPr>
                      <a:r>
                        <a:rPr lang="en-GB" sz="1200">
                          <a:effectLst/>
                          <a:latin typeface="Calibri" panose="020F0502020204030204" pitchFamily="34" charset="0"/>
                        </a:rPr>
                        <a:t>ACR / ACR-N</a:t>
                      </a:r>
                      <a:endParaRPr lang="en-GB" sz="1200">
                        <a:effectLst/>
                        <a:latin typeface="Calibri" panose="020F0502020204030204" pitchFamily="34" charset="0"/>
                        <a:ea typeface="Times New Roman"/>
                        <a:cs typeface="Times New Roman"/>
                      </a:endParaRPr>
                    </a:p>
                  </a:txBody>
                  <a:tcPr marL="67283" marR="67283"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GB" sz="1200">
                          <a:effectLst/>
                          <a:latin typeface="Calibri" panose="020F0502020204030204" pitchFamily="34" charset="0"/>
                        </a:rPr>
                        <a:t>1 MHz – 1 GHz</a:t>
                      </a:r>
                      <a:endParaRPr lang="en-GB" sz="1200">
                        <a:effectLst/>
                        <a:latin typeface="Calibri" panose="020F0502020204030204" pitchFamily="34" charset="0"/>
                        <a:ea typeface="Times New Roman"/>
                        <a:cs typeface="Times New Roman"/>
                      </a:endParaRPr>
                    </a:p>
                  </a:txBody>
                  <a:tcPr marL="67283" marR="67283"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GB" sz="1200">
                          <a:effectLst/>
                          <a:latin typeface="Calibri" panose="020F0502020204030204" pitchFamily="34" charset="0"/>
                        </a:rPr>
                        <a:t>0.1 dB</a:t>
                      </a:r>
                      <a:endParaRPr lang="en-GB" sz="1200">
                        <a:effectLst/>
                        <a:latin typeface="Calibri" panose="020F0502020204030204" pitchFamily="34" charset="0"/>
                        <a:ea typeface="Times New Roman"/>
                        <a:cs typeface="Times New Roman"/>
                      </a:endParaRPr>
                    </a:p>
                  </a:txBody>
                  <a:tcPr marL="67283" marR="67283"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GB" sz="1200" dirty="0">
                          <a:effectLst/>
                          <a:latin typeface="Calibri" panose="020F0502020204030204" pitchFamily="34" charset="0"/>
                        </a:rPr>
                        <a:t>Level III/</a:t>
                      </a:r>
                      <a:r>
                        <a:rPr lang="en-GB" sz="1200" dirty="0" err="1">
                          <a:effectLst/>
                          <a:latin typeface="Calibri" panose="020F0502020204030204" pitchFamily="34" charset="0"/>
                        </a:rPr>
                        <a:t>IIIe</a:t>
                      </a:r>
                      <a:r>
                        <a:rPr lang="en-GB" sz="1200" dirty="0">
                          <a:effectLst/>
                          <a:latin typeface="Calibri" panose="020F0502020204030204" pitchFamily="34" charset="0"/>
                        </a:rPr>
                        <a:t>/IV</a:t>
                      </a:r>
                      <a:endParaRPr lang="en-GB" sz="1200" dirty="0">
                        <a:effectLst/>
                        <a:latin typeface="Calibri" panose="020F0502020204030204" pitchFamily="34" charset="0"/>
                        <a:ea typeface="Times New Roman"/>
                        <a:cs typeface="Times New Roman"/>
                      </a:endParaRPr>
                    </a:p>
                  </a:txBody>
                  <a:tcPr marL="67283" marR="67283" marT="0" marB="0">
                    <a:lnL>
                      <a:noFill/>
                    </a:lnL>
                    <a:lnR w="12700" cmpd="sng">
                      <a:noFill/>
                    </a:lnR>
                    <a:lnT w="12700" cmpd="sng">
                      <a:noFill/>
                    </a:lnT>
                    <a:lnB w="12700" cmpd="sng">
                      <a:noFill/>
                    </a:lnB>
                    <a:lnTlToBr w="12700" cmpd="sng">
                      <a:noFill/>
                      <a:prstDash val="solid"/>
                    </a:lnTlToBr>
                    <a:lnBlToTr w="12700" cmpd="sng">
                      <a:noFill/>
                      <a:prstDash val="solid"/>
                    </a:lnBlToTr>
                  </a:tcPr>
                </a:tc>
              </a:tr>
              <a:tr h="252000">
                <a:tc>
                  <a:txBody>
                    <a:bodyPr/>
                    <a:lstStyle/>
                    <a:p>
                      <a:pPr>
                        <a:spcAft>
                          <a:spcPts val="0"/>
                        </a:spcAft>
                      </a:pPr>
                      <a:r>
                        <a:rPr lang="en-GB" sz="1200" dirty="0" smtClean="0">
                          <a:effectLst/>
                          <a:latin typeface="Calibri" panose="020F0502020204030204" pitchFamily="34" charset="0"/>
                          <a:ea typeface="Times New Roman"/>
                          <a:cs typeface="Times New Roman"/>
                        </a:rPr>
                        <a:t>TDX</a:t>
                      </a:r>
                      <a:endParaRPr lang="en-GB" sz="1200" dirty="0">
                        <a:effectLst/>
                        <a:latin typeface="Calibri" panose="020F0502020204030204" pitchFamily="34" charset="0"/>
                        <a:ea typeface="Times New Roman"/>
                        <a:cs typeface="Times New Roman"/>
                      </a:endParaRPr>
                    </a:p>
                  </a:txBody>
                  <a:tcPr marL="67283" marR="67283"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GB" sz="1200" dirty="0" smtClean="0">
                          <a:effectLst/>
                          <a:latin typeface="Calibri" panose="020F0502020204030204" pitchFamily="34" charset="0"/>
                          <a:ea typeface="Times New Roman"/>
                          <a:cs typeface="Times New Roman"/>
                        </a:rPr>
                        <a:t>0-150</a:t>
                      </a:r>
                      <a:r>
                        <a:rPr lang="en-GB" sz="1200" baseline="0" dirty="0" smtClean="0">
                          <a:effectLst/>
                          <a:latin typeface="Calibri" panose="020F0502020204030204" pitchFamily="34" charset="0"/>
                          <a:ea typeface="Times New Roman"/>
                          <a:cs typeface="Times New Roman"/>
                        </a:rPr>
                        <a:t> m</a:t>
                      </a:r>
                      <a:endParaRPr lang="en-GB" sz="1200" dirty="0">
                        <a:effectLst/>
                        <a:latin typeface="Calibri" panose="020F0502020204030204" pitchFamily="34" charset="0"/>
                        <a:ea typeface="Times New Roman"/>
                        <a:cs typeface="Times New Roman"/>
                      </a:endParaRPr>
                    </a:p>
                  </a:txBody>
                  <a:tcPr marL="67283" marR="67283" marT="0" marB="0">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1200" dirty="0" smtClean="0">
                          <a:effectLst/>
                          <a:latin typeface="Calibri" panose="020F0502020204030204" pitchFamily="34" charset="0"/>
                          <a:ea typeface="Times New Roman"/>
                          <a:cs typeface="Times New Roman"/>
                        </a:rPr>
                        <a:t>0.1 m</a:t>
                      </a:r>
                      <a:endParaRPr lang="en-GB" sz="1200" dirty="0">
                        <a:effectLst/>
                        <a:latin typeface="Calibri" panose="020F0502020204030204" pitchFamily="34" charset="0"/>
                        <a:ea typeface="Times New Roman"/>
                        <a:cs typeface="Times New Roman"/>
                      </a:endParaRPr>
                    </a:p>
                  </a:txBody>
                  <a:tcPr marL="67283" marR="67283" marT="0" marB="0">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GB" sz="1200" dirty="0" smtClean="0">
                          <a:effectLst/>
                          <a:latin typeface="Calibri" panose="020F0502020204030204" pitchFamily="34" charset="0"/>
                          <a:ea typeface="Times New Roman"/>
                          <a:cs typeface="Times New Roman"/>
                        </a:rPr>
                        <a:t>N/A</a:t>
                      </a:r>
                      <a:endParaRPr lang="en-GB" sz="1200" dirty="0">
                        <a:effectLst/>
                        <a:latin typeface="Calibri" panose="020F0502020204030204" pitchFamily="34" charset="0"/>
                        <a:ea typeface="Times New Roman"/>
                        <a:cs typeface="Times New Roman"/>
                      </a:endParaRPr>
                    </a:p>
                  </a:txBody>
                  <a:tcPr marL="67283" marR="67283" marT="0" marB="0">
                    <a:lnL>
                      <a:noFill/>
                    </a:lnL>
                    <a:lnR w="12700" cmpd="sng">
                      <a:noFill/>
                    </a:lnR>
                    <a:lnT w="12700" cmpd="sng">
                      <a:noFill/>
                    </a:lnT>
                    <a:lnB w="12700" cmpd="sng">
                      <a:noFill/>
                    </a:lnB>
                    <a:lnTlToBr w="12700" cmpd="sng">
                      <a:noFill/>
                      <a:prstDash val="solid"/>
                    </a:lnTlToBr>
                    <a:lnBlToTr w="12700" cmpd="sng">
                      <a:noFill/>
                      <a:prstDash val="solid"/>
                    </a:lnBlToTr>
                    <a:noFill/>
                  </a:tcPr>
                </a:tc>
              </a:tr>
              <a:tr h="252000">
                <a:tc>
                  <a:txBody>
                    <a:bodyPr/>
                    <a:lstStyle/>
                    <a:p>
                      <a:pPr>
                        <a:spcAft>
                          <a:spcPts val="0"/>
                        </a:spcAft>
                      </a:pPr>
                      <a:r>
                        <a:rPr lang="en-GB" sz="1200" dirty="0" smtClean="0">
                          <a:effectLst/>
                          <a:latin typeface="Calibri" panose="020F0502020204030204" pitchFamily="34" charset="0"/>
                          <a:ea typeface="Times New Roman"/>
                          <a:cs typeface="Times New Roman"/>
                        </a:rPr>
                        <a:t>TDRL</a:t>
                      </a:r>
                      <a:endParaRPr lang="en-GB" sz="1200" dirty="0">
                        <a:effectLst/>
                        <a:latin typeface="Calibri" panose="020F0502020204030204" pitchFamily="34" charset="0"/>
                        <a:ea typeface="Times New Roman"/>
                        <a:cs typeface="Times New Roman"/>
                      </a:endParaRPr>
                    </a:p>
                  </a:txBody>
                  <a:tcPr marL="67283" marR="67283"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GB" sz="1200" dirty="0" smtClean="0">
                          <a:effectLst/>
                          <a:latin typeface="Calibri" panose="020F0502020204030204" pitchFamily="34" charset="0"/>
                          <a:ea typeface="Times New Roman"/>
                          <a:cs typeface="Times New Roman"/>
                        </a:rPr>
                        <a:t>0-150</a:t>
                      </a:r>
                      <a:r>
                        <a:rPr lang="en-GB" sz="1200" baseline="0" dirty="0" smtClean="0">
                          <a:effectLst/>
                          <a:latin typeface="Calibri" panose="020F0502020204030204" pitchFamily="34" charset="0"/>
                          <a:ea typeface="Times New Roman"/>
                          <a:cs typeface="Times New Roman"/>
                        </a:rPr>
                        <a:t> m</a:t>
                      </a:r>
                      <a:endParaRPr lang="en-GB" sz="1200" dirty="0">
                        <a:effectLst/>
                        <a:latin typeface="Calibri" panose="020F0502020204030204" pitchFamily="34" charset="0"/>
                        <a:ea typeface="Times New Roman"/>
                        <a:cs typeface="Times New Roman"/>
                      </a:endParaRPr>
                    </a:p>
                  </a:txBody>
                  <a:tcPr marL="67283" marR="67283"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GB" sz="1200" dirty="0" smtClean="0">
                          <a:effectLst/>
                          <a:latin typeface="Calibri" panose="020F0502020204030204" pitchFamily="34" charset="0"/>
                          <a:ea typeface="Times New Roman"/>
                          <a:cs typeface="Times New Roman"/>
                        </a:rPr>
                        <a:t>0.1 m </a:t>
                      </a:r>
                      <a:endParaRPr lang="en-GB" sz="1200" dirty="0">
                        <a:effectLst/>
                        <a:latin typeface="Calibri" panose="020F0502020204030204" pitchFamily="34" charset="0"/>
                        <a:ea typeface="Times New Roman"/>
                        <a:cs typeface="Times New Roman"/>
                      </a:endParaRPr>
                    </a:p>
                  </a:txBody>
                  <a:tcPr marL="67283" marR="67283"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GB" sz="1200" dirty="0" smtClean="0">
                          <a:effectLst/>
                          <a:latin typeface="Calibri" panose="020F0502020204030204" pitchFamily="34" charset="0"/>
                          <a:ea typeface="Times New Roman"/>
                          <a:cs typeface="Times New Roman"/>
                        </a:rPr>
                        <a:t>N/A</a:t>
                      </a:r>
                      <a:endParaRPr lang="en-GB" sz="1200" dirty="0">
                        <a:effectLst/>
                        <a:latin typeface="Calibri" panose="020F0502020204030204" pitchFamily="34" charset="0"/>
                        <a:ea typeface="Times New Roman"/>
                        <a:cs typeface="Times New Roman"/>
                      </a:endParaRPr>
                    </a:p>
                  </a:txBody>
                  <a:tcPr marL="67283" marR="67283" marT="0" marB="0">
                    <a:lnL>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1005545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Data\Lan_technik\LanTEKIII\LTKIII Images\LanTek3a_FrontLt.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2592" b="92238" l="18317" r="89989"/>
                    </a14:imgEffect>
                  </a14:imgLayer>
                </a14:imgProps>
              </a:ext>
              <a:ext uri="{28A0092B-C50C-407E-A947-70E740481C1C}">
                <a14:useLocalDpi xmlns:a14="http://schemas.microsoft.com/office/drawing/2010/main" val="0"/>
              </a:ext>
            </a:extLst>
          </a:blip>
          <a:srcRect/>
          <a:stretch>
            <a:fillRect/>
          </a:stretch>
        </p:blipFill>
        <p:spPr bwMode="auto">
          <a:xfrm>
            <a:off x="5445047" y="1260445"/>
            <a:ext cx="2786062" cy="355383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P:\Data\Lan_technik\LanTEKIII\LTKIII Images\LanTek3a_Front.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7241" b="89978" l="9980" r="84154"/>
                    </a14:imgEffect>
                  </a14:imgLayer>
                </a14:imgProps>
              </a:ext>
              <a:ext uri="{28A0092B-C50C-407E-A947-70E740481C1C}">
                <a14:useLocalDpi xmlns:a14="http://schemas.microsoft.com/office/drawing/2010/main" val="0"/>
              </a:ext>
            </a:extLst>
          </a:blip>
          <a:srcRect/>
          <a:stretch>
            <a:fillRect/>
          </a:stretch>
        </p:blipFill>
        <p:spPr bwMode="auto">
          <a:xfrm>
            <a:off x="1188164" y="2252729"/>
            <a:ext cx="1699913" cy="2596293"/>
          </a:xfrm>
          <a:prstGeom prst="rect">
            <a:avLst/>
          </a:prstGeom>
          <a:noFill/>
          <a:extLst>
            <a:ext uri="{909E8E84-426E-40DD-AFC4-6F175D3DCCD1}">
              <a14:hiddenFill xmlns:a14="http://schemas.microsoft.com/office/drawing/2010/main">
                <a:solidFill>
                  <a:srgbClr val="FFFFFF"/>
                </a:solidFill>
              </a14:hiddenFill>
            </a:ext>
          </a:extLst>
        </p:spPr>
      </p:pic>
      <p:sp>
        <p:nvSpPr>
          <p:cNvPr id="6147" name="Rectangle 2"/>
          <p:cNvSpPr>
            <a:spLocks noChangeArrowheads="1"/>
          </p:cNvSpPr>
          <p:nvPr/>
        </p:nvSpPr>
        <p:spPr bwMode="auto">
          <a:xfrm>
            <a:off x="266700" y="892969"/>
            <a:ext cx="8509000" cy="163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a:defRPr/>
            </a:pPr>
            <a:r>
              <a:rPr lang="en-GB" dirty="0" smtClean="0">
                <a:latin typeface="Calibri" panose="020F0502020204030204" pitchFamily="34" charset="0"/>
              </a:rPr>
              <a:t>New housing</a:t>
            </a:r>
          </a:p>
          <a:p>
            <a:pPr marL="285717" indent="-20636" algn="l">
              <a:buFont typeface="Arial" panose="020B0604020202020204" pitchFamily="34" charset="0"/>
              <a:buChar char="•"/>
              <a:defRPr/>
            </a:pPr>
            <a:r>
              <a:rPr lang="en-GB" sz="1600" b="0" dirty="0">
                <a:latin typeface="Calibri" panose="020F0502020204030204" pitchFamily="34" charset="0"/>
              </a:rPr>
              <a:t> More rubber for better protection in the field – but not too much rubber so that it </a:t>
            </a:r>
            <a:r>
              <a:rPr lang="en-GB" sz="1600" b="0" dirty="0" err="1">
                <a:latin typeface="Calibri" panose="020F0502020204030204" pitchFamily="34" charset="0"/>
              </a:rPr>
              <a:t>does’nt</a:t>
            </a:r>
            <a:r>
              <a:rPr lang="en-GB" sz="1600" b="0" dirty="0">
                <a:latin typeface="Calibri" panose="020F0502020204030204" pitchFamily="34" charset="0"/>
              </a:rPr>
              <a:t> feel clunky</a:t>
            </a:r>
          </a:p>
          <a:p>
            <a:pPr marL="285717" indent="-20636" algn="l">
              <a:buFont typeface="Arial" panose="020B0604020202020204" pitchFamily="34" charset="0"/>
              <a:buChar char="•"/>
              <a:defRPr/>
            </a:pPr>
            <a:r>
              <a:rPr lang="en-GB" sz="1600" b="0" dirty="0">
                <a:latin typeface="Calibri" panose="020F0502020204030204" pitchFamily="34" charset="0"/>
              </a:rPr>
              <a:t> Keyboard slightly re-arranged for better ergonomics</a:t>
            </a:r>
          </a:p>
          <a:p>
            <a:pPr marL="285717" indent="-20636" algn="l">
              <a:buFont typeface="Arial" panose="020B0604020202020204" pitchFamily="34" charset="0"/>
              <a:buChar char="•"/>
              <a:defRPr/>
            </a:pPr>
            <a:r>
              <a:rPr lang="en-GB" sz="1600" b="0" dirty="0">
                <a:latin typeface="Calibri" panose="020F0502020204030204" pitchFamily="34" charset="0"/>
              </a:rPr>
              <a:t> Grooved kickstand to hang units on rack doors</a:t>
            </a:r>
          </a:p>
          <a:p>
            <a:pPr marL="265082" algn="l">
              <a:defRPr/>
            </a:pPr>
            <a:endParaRPr lang="en-GB" altLang="en-US" dirty="0">
              <a:latin typeface="Calibri" panose="020F0502020204030204" pitchFamily="34" charset="0"/>
            </a:endParaRPr>
          </a:p>
        </p:txBody>
      </p:sp>
      <p:cxnSp>
        <p:nvCxnSpPr>
          <p:cNvPr id="5" name="Gerade Verbindung mit Pfeil 4"/>
          <p:cNvCxnSpPr/>
          <p:nvPr/>
        </p:nvCxnSpPr>
        <p:spPr>
          <a:xfrm flipH="1" flipV="1">
            <a:off x="4351880" y="2667892"/>
            <a:ext cx="722972" cy="670097"/>
          </a:xfrm>
          <a:prstGeom prst="straightConnector1">
            <a:avLst/>
          </a:prstGeom>
          <a:ln w="57150">
            <a:solidFill>
              <a:srgbClr val="006AB6"/>
            </a:solidFill>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H="1">
            <a:off x="4382482" y="3767647"/>
            <a:ext cx="692370" cy="766442"/>
          </a:xfrm>
          <a:prstGeom prst="straightConnector1">
            <a:avLst/>
          </a:prstGeom>
          <a:ln w="57150">
            <a:solidFill>
              <a:srgbClr val="006AB6"/>
            </a:solidFill>
            <a:tailEnd type="arrow"/>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4713366" y="3448159"/>
            <a:ext cx="1049519" cy="307766"/>
          </a:xfrm>
          <a:prstGeom prst="rect">
            <a:avLst/>
          </a:prstGeom>
          <a:noFill/>
        </p:spPr>
        <p:txBody>
          <a:bodyPr wrap="square" lIns="91430" tIns="45715" rIns="91430" bIns="45715" rtlCol="0">
            <a:spAutoFit/>
          </a:bodyPr>
          <a:lstStyle/>
          <a:p>
            <a:r>
              <a:rPr lang="en-GB" sz="1400" b="0">
                <a:latin typeface="Calibri" panose="020F0502020204030204" pitchFamily="34" charset="0"/>
              </a:rPr>
              <a:t>Protection</a:t>
            </a:r>
            <a:endParaRPr lang="en-GB" sz="1400" b="0" dirty="0">
              <a:latin typeface="Calibri" panose="020F0502020204030204" pitchFamily="34" charset="0"/>
            </a:endParaRPr>
          </a:p>
        </p:txBody>
      </p:sp>
      <p:cxnSp>
        <p:nvCxnSpPr>
          <p:cNvPr id="25" name="Gerade Verbindung mit Pfeil 24"/>
          <p:cNvCxnSpPr/>
          <p:nvPr/>
        </p:nvCxnSpPr>
        <p:spPr>
          <a:xfrm>
            <a:off x="1311008" y="3540677"/>
            <a:ext cx="727114" cy="153889"/>
          </a:xfrm>
          <a:prstGeom prst="straightConnector1">
            <a:avLst/>
          </a:prstGeom>
          <a:ln w="57150">
            <a:solidFill>
              <a:srgbClr val="006AB6"/>
            </a:solidFill>
            <a:tailEnd type="arrow"/>
          </a:ln>
        </p:spPr>
        <p:style>
          <a:lnRef idx="1">
            <a:schemeClr val="accent1"/>
          </a:lnRef>
          <a:fillRef idx="0">
            <a:schemeClr val="accent1"/>
          </a:fillRef>
          <a:effectRef idx="0">
            <a:schemeClr val="accent1"/>
          </a:effectRef>
          <a:fontRef idx="minor">
            <a:schemeClr val="tx1"/>
          </a:fontRef>
        </p:style>
      </p:cxnSp>
      <p:sp>
        <p:nvSpPr>
          <p:cNvPr id="29" name="Textfeld 28"/>
          <p:cNvSpPr txBox="1"/>
          <p:nvPr/>
        </p:nvSpPr>
        <p:spPr>
          <a:xfrm>
            <a:off x="79515" y="3140380"/>
            <a:ext cx="1231494" cy="523210"/>
          </a:xfrm>
          <a:prstGeom prst="rect">
            <a:avLst/>
          </a:prstGeom>
          <a:noFill/>
        </p:spPr>
        <p:txBody>
          <a:bodyPr wrap="square" lIns="91430" tIns="45715" rIns="91430" bIns="45715" rtlCol="0">
            <a:spAutoFit/>
          </a:bodyPr>
          <a:lstStyle/>
          <a:p>
            <a:r>
              <a:rPr lang="en-GB" sz="1400" b="0" dirty="0">
                <a:latin typeface="Calibri" panose="020F0502020204030204" pitchFamily="34" charset="0"/>
              </a:rPr>
              <a:t>Re-arranged keyboard</a:t>
            </a:r>
          </a:p>
        </p:txBody>
      </p:sp>
      <p:cxnSp>
        <p:nvCxnSpPr>
          <p:cNvPr id="30" name="Gerade Verbindung mit Pfeil 29"/>
          <p:cNvCxnSpPr/>
          <p:nvPr/>
        </p:nvCxnSpPr>
        <p:spPr>
          <a:xfrm flipH="1">
            <a:off x="7630901" y="3490776"/>
            <a:ext cx="732410" cy="153889"/>
          </a:xfrm>
          <a:prstGeom prst="straightConnector1">
            <a:avLst/>
          </a:prstGeom>
          <a:ln w="57150">
            <a:solidFill>
              <a:srgbClr val="006AB6"/>
            </a:solidFill>
            <a:tailEnd type="arrow"/>
          </a:ln>
        </p:spPr>
        <p:style>
          <a:lnRef idx="1">
            <a:schemeClr val="accent1"/>
          </a:lnRef>
          <a:fillRef idx="0">
            <a:schemeClr val="accent1"/>
          </a:fillRef>
          <a:effectRef idx="0">
            <a:schemeClr val="accent1"/>
          </a:effectRef>
          <a:fontRef idx="minor">
            <a:schemeClr val="tx1"/>
          </a:fontRef>
        </p:style>
      </p:cxnSp>
      <p:sp>
        <p:nvSpPr>
          <p:cNvPr id="31" name="Textfeld 30"/>
          <p:cNvSpPr txBox="1"/>
          <p:nvPr/>
        </p:nvSpPr>
        <p:spPr>
          <a:xfrm>
            <a:off x="8078012" y="3248289"/>
            <a:ext cx="1049519" cy="523210"/>
          </a:xfrm>
          <a:prstGeom prst="rect">
            <a:avLst/>
          </a:prstGeom>
          <a:noFill/>
        </p:spPr>
        <p:txBody>
          <a:bodyPr wrap="square" lIns="91430" tIns="45715" rIns="91430" bIns="45715" rtlCol="0">
            <a:spAutoFit/>
          </a:bodyPr>
          <a:lstStyle/>
          <a:p>
            <a:r>
              <a:rPr lang="en-GB" sz="1400" b="0" dirty="0">
                <a:latin typeface="Calibri" panose="020F0502020204030204" pitchFamily="34" charset="0"/>
              </a:rPr>
              <a:t>Grooved kickstand</a:t>
            </a:r>
          </a:p>
        </p:txBody>
      </p:sp>
      <p:sp>
        <p:nvSpPr>
          <p:cNvPr id="15" name="Title 3"/>
          <p:cNvSpPr txBox="1">
            <a:spLocks/>
          </p:cNvSpPr>
          <p:nvPr/>
        </p:nvSpPr>
        <p:spPr>
          <a:xfrm>
            <a:off x="5302156" y="140301"/>
            <a:ext cx="3684896"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latin typeface="Calibri" panose="020F0502020204030204" pitchFamily="34" charset="0"/>
              </a:rPr>
              <a:t>Housing</a:t>
            </a:r>
          </a:p>
        </p:txBody>
      </p:sp>
      <p:pic>
        <p:nvPicPr>
          <p:cNvPr id="2052" name="Picture 4" descr="P:\Data\Lan_technik\LanTEKIII\LTKIII Images\LanTek3b_Front.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6402" b="89978" l="9980" r="85637"/>
                    </a14:imgEffect>
                  </a14:imgLayer>
                </a14:imgProps>
              </a:ext>
              <a:ext uri="{28A0092B-C50C-407E-A947-70E740481C1C}">
                <a14:useLocalDpi xmlns:a14="http://schemas.microsoft.com/office/drawing/2010/main" val="0"/>
              </a:ext>
            </a:extLst>
          </a:blip>
          <a:srcRect/>
          <a:stretch>
            <a:fillRect/>
          </a:stretch>
        </p:blipFill>
        <p:spPr bwMode="auto">
          <a:xfrm>
            <a:off x="3002965" y="2236261"/>
            <a:ext cx="1710400" cy="2612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490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Data\Lan_technik\LanTEKIII\LTKIII Images\LanTek3a_FrontL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286" t="13409" r="10954" b="6281"/>
          <a:stretch/>
        </p:blipFill>
        <p:spPr bwMode="auto">
          <a:xfrm>
            <a:off x="3643321" y="1392731"/>
            <a:ext cx="1726362" cy="249936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6700" y="865407"/>
            <a:ext cx="6806129" cy="1077208"/>
          </a:xfrm>
          <a:prstGeom prst="rect">
            <a:avLst/>
          </a:prstGeom>
        </p:spPr>
        <p:txBody>
          <a:bodyPr wrap="square" lIns="91430" tIns="45715" rIns="91430" bIns="45715">
            <a:spAutoFit/>
          </a:bodyPr>
          <a:lstStyle/>
          <a:p>
            <a:pPr algn="l">
              <a:defRPr/>
            </a:pPr>
            <a:endParaRPr lang="en-GB" sz="1600" b="0" dirty="0">
              <a:latin typeface="Calibri" panose="020F0502020204030204" pitchFamily="34" charset="0"/>
            </a:endParaRPr>
          </a:p>
          <a:p>
            <a:pPr marL="285717" indent="-285717" algn="l">
              <a:buFont typeface="Arial" panose="020B0604020202020204" pitchFamily="34" charset="0"/>
              <a:buChar char="•"/>
              <a:defRPr/>
            </a:pPr>
            <a:endParaRPr lang="en-GB" sz="1600" b="0" dirty="0">
              <a:latin typeface="Calibri" panose="020F0502020204030204" pitchFamily="34" charset="0"/>
            </a:endParaRPr>
          </a:p>
          <a:p>
            <a:pPr marL="285717" indent="-285717" algn="l">
              <a:buFont typeface="Arial" panose="020B0604020202020204" pitchFamily="34" charset="0"/>
              <a:buChar char="•"/>
              <a:defRPr/>
            </a:pPr>
            <a:endParaRPr lang="en-GB" sz="1600" b="0" dirty="0">
              <a:latin typeface="Calibri" panose="020F0502020204030204" pitchFamily="34" charset="0"/>
            </a:endParaRPr>
          </a:p>
          <a:p>
            <a:pPr algn="l">
              <a:defRPr/>
            </a:pPr>
            <a:endParaRPr lang="en-GB" sz="1600" b="0" dirty="0">
              <a:latin typeface="Calibri" panose="020F0502020204030204" pitchFamily="34" charset="0"/>
            </a:endParaRPr>
          </a:p>
        </p:txBody>
      </p:sp>
      <p:sp>
        <p:nvSpPr>
          <p:cNvPr id="2" name="Rechteckige Legende 1"/>
          <p:cNvSpPr/>
          <p:nvPr/>
        </p:nvSpPr>
        <p:spPr>
          <a:xfrm>
            <a:off x="6099858" y="681227"/>
            <a:ext cx="2801074" cy="1081509"/>
          </a:xfrm>
          <a:prstGeom prst="wedgeRectCallout">
            <a:avLst>
              <a:gd name="adj1" fmla="val -83106"/>
              <a:gd name="adj2" fmla="val 67029"/>
            </a:avLst>
          </a:prstGeom>
          <a:solidFill>
            <a:schemeClr val="bg1"/>
          </a:solidFill>
          <a:ln>
            <a:solidFill>
              <a:srgbClr val="006AB6"/>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285717" indent="-285717" algn="l">
              <a:buFont typeface="Arial" panose="020B0604020202020204" pitchFamily="34" charset="0"/>
              <a:buChar char="•"/>
            </a:pPr>
            <a:r>
              <a:rPr lang="en-GB" sz="1600" b="0" dirty="0">
                <a:solidFill>
                  <a:sysClr val="windowText" lastClr="000000"/>
                </a:solidFill>
                <a:latin typeface="Calibri" panose="020F0502020204030204" pitchFamily="34" charset="0"/>
              </a:rPr>
              <a:t>2 USB Ports (master, slave)</a:t>
            </a:r>
          </a:p>
          <a:p>
            <a:pPr marL="285717" indent="-285717" algn="l">
              <a:buFont typeface="Arial" panose="020B0604020202020204" pitchFamily="34" charset="0"/>
              <a:buChar char="•"/>
            </a:pPr>
            <a:r>
              <a:rPr lang="en-GB" sz="1600" b="0" dirty="0">
                <a:solidFill>
                  <a:sysClr val="windowText" lastClr="000000"/>
                </a:solidFill>
                <a:latin typeface="Calibri" panose="020F0502020204030204" pitchFamily="34" charset="0"/>
              </a:rPr>
              <a:t>Wi-Fi (@ USB master)</a:t>
            </a:r>
          </a:p>
          <a:p>
            <a:pPr marL="285717" indent="-285717" algn="l">
              <a:buFont typeface="Arial" panose="020B0604020202020204" pitchFamily="34" charset="0"/>
              <a:buChar char="•"/>
            </a:pPr>
            <a:r>
              <a:rPr lang="en-GB" sz="1600" b="0" dirty="0">
                <a:solidFill>
                  <a:sysClr val="windowText" lastClr="000000"/>
                </a:solidFill>
                <a:latin typeface="Calibri" panose="020F0502020204030204" pitchFamily="34" charset="0"/>
              </a:rPr>
              <a:t>3.5mm audio socket for talk-set </a:t>
            </a:r>
          </a:p>
        </p:txBody>
      </p:sp>
      <p:sp>
        <p:nvSpPr>
          <p:cNvPr id="7" name="Rechteckige Legende 6"/>
          <p:cNvSpPr/>
          <p:nvPr/>
        </p:nvSpPr>
        <p:spPr>
          <a:xfrm>
            <a:off x="266700" y="2276821"/>
            <a:ext cx="2801074" cy="906345"/>
          </a:xfrm>
          <a:prstGeom prst="wedgeRectCallout">
            <a:avLst>
              <a:gd name="adj1" fmla="val 96232"/>
              <a:gd name="adj2" fmla="val -54296"/>
            </a:avLst>
          </a:prstGeom>
          <a:solidFill>
            <a:schemeClr val="bg1"/>
          </a:solidFill>
          <a:ln>
            <a:solidFill>
              <a:srgbClr val="006AB6"/>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285717" indent="-285717" algn="l">
              <a:buFont typeface="Arial" panose="020B0604020202020204" pitchFamily="34" charset="0"/>
              <a:buChar char="•"/>
            </a:pPr>
            <a:r>
              <a:rPr lang="en-GB" sz="1600" b="0" dirty="0">
                <a:solidFill>
                  <a:sysClr val="windowText" lastClr="000000"/>
                </a:solidFill>
                <a:latin typeface="Calibri" panose="020F0502020204030204" pitchFamily="34" charset="0"/>
              </a:rPr>
              <a:t>Large bright colour display</a:t>
            </a:r>
          </a:p>
          <a:p>
            <a:pPr marL="285717" indent="-285717" algn="l">
              <a:buFont typeface="Arial" panose="020B0604020202020204" pitchFamily="34" charset="0"/>
              <a:buChar char="•"/>
            </a:pPr>
            <a:r>
              <a:rPr lang="en-GB" sz="1600" b="0" dirty="0">
                <a:solidFill>
                  <a:sysClr val="windowText" lastClr="000000"/>
                </a:solidFill>
                <a:latin typeface="Calibri" panose="020F0502020204030204" pitchFamily="34" charset="0"/>
              </a:rPr>
              <a:t>Display protection for use on construction sites</a:t>
            </a:r>
          </a:p>
        </p:txBody>
      </p:sp>
      <p:sp>
        <p:nvSpPr>
          <p:cNvPr id="8" name="Rechteckige Legende 7"/>
          <p:cNvSpPr/>
          <p:nvPr/>
        </p:nvSpPr>
        <p:spPr>
          <a:xfrm>
            <a:off x="6099858" y="3872198"/>
            <a:ext cx="2801074" cy="935621"/>
          </a:xfrm>
          <a:prstGeom prst="wedgeRectCallout">
            <a:avLst>
              <a:gd name="adj1" fmla="val -100875"/>
              <a:gd name="adj2" fmla="val -112458"/>
            </a:avLst>
          </a:prstGeom>
          <a:solidFill>
            <a:schemeClr val="bg1"/>
          </a:solidFill>
          <a:ln>
            <a:solidFill>
              <a:srgbClr val="006AB6"/>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285717" indent="-285717" algn="l">
              <a:buFont typeface="Arial" panose="020B0604020202020204" pitchFamily="34" charset="0"/>
              <a:buChar char="•"/>
            </a:pPr>
            <a:r>
              <a:rPr lang="en-GB" sz="1600" b="0" dirty="0">
                <a:solidFill>
                  <a:sysClr val="windowText" lastClr="000000"/>
                </a:solidFill>
                <a:latin typeface="Calibri" panose="020F0502020204030204" pitchFamily="34" charset="0"/>
              </a:rPr>
              <a:t>Units operate with and without batteries, even when battery is fully discharged</a:t>
            </a:r>
          </a:p>
        </p:txBody>
      </p:sp>
      <p:sp>
        <p:nvSpPr>
          <p:cNvPr id="10" name="Rechteckige Legende 9"/>
          <p:cNvSpPr/>
          <p:nvPr/>
        </p:nvSpPr>
        <p:spPr>
          <a:xfrm>
            <a:off x="220642" y="3718420"/>
            <a:ext cx="2893190" cy="1087639"/>
          </a:xfrm>
          <a:prstGeom prst="wedgeRectCallout">
            <a:avLst>
              <a:gd name="adj1" fmla="val 82890"/>
              <a:gd name="adj2" fmla="val -105176"/>
            </a:avLst>
          </a:prstGeom>
          <a:solidFill>
            <a:schemeClr val="bg1"/>
          </a:solidFill>
          <a:ln>
            <a:solidFill>
              <a:srgbClr val="006AB6"/>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285717" indent="-285717" algn="l">
              <a:buFont typeface="Arial" panose="020B0604020202020204" pitchFamily="34" charset="0"/>
              <a:buChar char="•"/>
            </a:pPr>
            <a:r>
              <a:rPr lang="en-GB" sz="1600" b="0" dirty="0">
                <a:solidFill>
                  <a:sysClr val="windowText" lastClr="000000"/>
                </a:solidFill>
                <a:latin typeface="Calibri" panose="020F0502020204030204" pitchFamily="34" charset="0"/>
              </a:rPr>
              <a:t>Ergonomic keyboard for easy data entry</a:t>
            </a:r>
          </a:p>
          <a:p>
            <a:pPr marL="285717" indent="-285717" algn="l">
              <a:buFont typeface="Arial" panose="020B0604020202020204" pitchFamily="34" charset="0"/>
              <a:buChar char="•"/>
            </a:pPr>
            <a:r>
              <a:rPr lang="en-GB" sz="1600" b="0" dirty="0">
                <a:solidFill>
                  <a:sysClr val="windowText" lastClr="000000"/>
                </a:solidFill>
                <a:latin typeface="Calibri" panose="020F0502020204030204" pitchFamily="34" charset="0"/>
              </a:rPr>
              <a:t>Quick access buttons for most used features</a:t>
            </a:r>
          </a:p>
        </p:txBody>
      </p:sp>
      <p:sp>
        <p:nvSpPr>
          <p:cNvPr id="11" name="Rechteckige Legende 10"/>
          <p:cNvSpPr/>
          <p:nvPr/>
        </p:nvSpPr>
        <p:spPr>
          <a:xfrm>
            <a:off x="6099858" y="2276821"/>
            <a:ext cx="2801074" cy="935621"/>
          </a:xfrm>
          <a:prstGeom prst="wedgeRectCallout">
            <a:avLst>
              <a:gd name="adj1" fmla="val -85173"/>
              <a:gd name="adj2" fmla="val 33521"/>
            </a:avLst>
          </a:prstGeom>
          <a:solidFill>
            <a:schemeClr val="bg1"/>
          </a:solidFill>
          <a:ln>
            <a:solidFill>
              <a:srgbClr val="006AB6"/>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285717" indent="-285717" algn="l">
              <a:buFont typeface="Arial" panose="020B0604020202020204" pitchFamily="34" charset="0"/>
              <a:buChar char="•"/>
            </a:pPr>
            <a:r>
              <a:rPr lang="en-GB" sz="1600" b="0" dirty="0">
                <a:solidFill>
                  <a:sysClr val="windowText" lastClr="000000"/>
                </a:solidFill>
                <a:latin typeface="Calibri" panose="020F0502020204030204" pitchFamily="34" charset="0"/>
              </a:rPr>
              <a:t>Grooved kickstand to hang units on rack doors</a:t>
            </a:r>
          </a:p>
        </p:txBody>
      </p:sp>
      <p:sp>
        <p:nvSpPr>
          <p:cNvPr id="12" name="Rechteckige Legende 11"/>
          <p:cNvSpPr/>
          <p:nvPr/>
        </p:nvSpPr>
        <p:spPr>
          <a:xfrm>
            <a:off x="312757" y="681227"/>
            <a:ext cx="2801074" cy="1081509"/>
          </a:xfrm>
          <a:prstGeom prst="wedgeRectCallout">
            <a:avLst>
              <a:gd name="adj1" fmla="val 86728"/>
              <a:gd name="adj2" fmla="val 43095"/>
            </a:avLst>
          </a:prstGeom>
          <a:solidFill>
            <a:schemeClr val="bg1"/>
          </a:solidFill>
          <a:ln>
            <a:solidFill>
              <a:srgbClr val="006AB6"/>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285717" indent="-285717" algn="l">
              <a:buFont typeface="Arial" panose="020B0604020202020204" pitchFamily="34" charset="0"/>
              <a:buChar char="•"/>
            </a:pPr>
            <a:r>
              <a:rPr lang="en-GB" sz="1600" b="0" dirty="0">
                <a:solidFill>
                  <a:sysClr val="windowText" lastClr="000000"/>
                </a:solidFill>
                <a:latin typeface="Calibri" panose="020F0502020204030204" pitchFamily="34" charset="0"/>
              </a:rPr>
              <a:t>Rubber over mould for good grip as well as protection</a:t>
            </a:r>
          </a:p>
        </p:txBody>
      </p:sp>
      <p:sp>
        <p:nvSpPr>
          <p:cNvPr id="13" name="Title 3"/>
          <p:cNvSpPr txBox="1">
            <a:spLocks/>
          </p:cNvSpPr>
          <p:nvPr/>
        </p:nvSpPr>
        <p:spPr>
          <a:xfrm>
            <a:off x="5302156" y="140301"/>
            <a:ext cx="3684896"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latin typeface="Calibri" panose="020F0502020204030204" pitchFamily="34" charset="0"/>
              </a:rPr>
              <a:t>Housing</a:t>
            </a:r>
          </a:p>
        </p:txBody>
      </p:sp>
    </p:spTree>
    <p:extLst>
      <p:ext uri="{BB962C8B-B14F-4D97-AF65-F5344CB8AC3E}">
        <p14:creationId xmlns:p14="http://schemas.microsoft.com/office/powerpoint/2010/main" val="888695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P:\Data\Lan_technik\LanTEKIII\LTKIII Images\LanTek3b_FrontL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894" t="13799" r="10332" b="6874"/>
          <a:stretch/>
        </p:blipFill>
        <p:spPr bwMode="auto">
          <a:xfrm>
            <a:off x="3669763" y="1427178"/>
            <a:ext cx="1706007" cy="247349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6700" y="865407"/>
            <a:ext cx="6806129" cy="1077208"/>
          </a:xfrm>
          <a:prstGeom prst="rect">
            <a:avLst/>
          </a:prstGeom>
        </p:spPr>
        <p:txBody>
          <a:bodyPr wrap="square" lIns="91430" tIns="45715" rIns="91430" bIns="45715">
            <a:spAutoFit/>
          </a:bodyPr>
          <a:lstStyle/>
          <a:p>
            <a:pPr algn="l">
              <a:defRPr/>
            </a:pPr>
            <a:endParaRPr lang="en-GB" sz="1600" b="0" dirty="0">
              <a:latin typeface="Calibri" panose="020F0502020204030204" pitchFamily="34" charset="0"/>
            </a:endParaRPr>
          </a:p>
          <a:p>
            <a:pPr marL="285717" indent="-285717" algn="l">
              <a:buFont typeface="Arial" panose="020B0604020202020204" pitchFamily="34" charset="0"/>
              <a:buChar char="•"/>
              <a:defRPr/>
            </a:pPr>
            <a:endParaRPr lang="en-GB" sz="1600" b="0" dirty="0">
              <a:latin typeface="Calibri" panose="020F0502020204030204" pitchFamily="34" charset="0"/>
            </a:endParaRPr>
          </a:p>
          <a:p>
            <a:pPr marL="285717" indent="-285717" algn="l">
              <a:buFont typeface="Arial" panose="020B0604020202020204" pitchFamily="34" charset="0"/>
              <a:buChar char="•"/>
              <a:defRPr/>
            </a:pPr>
            <a:endParaRPr lang="en-GB" sz="1600" b="0" dirty="0">
              <a:latin typeface="Calibri" panose="020F0502020204030204" pitchFamily="34" charset="0"/>
            </a:endParaRPr>
          </a:p>
          <a:p>
            <a:pPr algn="l">
              <a:defRPr/>
            </a:pPr>
            <a:endParaRPr lang="en-GB" sz="1600" b="0" dirty="0">
              <a:latin typeface="Calibri" panose="020F0502020204030204" pitchFamily="34" charset="0"/>
            </a:endParaRPr>
          </a:p>
        </p:txBody>
      </p:sp>
      <p:sp>
        <p:nvSpPr>
          <p:cNvPr id="2" name="Rechteckige Legende 1"/>
          <p:cNvSpPr/>
          <p:nvPr/>
        </p:nvSpPr>
        <p:spPr>
          <a:xfrm>
            <a:off x="6099858" y="2123168"/>
            <a:ext cx="2801074" cy="1081509"/>
          </a:xfrm>
          <a:prstGeom prst="wedgeRectCallout">
            <a:avLst>
              <a:gd name="adj1" fmla="val -83106"/>
              <a:gd name="adj2" fmla="val -52837"/>
            </a:avLst>
          </a:prstGeom>
          <a:solidFill>
            <a:schemeClr val="bg1"/>
          </a:solidFill>
          <a:ln>
            <a:solidFill>
              <a:srgbClr val="006AB6"/>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285717" indent="-285717" algn="l">
              <a:buFont typeface="Arial" panose="020B0604020202020204" pitchFamily="34" charset="0"/>
              <a:buChar char="•"/>
            </a:pPr>
            <a:r>
              <a:rPr lang="en-GB" sz="1600" b="0" dirty="0">
                <a:solidFill>
                  <a:sysClr val="windowText" lastClr="000000"/>
                </a:solidFill>
                <a:latin typeface="Calibri" panose="020F0502020204030204" pitchFamily="34" charset="0"/>
              </a:rPr>
              <a:t>USB Port for software  upgrade</a:t>
            </a:r>
          </a:p>
          <a:p>
            <a:pPr marL="285717" indent="-285717" algn="l">
              <a:buFont typeface="Arial" panose="020B0604020202020204" pitchFamily="34" charset="0"/>
              <a:buChar char="•"/>
            </a:pPr>
            <a:r>
              <a:rPr lang="en-GB" sz="1600" b="0" dirty="0">
                <a:solidFill>
                  <a:sysClr val="windowText" lastClr="000000"/>
                </a:solidFill>
                <a:latin typeface="Calibri" panose="020F0502020204030204" pitchFamily="34" charset="0"/>
              </a:rPr>
              <a:t>3.5mm audio socket for talk-set </a:t>
            </a:r>
          </a:p>
        </p:txBody>
      </p:sp>
      <p:sp>
        <p:nvSpPr>
          <p:cNvPr id="7" name="Rechteckige Legende 6"/>
          <p:cNvSpPr/>
          <p:nvPr/>
        </p:nvSpPr>
        <p:spPr>
          <a:xfrm>
            <a:off x="312757" y="1560902"/>
            <a:ext cx="2801074" cy="1081509"/>
          </a:xfrm>
          <a:prstGeom prst="wedgeRectCallout">
            <a:avLst>
              <a:gd name="adj1" fmla="val 95406"/>
              <a:gd name="adj2" fmla="val -21119"/>
            </a:avLst>
          </a:prstGeom>
          <a:solidFill>
            <a:schemeClr val="bg1"/>
          </a:solidFill>
          <a:ln>
            <a:solidFill>
              <a:srgbClr val="006AB6"/>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285717" indent="-285717" algn="l">
              <a:buFont typeface="Arial" panose="020B0604020202020204" pitchFamily="34" charset="0"/>
              <a:buChar char="•"/>
            </a:pPr>
            <a:r>
              <a:rPr lang="en-GB" sz="1600" b="0" dirty="0">
                <a:solidFill>
                  <a:sysClr val="windowText" lastClr="000000"/>
                </a:solidFill>
                <a:latin typeface="Calibri" panose="020F0502020204030204" pitchFamily="34" charset="0"/>
              </a:rPr>
              <a:t>Status screen</a:t>
            </a:r>
          </a:p>
          <a:p>
            <a:pPr marL="285717" indent="-285717" algn="l">
              <a:buFont typeface="Arial" panose="020B0604020202020204" pitchFamily="34" charset="0"/>
              <a:buChar char="•"/>
            </a:pPr>
            <a:r>
              <a:rPr lang="en-GB" sz="1600" b="0" dirty="0">
                <a:solidFill>
                  <a:sysClr val="windowText" lastClr="000000"/>
                </a:solidFill>
                <a:latin typeface="Calibri" panose="020F0502020204030204" pitchFamily="34" charset="0"/>
              </a:rPr>
              <a:t>Display protection for use on construction sites</a:t>
            </a:r>
          </a:p>
        </p:txBody>
      </p:sp>
      <p:sp>
        <p:nvSpPr>
          <p:cNvPr id="8" name="Rechteckige Legende 7"/>
          <p:cNvSpPr/>
          <p:nvPr/>
        </p:nvSpPr>
        <p:spPr>
          <a:xfrm>
            <a:off x="6099858" y="3880776"/>
            <a:ext cx="2801074" cy="935621"/>
          </a:xfrm>
          <a:prstGeom prst="wedgeRectCallout">
            <a:avLst>
              <a:gd name="adj1" fmla="val -101701"/>
              <a:gd name="adj2" fmla="val -111221"/>
            </a:avLst>
          </a:prstGeom>
          <a:solidFill>
            <a:schemeClr val="bg1"/>
          </a:solidFill>
          <a:ln>
            <a:solidFill>
              <a:srgbClr val="006AB6"/>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285717" indent="-285717" algn="l">
              <a:buFont typeface="Arial" panose="020B0604020202020204" pitchFamily="34" charset="0"/>
              <a:buChar char="•"/>
            </a:pPr>
            <a:r>
              <a:rPr lang="en-GB" sz="1600" b="0" dirty="0">
                <a:solidFill>
                  <a:sysClr val="windowText" lastClr="000000"/>
                </a:solidFill>
                <a:latin typeface="Calibri" panose="020F0502020204030204" pitchFamily="34" charset="0"/>
              </a:rPr>
              <a:t>Units operate with and without batteries, even when battery is fully discharged</a:t>
            </a:r>
          </a:p>
        </p:txBody>
      </p:sp>
      <p:sp>
        <p:nvSpPr>
          <p:cNvPr id="10" name="Rechteckige Legende 9"/>
          <p:cNvSpPr/>
          <p:nvPr/>
        </p:nvSpPr>
        <p:spPr>
          <a:xfrm>
            <a:off x="312757" y="2984891"/>
            <a:ext cx="2893190" cy="1087639"/>
          </a:xfrm>
          <a:prstGeom prst="wedgeRectCallout">
            <a:avLst>
              <a:gd name="adj1" fmla="val 73289"/>
              <a:gd name="adj2" fmla="val -38131"/>
            </a:avLst>
          </a:prstGeom>
          <a:solidFill>
            <a:schemeClr val="bg1"/>
          </a:solidFill>
          <a:ln>
            <a:solidFill>
              <a:srgbClr val="006AB6"/>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285717" indent="-285717" algn="l">
              <a:buFont typeface="Arial" panose="020B0604020202020204" pitchFamily="34" charset="0"/>
              <a:buChar char="•"/>
            </a:pPr>
            <a:r>
              <a:rPr lang="en-GB" sz="1600" b="0" dirty="0">
                <a:solidFill>
                  <a:sysClr val="windowText" lastClr="000000"/>
                </a:solidFill>
                <a:latin typeface="Calibri" panose="020F0502020204030204" pitchFamily="34" charset="0"/>
              </a:rPr>
              <a:t>Quick access buttons for most used features</a:t>
            </a:r>
          </a:p>
        </p:txBody>
      </p:sp>
      <p:sp>
        <p:nvSpPr>
          <p:cNvPr id="11" name="Rechteckige Legende 10"/>
          <p:cNvSpPr/>
          <p:nvPr/>
        </p:nvSpPr>
        <p:spPr>
          <a:xfrm>
            <a:off x="6099858" y="620468"/>
            <a:ext cx="2801074" cy="1081509"/>
          </a:xfrm>
          <a:prstGeom prst="wedgeRectCallout">
            <a:avLst>
              <a:gd name="adj1" fmla="val -82280"/>
              <a:gd name="adj2" fmla="val 35993"/>
            </a:avLst>
          </a:prstGeom>
          <a:solidFill>
            <a:schemeClr val="bg1"/>
          </a:solidFill>
          <a:ln>
            <a:solidFill>
              <a:srgbClr val="006AB6"/>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285717" indent="-285717" algn="l">
              <a:buFont typeface="Arial" panose="020B0604020202020204" pitchFamily="34" charset="0"/>
              <a:buChar char="•"/>
            </a:pPr>
            <a:r>
              <a:rPr lang="en-GB" sz="1600" b="0" dirty="0">
                <a:solidFill>
                  <a:sysClr val="windowText" lastClr="000000"/>
                </a:solidFill>
                <a:latin typeface="Calibri" panose="020F0502020204030204" pitchFamily="34" charset="0"/>
              </a:rPr>
              <a:t>Built in tone generation for wire and cable tracing</a:t>
            </a:r>
          </a:p>
        </p:txBody>
      </p:sp>
      <p:sp>
        <p:nvSpPr>
          <p:cNvPr id="12" name="Title 3"/>
          <p:cNvSpPr txBox="1">
            <a:spLocks/>
          </p:cNvSpPr>
          <p:nvPr/>
        </p:nvSpPr>
        <p:spPr>
          <a:xfrm>
            <a:off x="5302156" y="140301"/>
            <a:ext cx="3684896"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latin typeface="Calibri" panose="020F0502020204030204" pitchFamily="34" charset="0"/>
              </a:rPr>
              <a:t>Housing</a:t>
            </a:r>
          </a:p>
        </p:txBody>
      </p:sp>
    </p:spTree>
    <p:extLst>
      <p:ext uri="{BB962C8B-B14F-4D97-AF65-F5344CB8AC3E}">
        <p14:creationId xmlns:p14="http://schemas.microsoft.com/office/powerpoint/2010/main" val="3286700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266700" y="892970"/>
            <a:ext cx="8509000" cy="113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a:defRPr/>
            </a:pPr>
            <a:r>
              <a:rPr lang="en-GB" dirty="0" smtClean="0">
                <a:latin typeface="Calibri" panose="020F0502020204030204" pitchFamily="34" charset="0"/>
              </a:rPr>
              <a:t>New </a:t>
            </a:r>
            <a:r>
              <a:rPr lang="en-GB" dirty="0">
                <a:latin typeface="Calibri" panose="020F0502020204030204" pitchFamily="34" charset="0"/>
              </a:rPr>
              <a:t>user interface in Networks style</a:t>
            </a:r>
          </a:p>
          <a:p>
            <a:pPr algn="l">
              <a:defRPr/>
            </a:pPr>
            <a:endParaRPr lang="en-GB" dirty="0" smtClean="0">
              <a:latin typeface="Calibri" panose="020F0502020204030204" pitchFamily="34" charset="0"/>
            </a:endParaRPr>
          </a:p>
          <a:p>
            <a:pPr marL="285717" indent="-20636" algn="l">
              <a:buFont typeface="Arial" panose="020B0604020202020204" pitchFamily="34" charset="0"/>
              <a:buChar char="•"/>
              <a:defRPr/>
            </a:pPr>
            <a:r>
              <a:rPr lang="en-GB" sz="1600" b="0" dirty="0">
                <a:latin typeface="Calibri" panose="020F0502020204030204" pitchFamily="34" charset="0"/>
              </a:rPr>
              <a:t> Similar set of icons within IDEAL Networks testers</a:t>
            </a:r>
          </a:p>
          <a:p>
            <a:pPr marL="285717" indent="-20636" algn="l">
              <a:buFont typeface="Arial" panose="020B0604020202020204" pitchFamily="34" charset="0"/>
              <a:buChar char="•"/>
              <a:defRPr/>
            </a:pPr>
            <a:r>
              <a:rPr lang="en-GB" altLang="en-US" sz="1600" b="0" dirty="0">
                <a:latin typeface="Calibri" panose="020F0502020204030204" pitchFamily="34" charset="0"/>
              </a:rPr>
              <a:t> Easier to use multiple testers from IDEAL Networks</a:t>
            </a:r>
            <a:endParaRPr lang="en-GB" altLang="en-US" dirty="0">
              <a:latin typeface="Calibri" panose="020F0502020204030204" pitchFamily="34" charset="0"/>
            </a:endParaRPr>
          </a:p>
        </p:txBody>
      </p:sp>
      <p:graphicFrame>
        <p:nvGraphicFramePr>
          <p:cNvPr id="2" name="Objekt 1"/>
          <p:cNvGraphicFramePr>
            <a:graphicFrameLocks noChangeAspect="1"/>
          </p:cNvGraphicFramePr>
          <p:nvPr>
            <p:extLst>
              <p:ext uri="{D42A27DB-BD31-4B8C-83A1-F6EECF244321}">
                <p14:modId xmlns:p14="http://schemas.microsoft.com/office/powerpoint/2010/main" val="1141634984"/>
              </p:ext>
            </p:extLst>
          </p:nvPr>
        </p:nvGraphicFramePr>
        <p:xfrm>
          <a:off x="1005025" y="2675061"/>
          <a:ext cx="3336386" cy="1891198"/>
        </p:xfrm>
        <a:graphic>
          <a:graphicData uri="http://schemas.openxmlformats.org/presentationml/2006/ole">
            <mc:AlternateContent xmlns:mc="http://schemas.openxmlformats.org/markup-compatibility/2006">
              <mc:Choice xmlns:v="urn:schemas-microsoft-com:vml" Requires="v">
                <p:oleObj spid="_x0000_s3422" name="Bitmap-Bild" r:id="rId4" imgW="3657600" imgH="2072520" progId="PBrush">
                  <p:embed/>
                </p:oleObj>
              </mc:Choice>
              <mc:Fallback>
                <p:oleObj name="Bitmap-Bild" r:id="rId4" imgW="3657600" imgH="2072520" progId="PBrush">
                  <p:embed/>
                  <p:pic>
                    <p:nvPicPr>
                      <p:cNvPr id="0" name="Picture 3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025" y="2675061"/>
                        <a:ext cx="3336386" cy="18911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kt 2"/>
          <p:cNvGraphicFramePr>
            <a:graphicFrameLocks noChangeAspect="1"/>
          </p:cNvGraphicFramePr>
          <p:nvPr>
            <p:extLst>
              <p:ext uri="{D42A27DB-BD31-4B8C-83A1-F6EECF244321}">
                <p14:modId xmlns:p14="http://schemas.microsoft.com/office/powerpoint/2010/main" val="2375223887"/>
              </p:ext>
            </p:extLst>
          </p:nvPr>
        </p:nvGraphicFramePr>
        <p:xfrm>
          <a:off x="5373495" y="743700"/>
          <a:ext cx="3336386" cy="1891198"/>
        </p:xfrm>
        <a:graphic>
          <a:graphicData uri="http://schemas.openxmlformats.org/presentationml/2006/ole">
            <mc:AlternateContent xmlns:mc="http://schemas.openxmlformats.org/markup-compatibility/2006">
              <mc:Choice xmlns:v="urn:schemas-microsoft-com:vml" Requires="v">
                <p:oleObj spid="_x0000_s3423" name="Bitmap-Bild" r:id="rId6" imgW="3657600" imgH="2072520" progId="PBrush">
                  <p:embed/>
                </p:oleObj>
              </mc:Choice>
              <mc:Fallback>
                <p:oleObj name="Bitmap-Bild" r:id="rId6" imgW="3657600" imgH="2072520" progId="PBrush">
                  <p:embed/>
                  <p:pic>
                    <p:nvPicPr>
                      <p:cNvPr id="0" name="Picture 3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3495" y="743700"/>
                        <a:ext cx="3336386" cy="18911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4015803870"/>
              </p:ext>
            </p:extLst>
          </p:nvPr>
        </p:nvGraphicFramePr>
        <p:xfrm>
          <a:off x="5373495" y="2675061"/>
          <a:ext cx="3336386" cy="1891198"/>
        </p:xfrm>
        <a:graphic>
          <a:graphicData uri="http://schemas.openxmlformats.org/presentationml/2006/ole">
            <mc:AlternateContent xmlns:mc="http://schemas.openxmlformats.org/markup-compatibility/2006">
              <mc:Choice xmlns:v="urn:schemas-microsoft-com:vml" Requires="v">
                <p:oleObj spid="_x0000_s3424" name="Bitmap-Bild" r:id="rId8" imgW="3657600" imgH="2072520" progId="PBrush">
                  <p:embed/>
                </p:oleObj>
              </mc:Choice>
              <mc:Fallback>
                <p:oleObj name="Bitmap-Bild" r:id="rId8" imgW="3657600" imgH="2072520" progId="PBrush">
                  <p:embed/>
                  <p:pic>
                    <p:nvPicPr>
                      <p:cNvPr id="0" name="Picture 34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73495" y="2675061"/>
                        <a:ext cx="3336386" cy="18911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le 3"/>
          <p:cNvSpPr txBox="1">
            <a:spLocks/>
          </p:cNvSpPr>
          <p:nvPr/>
        </p:nvSpPr>
        <p:spPr>
          <a:xfrm>
            <a:off x="5302156" y="140301"/>
            <a:ext cx="3684896"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latin typeface="Calibri" panose="020F0502020204030204" pitchFamily="34" charset="0"/>
              </a:rPr>
              <a:t>New </a:t>
            </a:r>
            <a:r>
              <a:rPr lang="en-GB" sz="1800" kern="0" dirty="0" smtClean="0">
                <a:latin typeface="Calibri" panose="020F0502020204030204" pitchFamily="34" charset="0"/>
              </a:rPr>
              <a:t>User Interface</a:t>
            </a:r>
            <a:endParaRPr lang="en-GB" sz="1800" kern="0" dirty="0">
              <a:latin typeface="Calibri" panose="020F0502020204030204" pitchFamily="34" charset="0"/>
            </a:endParaRPr>
          </a:p>
        </p:txBody>
      </p:sp>
    </p:spTree>
    <p:extLst>
      <p:ext uri="{BB962C8B-B14F-4D97-AF65-F5344CB8AC3E}">
        <p14:creationId xmlns:p14="http://schemas.microsoft.com/office/powerpoint/2010/main" val="41820402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266700" y="892969"/>
            <a:ext cx="8509000"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a:defRPr/>
            </a:pPr>
            <a:r>
              <a:rPr lang="en-GB" dirty="0" smtClean="0">
                <a:latin typeface="Calibri" panose="020F0502020204030204" pitchFamily="34" charset="0"/>
              </a:rPr>
              <a:t>New </a:t>
            </a:r>
            <a:r>
              <a:rPr lang="en-GB" dirty="0">
                <a:latin typeface="Calibri" panose="020F0502020204030204" pitchFamily="34" charset="0"/>
              </a:rPr>
              <a:t>troubleshooting functions for better fault detection along the </a:t>
            </a:r>
            <a:r>
              <a:rPr lang="en-GB" dirty="0" smtClean="0">
                <a:latin typeface="Calibri" panose="020F0502020204030204" pitchFamily="34" charset="0"/>
              </a:rPr>
              <a:t>cabling</a:t>
            </a:r>
            <a:endParaRPr lang="en-GB" dirty="0">
              <a:latin typeface="Calibri" panose="020F0502020204030204" pitchFamily="34" charset="0"/>
            </a:endParaRPr>
          </a:p>
          <a:p>
            <a:pPr marL="285750" indent="-20638" algn="l">
              <a:buFont typeface="Arial" panose="020B0604020202020204" pitchFamily="34" charset="0"/>
              <a:buChar char="•"/>
              <a:defRPr/>
            </a:pPr>
            <a:endParaRPr lang="en-GB" sz="1600" b="0" dirty="0" smtClean="0">
              <a:latin typeface="Calibri" panose="020F0502020204030204" pitchFamily="34" charset="0"/>
            </a:endParaRPr>
          </a:p>
          <a:p>
            <a:pPr marL="285750" indent="-20638" algn="l">
              <a:buFont typeface="Arial" panose="020B0604020202020204" pitchFamily="34" charset="0"/>
              <a:buChar char="•"/>
              <a:defRPr/>
            </a:pPr>
            <a:r>
              <a:rPr lang="en-GB" sz="1600" b="0" dirty="0" smtClean="0">
                <a:latin typeface="Calibri" panose="020F0502020204030204" pitchFamily="34" charset="0"/>
              </a:rPr>
              <a:t> Precisely detect faults along the cabling using TDX and TDRL technology</a:t>
            </a:r>
          </a:p>
          <a:p>
            <a:pPr marL="1028700" lvl="1" indent="-20638" algn="l">
              <a:buFont typeface="Arial" panose="020B0604020202020204" pitchFamily="34" charset="0"/>
              <a:buChar char="•"/>
              <a:defRPr/>
            </a:pPr>
            <a:r>
              <a:rPr lang="en-GB" sz="1600" b="0" dirty="0">
                <a:latin typeface="Calibri" panose="020F0502020204030204" pitchFamily="34" charset="0"/>
              </a:rPr>
              <a:t> </a:t>
            </a:r>
            <a:r>
              <a:rPr lang="en-GB" sz="1600" b="0" dirty="0" smtClean="0">
                <a:latin typeface="Calibri" panose="020F0502020204030204" pitchFamily="34" charset="0"/>
              </a:rPr>
              <a:t>Helps the user to determine if and where components are bad</a:t>
            </a:r>
          </a:p>
          <a:p>
            <a:pPr marL="1028700" lvl="1" indent="-20638" algn="l">
              <a:buFont typeface="Arial" panose="020B0604020202020204" pitchFamily="34" charset="0"/>
              <a:buChar char="•"/>
              <a:defRPr/>
            </a:pPr>
            <a:r>
              <a:rPr lang="en-GB" sz="1600" b="0" dirty="0">
                <a:latin typeface="Calibri" panose="020F0502020204030204" pitchFamily="34" charset="0"/>
              </a:rPr>
              <a:t> </a:t>
            </a:r>
            <a:r>
              <a:rPr lang="en-GB" sz="1600" b="0" dirty="0" smtClean="0">
                <a:latin typeface="Calibri" panose="020F0502020204030204" pitchFamily="34" charset="0"/>
              </a:rPr>
              <a:t>Helps to find cabling damages </a:t>
            </a:r>
          </a:p>
          <a:p>
            <a:pPr marL="285750" indent="-20638" algn="l">
              <a:buFont typeface="Arial" panose="020B0604020202020204" pitchFamily="34" charset="0"/>
              <a:buChar char="•"/>
              <a:defRPr/>
            </a:pPr>
            <a:r>
              <a:rPr lang="en-GB" sz="1600" b="0" dirty="0">
                <a:latin typeface="Calibri" panose="020F0502020204030204" pitchFamily="34" charset="0"/>
              </a:rPr>
              <a:t> </a:t>
            </a:r>
            <a:r>
              <a:rPr lang="en-GB" sz="1600" b="0" dirty="0" smtClean="0">
                <a:latin typeface="Calibri" panose="020F0502020204030204" pitchFamily="34" charset="0"/>
              </a:rPr>
              <a:t>TDX: Time Domain Crosstalk</a:t>
            </a:r>
          </a:p>
          <a:p>
            <a:pPr marL="1028700" lvl="1" indent="-20638" algn="l">
              <a:buFont typeface="Arial" panose="020B0604020202020204" pitchFamily="34" charset="0"/>
              <a:buChar char="•"/>
              <a:defRPr/>
            </a:pPr>
            <a:r>
              <a:rPr lang="en-GB" sz="1600" b="0" dirty="0">
                <a:latin typeface="Calibri" panose="020F0502020204030204" pitchFamily="34" charset="0"/>
              </a:rPr>
              <a:t> </a:t>
            </a:r>
            <a:r>
              <a:rPr lang="en-GB" sz="1600" b="0" dirty="0" smtClean="0">
                <a:latin typeface="Calibri" panose="020F0502020204030204" pitchFamily="34" charset="0"/>
              </a:rPr>
              <a:t>Graphical representation of crosstalk event on the link</a:t>
            </a:r>
          </a:p>
          <a:p>
            <a:pPr marL="1028700" lvl="1" indent="-20638" algn="l">
              <a:buFont typeface="Arial" panose="020B0604020202020204" pitchFamily="34" charset="0"/>
              <a:buChar char="•"/>
              <a:defRPr/>
            </a:pPr>
            <a:r>
              <a:rPr lang="en-GB" sz="1600" b="0" dirty="0">
                <a:latin typeface="Calibri" panose="020F0502020204030204" pitchFamily="34" charset="0"/>
              </a:rPr>
              <a:t> </a:t>
            </a:r>
            <a:r>
              <a:rPr lang="en-GB" sz="1600" b="0" dirty="0" smtClean="0">
                <a:latin typeface="Calibri" panose="020F0502020204030204" pitchFamily="34" charset="0"/>
              </a:rPr>
              <a:t>Crosstalk is mostly caused by bad connections (connector or socket) </a:t>
            </a:r>
          </a:p>
          <a:p>
            <a:pPr marL="1008062" lvl="1" indent="0" algn="l">
              <a:defRPr/>
            </a:pPr>
            <a:r>
              <a:rPr lang="en-GB" sz="1600" b="0" dirty="0">
                <a:latin typeface="Calibri" panose="020F0502020204030204" pitchFamily="34" charset="0"/>
              </a:rPr>
              <a:t> </a:t>
            </a:r>
            <a:r>
              <a:rPr lang="en-GB" sz="1600" b="0" dirty="0" smtClean="0">
                <a:latin typeface="Calibri" panose="020F0502020204030204" pitchFamily="34" charset="0"/>
              </a:rPr>
              <a:t>  or bad termination in a multi connector link, </a:t>
            </a:r>
            <a:r>
              <a:rPr lang="en-GB" sz="1600" b="0" dirty="0" err="1" smtClean="0">
                <a:latin typeface="Calibri" panose="020F0502020204030204" pitchFamily="34" charset="0"/>
              </a:rPr>
              <a:t>eg</a:t>
            </a:r>
            <a:r>
              <a:rPr lang="en-GB" sz="1600" b="0" dirty="0" smtClean="0">
                <a:latin typeface="Calibri" panose="020F0502020204030204" pitchFamily="34" charset="0"/>
              </a:rPr>
              <a:t> links containing consolidation points. </a:t>
            </a:r>
          </a:p>
          <a:p>
            <a:pPr marL="1008062" lvl="1" indent="0" algn="l">
              <a:defRPr/>
            </a:pPr>
            <a:r>
              <a:rPr lang="en-GB" sz="1600" b="0" dirty="0">
                <a:latin typeface="Calibri" panose="020F0502020204030204" pitchFamily="34" charset="0"/>
              </a:rPr>
              <a:t> </a:t>
            </a:r>
            <a:r>
              <a:rPr lang="en-GB" sz="1600" b="0" dirty="0" smtClean="0">
                <a:latin typeface="Calibri" panose="020F0502020204030204" pitchFamily="34" charset="0"/>
              </a:rPr>
              <a:t>  TDX greatly helps to determine which of the connections is faulty</a:t>
            </a:r>
          </a:p>
          <a:p>
            <a:pPr marL="285750" indent="-20638" algn="l">
              <a:buFont typeface="Arial" panose="020B0604020202020204" pitchFamily="34" charset="0"/>
              <a:buChar char="•"/>
              <a:defRPr/>
            </a:pPr>
            <a:r>
              <a:rPr lang="en-GB" sz="1600" b="0" dirty="0">
                <a:latin typeface="Calibri" panose="020F0502020204030204" pitchFamily="34" charset="0"/>
              </a:rPr>
              <a:t> </a:t>
            </a:r>
            <a:r>
              <a:rPr lang="en-GB" sz="1600" b="0" dirty="0" smtClean="0">
                <a:latin typeface="Calibri" panose="020F0502020204030204" pitchFamily="34" charset="0"/>
              </a:rPr>
              <a:t>TDRL: Time Domain Return Loss</a:t>
            </a:r>
          </a:p>
          <a:p>
            <a:pPr marL="1028700" lvl="1" indent="-20638" algn="l">
              <a:buFont typeface="Arial" panose="020B0604020202020204" pitchFamily="34" charset="0"/>
              <a:buChar char="•"/>
              <a:defRPr/>
            </a:pPr>
            <a:r>
              <a:rPr lang="en-GB" sz="1600" b="0" dirty="0">
                <a:latin typeface="Calibri" panose="020F0502020204030204" pitchFamily="34" charset="0"/>
              </a:rPr>
              <a:t> </a:t>
            </a:r>
            <a:r>
              <a:rPr lang="en-GB" sz="1600" b="0" dirty="0" smtClean="0">
                <a:latin typeface="Calibri" panose="020F0502020204030204" pitchFamily="34" charset="0"/>
              </a:rPr>
              <a:t>Graphical representation </a:t>
            </a:r>
            <a:r>
              <a:rPr lang="en-GB" sz="1600" b="0" dirty="0">
                <a:latin typeface="Calibri" panose="020F0502020204030204" pitchFamily="34" charset="0"/>
              </a:rPr>
              <a:t>of </a:t>
            </a:r>
            <a:r>
              <a:rPr lang="en-GB" sz="1600" b="0" dirty="0" smtClean="0">
                <a:latin typeface="Calibri" panose="020F0502020204030204" pitchFamily="34" charset="0"/>
              </a:rPr>
              <a:t>return loss events </a:t>
            </a:r>
            <a:r>
              <a:rPr lang="en-GB" sz="1600" b="0" dirty="0">
                <a:latin typeface="Calibri" panose="020F0502020204030204" pitchFamily="34" charset="0"/>
              </a:rPr>
              <a:t>on the link</a:t>
            </a:r>
          </a:p>
          <a:p>
            <a:pPr marL="1028700" lvl="1" indent="-20638" algn="l">
              <a:buFont typeface="Arial" panose="020B0604020202020204" pitchFamily="34" charset="0"/>
              <a:buChar char="•"/>
              <a:defRPr/>
            </a:pPr>
            <a:r>
              <a:rPr lang="en-GB" sz="1600" b="0" dirty="0">
                <a:latin typeface="Calibri" panose="020F0502020204030204" pitchFamily="34" charset="0"/>
              </a:rPr>
              <a:t> </a:t>
            </a:r>
            <a:r>
              <a:rPr lang="en-GB" sz="1600" b="0" dirty="0" smtClean="0">
                <a:latin typeface="Calibri" panose="020F0502020204030204" pitchFamily="34" charset="0"/>
              </a:rPr>
              <a:t>Return loss </a:t>
            </a:r>
            <a:r>
              <a:rPr lang="en-GB" sz="1600" b="0" dirty="0">
                <a:latin typeface="Calibri" panose="020F0502020204030204" pitchFamily="34" charset="0"/>
              </a:rPr>
              <a:t>is mostly caused by </a:t>
            </a:r>
            <a:r>
              <a:rPr lang="en-GB" sz="1600" b="0" dirty="0" smtClean="0">
                <a:latin typeface="Calibri" panose="020F0502020204030204" pitchFamily="34" charset="0"/>
              </a:rPr>
              <a:t>impedance miss-matches due to damages on the cable   </a:t>
            </a:r>
          </a:p>
          <a:p>
            <a:pPr marL="1008062" lvl="1" indent="0" algn="l">
              <a:defRPr/>
            </a:pPr>
            <a:r>
              <a:rPr lang="en-GB" sz="1600" b="0" dirty="0" smtClean="0">
                <a:latin typeface="Calibri" panose="020F0502020204030204" pitchFamily="34" charset="0"/>
              </a:rPr>
              <a:t>   but also due to problems in connectors</a:t>
            </a:r>
            <a:endParaRPr lang="en-GB" altLang="en-US" dirty="0">
              <a:latin typeface="Calibri" panose="020F0502020204030204" pitchFamily="34" charset="0"/>
            </a:endParaRPr>
          </a:p>
        </p:txBody>
      </p:sp>
      <p:sp>
        <p:nvSpPr>
          <p:cNvPr id="4" name="Title 3"/>
          <p:cNvSpPr txBox="1">
            <a:spLocks/>
          </p:cNvSpPr>
          <p:nvPr/>
        </p:nvSpPr>
        <p:spPr>
          <a:xfrm>
            <a:off x="5302156" y="140300"/>
            <a:ext cx="3684896" cy="35771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smtClean="0">
                <a:latin typeface="Calibri" panose="020F0502020204030204" pitchFamily="34" charset="0"/>
              </a:rPr>
              <a:t>New Test Features</a:t>
            </a:r>
            <a:endParaRPr lang="en-GB" sz="1800" kern="0" dirty="0">
              <a:latin typeface="Calibri" panose="020F0502020204030204" pitchFamily="34" charset="0"/>
            </a:endParaRPr>
          </a:p>
        </p:txBody>
      </p:sp>
    </p:spTree>
    <p:extLst>
      <p:ext uri="{BB962C8B-B14F-4D97-AF65-F5344CB8AC3E}">
        <p14:creationId xmlns:p14="http://schemas.microsoft.com/office/powerpoint/2010/main" val="415817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7">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7">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7">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7">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47">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47">
                                            <p:txEl>
                                              <p:pRg st="12" end="1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4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266699" y="550561"/>
            <a:ext cx="8802351" cy="2277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a:defRPr/>
            </a:pPr>
            <a:r>
              <a:rPr lang="en-GB" sz="1700" dirty="0">
                <a:solidFill>
                  <a:srgbClr val="000000"/>
                </a:solidFill>
                <a:latin typeface="Calibri" panose="020F0502020204030204" pitchFamily="34" charset="0"/>
              </a:rPr>
              <a:t>New troubleshooting functions for better fault detection along the cabling</a:t>
            </a:r>
          </a:p>
          <a:p>
            <a:pPr marL="243488" indent="-243488" algn="l">
              <a:buFont typeface="Arial" panose="020B0604020202020204" pitchFamily="34" charset="0"/>
              <a:buChar char="•"/>
              <a:defRPr/>
            </a:pPr>
            <a:r>
              <a:rPr lang="en-GB" sz="1700" b="0" dirty="0" smtClean="0">
                <a:solidFill>
                  <a:srgbClr val="000000"/>
                </a:solidFill>
                <a:latin typeface="Calibri" panose="020F0502020204030204" pitchFamily="34" charset="0"/>
              </a:rPr>
              <a:t>Time </a:t>
            </a:r>
            <a:r>
              <a:rPr lang="en-GB" sz="1700" b="0" dirty="0">
                <a:solidFill>
                  <a:srgbClr val="000000"/>
                </a:solidFill>
                <a:latin typeface="Calibri" panose="020F0502020204030204" pitchFamily="34" charset="0"/>
              </a:rPr>
              <a:t>Domain </a:t>
            </a:r>
            <a:r>
              <a:rPr lang="en-GB" sz="1700" b="0" dirty="0" smtClean="0">
                <a:solidFill>
                  <a:srgbClr val="000000"/>
                </a:solidFill>
                <a:latin typeface="Calibri" panose="020F0502020204030204" pitchFamily="34" charset="0"/>
              </a:rPr>
              <a:t>techniques – more details</a:t>
            </a:r>
            <a:endParaRPr lang="en-GB" sz="1700" b="0" dirty="0">
              <a:solidFill>
                <a:srgbClr val="000000"/>
              </a:solidFill>
              <a:latin typeface="Calibri" panose="020F0502020204030204" pitchFamily="34" charset="0"/>
            </a:endParaRPr>
          </a:p>
          <a:p>
            <a:pPr marL="876558" lvl="1" algn="l">
              <a:buFont typeface="Arial" panose="020B0604020202020204" pitchFamily="34" charset="0"/>
              <a:buChar char="•"/>
              <a:defRPr/>
            </a:pPr>
            <a:r>
              <a:rPr lang="en-GB" b="0" dirty="0" err="1" smtClean="0">
                <a:solidFill>
                  <a:srgbClr val="000000"/>
                </a:solidFill>
                <a:latin typeface="Calibri" panose="020F0502020204030204" pitchFamily="34" charset="0"/>
              </a:rPr>
              <a:t>LanTEKIII</a:t>
            </a:r>
            <a:r>
              <a:rPr lang="en-GB" b="0" dirty="0" smtClean="0">
                <a:solidFill>
                  <a:srgbClr val="000000"/>
                </a:solidFill>
                <a:latin typeface="Calibri" panose="020F0502020204030204" pitchFamily="34" charset="0"/>
              </a:rPr>
              <a:t> is able to convert some of the </a:t>
            </a:r>
            <a:r>
              <a:rPr lang="en-GB" dirty="0" smtClean="0">
                <a:solidFill>
                  <a:srgbClr val="000000"/>
                </a:solidFill>
                <a:latin typeface="Calibri" panose="020F0502020204030204" pitchFamily="34" charset="0"/>
              </a:rPr>
              <a:t>frequency</a:t>
            </a:r>
            <a:r>
              <a:rPr lang="en-GB" b="0" dirty="0" smtClean="0">
                <a:solidFill>
                  <a:srgbClr val="000000"/>
                </a:solidFill>
                <a:latin typeface="Calibri" panose="020F0502020204030204" pitchFamily="34" charset="0"/>
              </a:rPr>
              <a:t> based measurements</a:t>
            </a:r>
            <a:br>
              <a:rPr lang="en-GB" b="0" dirty="0" smtClean="0">
                <a:solidFill>
                  <a:srgbClr val="000000"/>
                </a:solidFill>
                <a:latin typeface="Calibri" panose="020F0502020204030204" pitchFamily="34" charset="0"/>
              </a:rPr>
            </a:br>
            <a:r>
              <a:rPr lang="en-GB" b="0" dirty="0" smtClean="0">
                <a:solidFill>
                  <a:srgbClr val="000000"/>
                </a:solidFill>
                <a:latin typeface="Calibri" panose="020F0502020204030204" pitchFamily="34" charset="0"/>
              </a:rPr>
              <a:t>into </a:t>
            </a:r>
            <a:r>
              <a:rPr lang="en-GB" dirty="0" smtClean="0">
                <a:solidFill>
                  <a:srgbClr val="000000"/>
                </a:solidFill>
                <a:latin typeface="Calibri" panose="020F0502020204030204" pitchFamily="34" charset="0"/>
              </a:rPr>
              <a:t>time based </a:t>
            </a:r>
            <a:r>
              <a:rPr lang="en-GB" b="0" dirty="0" smtClean="0">
                <a:solidFill>
                  <a:srgbClr val="000000"/>
                </a:solidFill>
                <a:latin typeface="Calibri" panose="020F0502020204030204" pitchFamily="34" charset="0"/>
              </a:rPr>
              <a:t>measurements</a:t>
            </a:r>
          </a:p>
          <a:p>
            <a:pPr marL="876558" lvl="1" algn="l">
              <a:buFont typeface="Arial" panose="020B0604020202020204" pitchFamily="34" charset="0"/>
              <a:buChar char="•"/>
              <a:defRPr/>
            </a:pPr>
            <a:r>
              <a:rPr lang="en-GB" b="0" dirty="0" smtClean="0">
                <a:solidFill>
                  <a:srgbClr val="000000"/>
                </a:solidFill>
                <a:latin typeface="Calibri" panose="020F0502020204030204" pitchFamily="34" charset="0"/>
              </a:rPr>
              <a:t>Once a measurement is converted into “time domain”, time can be converted into distance using the NVP factor of the cabling</a:t>
            </a:r>
          </a:p>
          <a:p>
            <a:pPr marL="876558" lvl="1" algn="l">
              <a:buFont typeface="Arial" panose="020B0604020202020204" pitchFamily="34" charset="0"/>
              <a:buChar char="•"/>
              <a:defRPr/>
            </a:pPr>
            <a:r>
              <a:rPr lang="en-GB" b="0" dirty="0" smtClean="0">
                <a:solidFill>
                  <a:srgbClr val="000000"/>
                </a:solidFill>
                <a:latin typeface="Calibri" panose="020F0502020204030204" pitchFamily="34" charset="0"/>
              </a:rPr>
              <a:t>The distance information can be used to locate “events” along the cabling where e.g. excessive crosstalk happens</a:t>
            </a:r>
            <a:endParaRPr lang="en-GB" altLang="en-US" sz="1700" dirty="0">
              <a:solidFill>
                <a:srgbClr val="000000"/>
              </a:solidFill>
              <a:latin typeface="Calibri" panose="020F0502020204030204" pitchFamily="34" charset="0"/>
            </a:endParaRPr>
          </a:p>
        </p:txBody>
      </p:sp>
      <p:sp>
        <p:nvSpPr>
          <p:cNvPr id="5" name="Title 3"/>
          <p:cNvSpPr txBox="1">
            <a:spLocks/>
          </p:cNvSpPr>
          <p:nvPr/>
        </p:nvSpPr>
        <p:spPr>
          <a:xfrm>
            <a:off x="5302156" y="140301"/>
            <a:ext cx="3684896" cy="357712"/>
          </a:xfrm>
          <a:prstGeom prst="rect">
            <a:avLst/>
          </a:prstGeom>
        </p:spPr>
        <p:txBody>
          <a:bodyPr lIns="91420" tIns="45709" rIns="91420" bIns="45709"/>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solidFill>
                  <a:srgbClr val="000000"/>
                </a:solidFill>
                <a:latin typeface="Calibri" panose="020F0502020204030204" pitchFamily="34" charset="0"/>
              </a:rPr>
              <a:t>New Test Features</a:t>
            </a:r>
          </a:p>
        </p:txBody>
      </p:sp>
      <p:grpSp>
        <p:nvGrpSpPr>
          <p:cNvPr id="16" name="Gruppieren 15"/>
          <p:cNvGrpSpPr/>
          <p:nvPr/>
        </p:nvGrpSpPr>
        <p:grpSpPr>
          <a:xfrm>
            <a:off x="266700" y="2819092"/>
            <a:ext cx="9057048" cy="2053990"/>
            <a:chOff x="85349" y="2605288"/>
            <a:chExt cx="9238399" cy="2267795"/>
          </a:xfrm>
        </p:grpSpPr>
        <p:grpSp>
          <p:nvGrpSpPr>
            <p:cNvPr id="22" name="Gruppieren 21"/>
            <p:cNvGrpSpPr/>
            <p:nvPr/>
          </p:nvGrpSpPr>
          <p:grpSpPr>
            <a:xfrm>
              <a:off x="849740" y="3084807"/>
              <a:ext cx="2093771" cy="1188132"/>
              <a:chOff x="920552" y="4113076"/>
              <a:chExt cx="2268252" cy="1584176"/>
            </a:xfrm>
          </p:grpSpPr>
          <p:cxnSp>
            <p:nvCxnSpPr>
              <p:cNvPr id="44" name="Gerade Verbindung mit Pfeil 43"/>
              <p:cNvCxnSpPr/>
              <p:nvPr/>
            </p:nvCxnSpPr>
            <p:spPr>
              <a:xfrm flipV="1">
                <a:off x="920552" y="4113076"/>
                <a:ext cx="0" cy="1584176"/>
              </a:xfrm>
              <a:prstGeom prst="straightConnector1">
                <a:avLst/>
              </a:prstGeom>
              <a:ln w="38100">
                <a:solidFill>
                  <a:schemeClr val="tx2">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p:nvCxnSpPr>
            <p:spPr>
              <a:xfrm>
                <a:off x="920552" y="5591596"/>
                <a:ext cx="2268252" cy="0"/>
              </a:xfrm>
              <a:prstGeom prst="straightConnector1">
                <a:avLst/>
              </a:prstGeom>
              <a:ln w="38100">
                <a:solidFill>
                  <a:schemeClr val="tx2">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3" name="Textfeld 22"/>
            <p:cNvSpPr txBox="1"/>
            <p:nvPr/>
          </p:nvSpPr>
          <p:spPr>
            <a:xfrm>
              <a:off x="849741" y="4272940"/>
              <a:ext cx="2441633" cy="263343"/>
            </a:xfrm>
            <a:prstGeom prst="rect">
              <a:avLst/>
            </a:prstGeom>
            <a:noFill/>
          </p:spPr>
          <p:txBody>
            <a:bodyPr wrap="none" lIns="77916" tIns="38958" rIns="77916" bIns="38958" rtlCol="0">
              <a:spAutoFit/>
            </a:bodyPr>
            <a:lstStyle/>
            <a:p>
              <a:pPr algn="l"/>
              <a:r>
                <a:rPr lang="en-GB" sz="1200" b="0" dirty="0">
                  <a:solidFill>
                    <a:srgbClr val="000000"/>
                  </a:solidFill>
                  <a:latin typeface="Calibri" panose="020F0502020204030204" pitchFamily="34" charset="0"/>
                  <a:cs typeface="+mn-cs"/>
                </a:rPr>
                <a:t>1MHz                       500MHz    </a:t>
              </a:r>
              <a:r>
                <a:rPr lang="en-GB" sz="1200" dirty="0">
                  <a:solidFill>
                    <a:srgbClr val="000000"/>
                  </a:solidFill>
                  <a:latin typeface="Calibri" panose="020F0502020204030204" pitchFamily="34" charset="0"/>
                  <a:cs typeface="+mn-cs"/>
                </a:rPr>
                <a:t>f[MHz]</a:t>
              </a:r>
            </a:p>
          </p:txBody>
        </p:sp>
        <p:sp>
          <p:nvSpPr>
            <p:cNvPr id="24" name="Textfeld 23"/>
            <p:cNvSpPr txBox="1"/>
            <p:nvPr/>
          </p:nvSpPr>
          <p:spPr>
            <a:xfrm>
              <a:off x="85349" y="2853974"/>
              <a:ext cx="734178" cy="448009"/>
            </a:xfrm>
            <a:prstGeom prst="rect">
              <a:avLst/>
            </a:prstGeom>
            <a:noFill/>
          </p:spPr>
          <p:txBody>
            <a:bodyPr wrap="none" lIns="77916" tIns="38958" rIns="77916" bIns="38958" rtlCol="0">
              <a:spAutoFit/>
            </a:bodyPr>
            <a:lstStyle/>
            <a:p>
              <a:pPr algn="l"/>
              <a:r>
                <a:rPr lang="en-GB" sz="1200" dirty="0">
                  <a:solidFill>
                    <a:srgbClr val="000000"/>
                  </a:solidFill>
                  <a:latin typeface="Calibri" panose="020F0502020204030204" pitchFamily="34" charset="0"/>
                  <a:cs typeface="+mn-cs"/>
                </a:rPr>
                <a:t>Crosstalk</a:t>
              </a:r>
            </a:p>
            <a:p>
              <a:pPr algn="l"/>
              <a:r>
                <a:rPr lang="en-GB" sz="1200" dirty="0">
                  <a:solidFill>
                    <a:srgbClr val="000000"/>
                  </a:solidFill>
                  <a:latin typeface="Calibri" panose="020F0502020204030204" pitchFamily="34" charset="0"/>
                  <a:cs typeface="+mn-cs"/>
                </a:rPr>
                <a:t>[dB]</a:t>
              </a:r>
            </a:p>
          </p:txBody>
        </p:sp>
        <p:sp>
          <p:nvSpPr>
            <p:cNvPr id="25" name="Freihandform 24"/>
            <p:cNvSpPr/>
            <p:nvPr/>
          </p:nvSpPr>
          <p:spPr>
            <a:xfrm>
              <a:off x="966418" y="3659230"/>
              <a:ext cx="1700859" cy="494135"/>
            </a:xfrm>
            <a:custGeom>
              <a:avLst/>
              <a:gdLst>
                <a:gd name="connsiteX0" fmla="*/ 0 w 2155041"/>
                <a:gd name="connsiteY0" fmla="*/ 695554 h 695554"/>
                <a:gd name="connsiteX1" fmla="*/ 492369 w 2155041"/>
                <a:gd name="connsiteY1" fmla="*/ 353910 h 695554"/>
                <a:gd name="connsiteX2" fmla="*/ 1185705 w 2155041"/>
                <a:gd name="connsiteY2" fmla="*/ 263475 h 695554"/>
                <a:gd name="connsiteX3" fmla="*/ 1487156 w 2155041"/>
                <a:gd name="connsiteY3" fmla="*/ 12266 h 695554"/>
                <a:gd name="connsiteX4" fmla="*/ 2090057 w 2155041"/>
                <a:gd name="connsiteY4" fmla="*/ 42411 h 695554"/>
                <a:gd name="connsiteX5" fmla="*/ 2110154 w 2155041"/>
                <a:gd name="connsiteY5" fmla="*/ 72556 h 695554"/>
                <a:gd name="connsiteX0" fmla="*/ 0 w 2213573"/>
                <a:gd name="connsiteY0" fmla="*/ 695125 h 695125"/>
                <a:gd name="connsiteX1" fmla="*/ 492369 w 2213573"/>
                <a:gd name="connsiteY1" fmla="*/ 353481 h 695125"/>
                <a:gd name="connsiteX2" fmla="*/ 1185705 w 2213573"/>
                <a:gd name="connsiteY2" fmla="*/ 263046 h 695125"/>
                <a:gd name="connsiteX3" fmla="*/ 1487156 w 2213573"/>
                <a:gd name="connsiteY3" fmla="*/ 11837 h 695125"/>
                <a:gd name="connsiteX4" fmla="*/ 2090057 w 2213573"/>
                <a:gd name="connsiteY4" fmla="*/ 41982 h 695125"/>
                <a:gd name="connsiteX5" fmla="*/ 2195518 w 2213573"/>
                <a:gd name="connsiteY5" fmla="*/ 51807 h 695125"/>
                <a:gd name="connsiteX0" fmla="*/ 0 w 2213572"/>
                <a:gd name="connsiteY0" fmla="*/ 695125 h 695125"/>
                <a:gd name="connsiteX1" fmla="*/ 504431 w 2213572"/>
                <a:gd name="connsiteY1" fmla="*/ 403722 h 695125"/>
                <a:gd name="connsiteX2" fmla="*/ 1185705 w 2213572"/>
                <a:gd name="connsiteY2" fmla="*/ 263046 h 695125"/>
                <a:gd name="connsiteX3" fmla="*/ 1487156 w 2213572"/>
                <a:gd name="connsiteY3" fmla="*/ 11837 h 695125"/>
                <a:gd name="connsiteX4" fmla="*/ 2090057 w 2213572"/>
                <a:gd name="connsiteY4" fmla="*/ 41982 h 695125"/>
                <a:gd name="connsiteX5" fmla="*/ 2195518 w 2213572"/>
                <a:gd name="connsiteY5" fmla="*/ 51807 h 695125"/>
                <a:gd name="connsiteX0" fmla="*/ 0 w 2211628"/>
                <a:gd name="connsiteY0" fmla="*/ 658846 h 658846"/>
                <a:gd name="connsiteX1" fmla="*/ 504431 w 2211628"/>
                <a:gd name="connsiteY1" fmla="*/ 367443 h 658846"/>
                <a:gd name="connsiteX2" fmla="*/ 1185705 w 2211628"/>
                <a:gd name="connsiteY2" fmla="*/ 226767 h 658846"/>
                <a:gd name="connsiteX3" fmla="*/ 1559520 w 2211628"/>
                <a:gd name="connsiteY3" fmla="*/ 96138 h 658846"/>
                <a:gd name="connsiteX4" fmla="*/ 2090057 w 2211628"/>
                <a:gd name="connsiteY4" fmla="*/ 5703 h 658846"/>
                <a:gd name="connsiteX5" fmla="*/ 2195518 w 2211628"/>
                <a:gd name="connsiteY5" fmla="*/ 15528 h 65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1628" h="658846">
                  <a:moveTo>
                    <a:pt x="0" y="658846"/>
                  </a:moveTo>
                  <a:cubicBezTo>
                    <a:pt x="147376" y="524030"/>
                    <a:pt x="306814" y="439456"/>
                    <a:pt x="504431" y="367443"/>
                  </a:cubicBezTo>
                  <a:cubicBezTo>
                    <a:pt x="702049" y="295430"/>
                    <a:pt x="1009857" y="271984"/>
                    <a:pt x="1185705" y="226767"/>
                  </a:cubicBezTo>
                  <a:cubicBezTo>
                    <a:pt x="1361553" y="181550"/>
                    <a:pt x="1408795" y="132982"/>
                    <a:pt x="1559520" y="96138"/>
                  </a:cubicBezTo>
                  <a:cubicBezTo>
                    <a:pt x="1710245" y="59294"/>
                    <a:pt x="1984057" y="19138"/>
                    <a:pt x="2090057" y="5703"/>
                  </a:cubicBezTo>
                  <a:cubicBezTo>
                    <a:pt x="2196057" y="-7732"/>
                    <a:pt x="2237386" y="5479"/>
                    <a:pt x="2195518" y="15528"/>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77916" tIns="38958" rIns="77916" bIns="38958" rtlCol="0" anchor="ctr"/>
            <a:lstStyle/>
            <a:p>
              <a:endParaRPr lang="en-GB" b="0">
                <a:solidFill>
                  <a:srgbClr val="FFFFFF"/>
                </a:solidFill>
              </a:endParaRPr>
            </a:p>
          </p:txBody>
        </p:sp>
        <p:cxnSp>
          <p:nvCxnSpPr>
            <p:cNvPr id="30" name="Gerade Verbindung mit Pfeil 29"/>
            <p:cNvCxnSpPr/>
            <p:nvPr/>
          </p:nvCxnSpPr>
          <p:spPr>
            <a:xfrm flipV="1">
              <a:off x="5893062" y="3089695"/>
              <a:ext cx="0" cy="1188132"/>
            </a:xfrm>
            <a:prstGeom prst="straightConnector1">
              <a:avLst/>
            </a:prstGeom>
            <a:ln w="38100">
              <a:solidFill>
                <a:schemeClr val="tx2">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Textfeld 31"/>
            <p:cNvSpPr txBox="1"/>
            <p:nvPr/>
          </p:nvSpPr>
          <p:spPr>
            <a:xfrm>
              <a:off x="4963571" y="3024859"/>
              <a:ext cx="832219" cy="448009"/>
            </a:xfrm>
            <a:prstGeom prst="rect">
              <a:avLst/>
            </a:prstGeom>
            <a:noFill/>
          </p:spPr>
          <p:txBody>
            <a:bodyPr wrap="none" lIns="77916" tIns="38958" rIns="77916" bIns="38958" rtlCol="0">
              <a:spAutoFit/>
            </a:bodyPr>
            <a:lstStyle/>
            <a:p>
              <a:pPr algn="l"/>
              <a:r>
                <a:rPr lang="en-GB" sz="1200" dirty="0">
                  <a:solidFill>
                    <a:srgbClr val="000000"/>
                  </a:solidFill>
                  <a:latin typeface="Calibri" panose="020F0502020204030204" pitchFamily="34" charset="0"/>
                  <a:cs typeface="+mn-cs"/>
                </a:rPr>
                <a:t>Amplitude</a:t>
              </a:r>
            </a:p>
            <a:p>
              <a:pPr algn="l"/>
              <a:r>
                <a:rPr lang="en-GB" sz="1200" dirty="0">
                  <a:solidFill>
                    <a:srgbClr val="000000"/>
                  </a:solidFill>
                  <a:latin typeface="Calibri" panose="020F0502020204030204" pitchFamily="34" charset="0"/>
                  <a:cs typeface="+mn-cs"/>
                </a:rPr>
                <a:t>[%]</a:t>
              </a:r>
            </a:p>
          </p:txBody>
        </p:sp>
        <p:pic>
          <p:nvPicPr>
            <p:cNvPr id="3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3860" y="3310255"/>
              <a:ext cx="1868650" cy="850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feld 33"/>
            <p:cNvSpPr txBox="1"/>
            <p:nvPr/>
          </p:nvSpPr>
          <p:spPr>
            <a:xfrm>
              <a:off x="5909167" y="3735309"/>
              <a:ext cx="3154784" cy="817341"/>
            </a:xfrm>
            <a:prstGeom prst="rect">
              <a:avLst/>
            </a:prstGeom>
            <a:noFill/>
          </p:spPr>
          <p:txBody>
            <a:bodyPr wrap="square" lIns="77916" tIns="38958" rIns="77916" bIns="38958" rtlCol="0">
              <a:spAutoFit/>
            </a:bodyPr>
            <a:lstStyle/>
            <a:p>
              <a:pPr algn="r"/>
              <a:r>
                <a:rPr lang="en-GB" sz="1200" dirty="0">
                  <a:solidFill>
                    <a:srgbClr val="000000"/>
                  </a:solidFill>
                  <a:latin typeface="Calibri" panose="020F0502020204030204" pitchFamily="34" charset="0"/>
                  <a:cs typeface="+mn-cs"/>
                </a:rPr>
                <a:t>	Distance [m]</a:t>
              </a:r>
            </a:p>
            <a:p>
              <a:pPr algn="r"/>
              <a:endParaRPr lang="en-GB" sz="1200" dirty="0">
                <a:solidFill>
                  <a:srgbClr val="000000"/>
                </a:solidFill>
                <a:latin typeface="Calibri" panose="020F0502020204030204" pitchFamily="34" charset="0"/>
                <a:cs typeface="+mn-cs"/>
              </a:endParaRPr>
            </a:p>
            <a:p>
              <a:pPr algn="l"/>
              <a:r>
                <a:rPr lang="en-GB" sz="1200" b="0" dirty="0">
                  <a:solidFill>
                    <a:srgbClr val="000000"/>
                  </a:solidFill>
                  <a:latin typeface="Calibri" panose="020F0502020204030204" pitchFamily="34" charset="0"/>
                  <a:cs typeface="+mn-cs"/>
                </a:rPr>
                <a:t>1m                                     </a:t>
              </a:r>
              <a:r>
                <a:rPr lang="en-GB" sz="1200" b="0" dirty="0" smtClean="0">
                  <a:solidFill>
                    <a:srgbClr val="000000"/>
                  </a:solidFill>
                  <a:latin typeface="Calibri" panose="020F0502020204030204" pitchFamily="34" charset="0"/>
                  <a:cs typeface="+mn-cs"/>
                </a:rPr>
                <a:t>18m    </a:t>
              </a:r>
              <a:endParaRPr lang="en-GB" sz="1200" b="0" dirty="0">
                <a:solidFill>
                  <a:srgbClr val="000000"/>
                </a:solidFill>
                <a:latin typeface="Calibri" panose="020F0502020204030204" pitchFamily="34" charset="0"/>
                <a:cs typeface="+mn-cs"/>
              </a:endParaRPr>
            </a:p>
            <a:p>
              <a:pPr algn="l"/>
              <a:endParaRPr lang="en-GB" sz="1200" dirty="0">
                <a:solidFill>
                  <a:srgbClr val="000000"/>
                </a:solidFill>
                <a:latin typeface="Calibri" panose="020F0502020204030204" pitchFamily="34" charset="0"/>
                <a:cs typeface="+mn-cs"/>
              </a:endParaRPr>
            </a:p>
          </p:txBody>
        </p:sp>
        <p:sp>
          <p:nvSpPr>
            <p:cNvPr id="35" name="Rectangle 2"/>
            <p:cNvSpPr>
              <a:spLocks noChangeArrowheads="1"/>
            </p:cNvSpPr>
            <p:nvPr/>
          </p:nvSpPr>
          <p:spPr bwMode="auto">
            <a:xfrm>
              <a:off x="603396" y="4503773"/>
              <a:ext cx="8720352" cy="36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a:defRPr/>
              </a:pPr>
              <a:r>
                <a:rPr lang="en-GB" b="0" dirty="0" smtClean="0">
                  <a:solidFill>
                    <a:srgbClr val="000000"/>
                  </a:solidFill>
                  <a:latin typeface="Calibri" panose="020F0502020204030204" pitchFamily="34" charset="0"/>
                </a:rPr>
                <a:t>“Frequency Domain”                                                                      “Time Domain”                    </a:t>
              </a:r>
              <a:endParaRPr lang="en-GB" altLang="en-US" dirty="0">
                <a:solidFill>
                  <a:srgbClr val="000000"/>
                </a:solidFill>
                <a:latin typeface="Calibri" panose="020F0502020204030204" pitchFamily="34" charset="0"/>
              </a:endParaRPr>
            </a:p>
          </p:txBody>
        </p:sp>
        <p:sp>
          <p:nvSpPr>
            <p:cNvPr id="36" name="Freihandform 35"/>
            <p:cNvSpPr/>
            <p:nvPr/>
          </p:nvSpPr>
          <p:spPr>
            <a:xfrm>
              <a:off x="967915" y="3321624"/>
              <a:ext cx="1702355" cy="521344"/>
            </a:xfrm>
            <a:custGeom>
              <a:avLst/>
              <a:gdLst>
                <a:gd name="connsiteX0" fmla="*/ 0 w 2155041"/>
                <a:gd name="connsiteY0" fmla="*/ 695554 h 695554"/>
                <a:gd name="connsiteX1" fmla="*/ 492369 w 2155041"/>
                <a:gd name="connsiteY1" fmla="*/ 353910 h 695554"/>
                <a:gd name="connsiteX2" fmla="*/ 1185705 w 2155041"/>
                <a:gd name="connsiteY2" fmla="*/ 263475 h 695554"/>
                <a:gd name="connsiteX3" fmla="*/ 1487156 w 2155041"/>
                <a:gd name="connsiteY3" fmla="*/ 12266 h 695554"/>
                <a:gd name="connsiteX4" fmla="*/ 2090057 w 2155041"/>
                <a:gd name="connsiteY4" fmla="*/ 42411 h 695554"/>
                <a:gd name="connsiteX5" fmla="*/ 2110154 w 2155041"/>
                <a:gd name="connsiteY5" fmla="*/ 72556 h 695554"/>
                <a:gd name="connsiteX0" fmla="*/ 0 w 2213573"/>
                <a:gd name="connsiteY0" fmla="*/ 695125 h 695125"/>
                <a:gd name="connsiteX1" fmla="*/ 492369 w 2213573"/>
                <a:gd name="connsiteY1" fmla="*/ 353481 h 695125"/>
                <a:gd name="connsiteX2" fmla="*/ 1185705 w 2213573"/>
                <a:gd name="connsiteY2" fmla="*/ 263046 h 695125"/>
                <a:gd name="connsiteX3" fmla="*/ 1487156 w 2213573"/>
                <a:gd name="connsiteY3" fmla="*/ 11837 h 695125"/>
                <a:gd name="connsiteX4" fmla="*/ 2090057 w 2213573"/>
                <a:gd name="connsiteY4" fmla="*/ 41982 h 695125"/>
                <a:gd name="connsiteX5" fmla="*/ 2195518 w 2213573"/>
                <a:gd name="connsiteY5" fmla="*/ 51807 h 69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3573" h="695125">
                  <a:moveTo>
                    <a:pt x="0" y="695125"/>
                  </a:moveTo>
                  <a:cubicBezTo>
                    <a:pt x="147376" y="560309"/>
                    <a:pt x="294752" y="425494"/>
                    <a:pt x="492369" y="353481"/>
                  </a:cubicBezTo>
                  <a:cubicBezTo>
                    <a:pt x="689987" y="281468"/>
                    <a:pt x="1019907" y="319987"/>
                    <a:pt x="1185705" y="263046"/>
                  </a:cubicBezTo>
                  <a:cubicBezTo>
                    <a:pt x="1351503" y="206105"/>
                    <a:pt x="1336431" y="48681"/>
                    <a:pt x="1487156" y="11837"/>
                  </a:cubicBezTo>
                  <a:cubicBezTo>
                    <a:pt x="1637881" y="-25007"/>
                    <a:pt x="1971997" y="35320"/>
                    <a:pt x="2090057" y="41982"/>
                  </a:cubicBezTo>
                  <a:cubicBezTo>
                    <a:pt x="2208117" y="48644"/>
                    <a:pt x="2237386" y="41758"/>
                    <a:pt x="2195518" y="51807"/>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7916" tIns="38958" rIns="77916" bIns="38958" rtlCol="0" anchor="ctr"/>
            <a:lstStyle/>
            <a:p>
              <a:endParaRPr lang="en-GB" b="0">
                <a:solidFill>
                  <a:srgbClr val="FFFFFF"/>
                </a:solidFill>
              </a:endParaRPr>
            </a:p>
          </p:txBody>
        </p:sp>
        <p:sp>
          <p:nvSpPr>
            <p:cNvPr id="37" name="Freihandform 36"/>
            <p:cNvSpPr/>
            <p:nvPr/>
          </p:nvSpPr>
          <p:spPr>
            <a:xfrm>
              <a:off x="955029" y="3592841"/>
              <a:ext cx="1700409" cy="500257"/>
            </a:xfrm>
            <a:custGeom>
              <a:avLst/>
              <a:gdLst>
                <a:gd name="connsiteX0" fmla="*/ 0 w 2155041"/>
                <a:gd name="connsiteY0" fmla="*/ 695554 h 695554"/>
                <a:gd name="connsiteX1" fmla="*/ 492369 w 2155041"/>
                <a:gd name="connsiteY1" fmla="*/ 353910 h 695554"/>
                <a:gd name="connsiteX2" fmla="*/ 1185705 w 2155041"/>
                <a:gd name="connsiteY2" fmla="*/ 263475 h 695554"/>
                <a:gd name="connsiteX3" fmla="*/ 1487156 w 2155041"/>
                <a:gd name="connsiteY3" fmla="*/ 12266 h 695554"/>
                <a:gd name="connsiteX4" fmla="*/ 2090057 w 2155041"/>
                <a:gd name="connsiteY4" fmla="*/ 42411 h 695554"/>
                <a:gd name="connsiteX5" fmla="*/ 2110154 w 2155041"/>
                <a:gd name="connsiteY5" fmla="*/ 72556 h 695554"/>
                <a:gd name="connsiteX0" fmla="*/ 0 w 2213573"/>
                <a:gd name="connsiteY0" fmla="*/ 695125 h 695125"/>
                <a:gd name="connsiteX1" fmla="*/ 492369 w 2213573"/>
                <a:gd name="connsiteY1" fmla="*/ 353481 h 695125"/>
                <a:gd name="connsiteX2" fmla="*/ 1185705 w 2213573"/>
                <a:gd name="connsiteY2" fmla="*/ 263046 h 695125"/>
                <a:gd name="connsiteX3" fmla="*/ 1487156 w 2213573"/>
                <a:gd name="connsiteY3" fmla="*/ 11837 h 695125"/>
                <a:gd name="connsiteX4" fmla="*/ 2090057 w 2213573"/>
                <a:gd name="connsiteY4" fmla="*/ 41982 h 695125"/>
                <a:gd name="connsiteX5" fmla="*/ 2195518 w 2213573"/>
                <a:gd name="connsiteY5" fmla="*/ 51807 h 695125"/>
                <a:gd name="connsiteX0" fmla="*/ 0 w 2213572"/>
                <a:gd name="connsiteY0" fmla="*/ 695125 h 695125"/>
                <a:gd name="connsiteX1" fmla="*/ 504431 w 2213572"/>
                <a:gd name="connsiteY1" fmla="*/ 403722 h 695125"/>
                <a:gd name="connsiteX2" fmla="*/ 1185705 w 2213572"/>
                <a:gd name="connsiteY2" fmla="*/ 263046 h 695125"/>
                <a:gd name="connsiteX3" fmla="*/ 1487156 w 2213572"/>
                <a:gd name="connsiteY3" fmla="*/ 11837 h 695125"/>
                <a:gd name="connsiteX4" fmla="*/ 2090057 w 2213572"/>
                <a:gd name="connsiteY4" fmla="*/ 41982 h 695125"/>
                <a:gd name="connsiteX5" fmla="*/ 2195518 w 2213572"/>
                <a:gd name="connsiteY5" fmla="*/ 51807 h 695125"/>
                <a:gd name="connsiteX0" fmla="*/ 0 w 2211628"/>
                <a:gd name="connsiteY0" fmla="*/ 658846 h 658846"/>
                <a:gd name="connsiteX1" fmla="*/ 504431 w 2211628"/>
                <a:gd name="connsiteY1" fmla="*/ 367443 h 658846"/>
                <a:gd name="connsiteX2" fmla="*/ 1185705 w 2211628"/>
                <a:gd name="connsiteY2" fmla="*/ 226767 h 658846"/>
                <a:gd name="connsiteX3" fmla="*/ 1559520 w 2211628"/>
                <a:gd name="connsiteY3" fmla="*/ 96138 h 658846"/>
                <a:gd name="connsiteX4" fmla="*/ 2090057 w 2211628"/>
                <a:gd name="connsiteY4" fmla="*/ 5703 h 658846"/>
                <a:gd name="connsiteX5" fmla="*/ 2195518 w 2211628"/>
                <a:gd name="connsiteY5" fmla="*/ 15528 h 658846"/>
                <a:gd name="connsiteX0" fmla="*/ 0 w 2211043"/>
                <a:gd name="connsiteY0" fmla="*/ 667009 h 667009"/>
                <a:gd name="connsiteX1" fmla="*/ 504431 w 2211043"/>
                <a:gd name="connsiteY1" fmla="*/ 375606 h 667009"/>
                <a:gd name="connsiteX2" fmla="*/ 1185705 w 2211043"/>
                <a:gd name="connsiteY2" fmla="*/ 234930 h 667009"/>
                <a:gd name="connsiteX3" fmla="*/ 1583642 w 2211043"/>
                <a:gd name="connsiteY3" fmla="*/ 214833 h 667009"/>
                <a:gd name="connsiteX4" fmla="*/ 2090057 w 2211043"/>
                <a:gd name="connsiteY4" fmla="*/ 13866 h 667009"/>
                <a:gd name="connsiteX5" fmla="*/ 2195518 w 2211043"/>
                <a:gd name="connsiteY5" fmla="*/ 23691 h 667009"/>
                <a:gd name="connsiteX0" fmla="*/ 0 w 2211043"/>
                <a:gd name="connsiteY0" fmla="*/ 667009 h 667009"/>
                <a:gd name="connsiteX1" fmla="*/ 540613 w 2211043"/>
                <a:gd name="connsiteY1" fmla="*/ 496187 h 667009"/>
                <a:gd name="connsiteX2" fmla="*/ 1185705 w 2211043"/>
                <a:gd name="connsiteY2" fmla="*/ 234930 h 667009"/>
                <a:gd name="connsiteX3" fmla="*/ 1583642 w 2211043"/>
                <a:gd name="connsiteY3" fmla="*/ 214833 h 667009"/>
                <a:gd name="connsiteX4" fmla="*/ 2090057 w 2211043"/>
                <a:gd name="connsiteY4" fmla="*/ 13866 h 667009"/>
                <a:gd name="connsiteX5" fmla="*/ 2195518 w 2211043"/>
                <a:gd name="connsiteY5" fmla="*/ 23691 h 66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1043" h="667009">
                  <a:moveTo>
                    <a:pt x="0" y="667009"/>
                  </a:moveTo>
                  <a:cubicBezTo>
                    <a:pt x="147376" y="532193"/>
                    <a:pt x="342996" y="568200"/>
                    <a:pt x="540613" y="496187"/>
                  </a:cubicBezTo>
                  <a:cubicBezTo>
                    <a:pt x="738231" y="424174"/>
                    <a:pt x="1011867" y="281822"/>
                    <a:pt x="1185705" y="234930"/>
                  </a:cubicBezTo>
                  <a:cubicBezTo>
                    <a:pt x="1359543" y="188038"/>
                    <a:pt x="1432917" y="251677"/>
                    <a:pt x="1583642" y="214833"/>
                  </a:cubicBezTo>
                  <a:cubicBezTo>
                    <a:pt x="1734367" y="177989"/>
                    <a:pt x="1988078" y="45723"/>
                    <a:pt x="2090057" y="13866"/>
                  </a:cubicBezTo>
                  <a:cubicBezTo>
                    <a:pt x="2192036" y="-17991"/>
                    <a:pt x="2237386" y="13642"/>
                    <a:pt x="2195518" y="23691"/>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7916" tIns="38958" rIns="77916" bIns="38958" rtlCol="0" anchor="ctr"/>
            <a:lstStyle/>
            <a:p>
              <a:endParaRPr lang="en-GB" b="0">
                <a:solidFill>
                  <a:srgbClr val="FFFFFF"/>
                </a:solidFill>
              </a:endParaRPr>
            </a:p>
          </p:txBody>
        </p:sp>
        <p:sp>
          <p:nvSpPr>
            <p:cNvPr id="38" name="Freihandform 37"/>
            <p:cNvSpPr/>
            <p:nvPr/>
          </p:nvSpPr>
          <p:spPr>
            <a:xfrm>
              <a:off x="967915" y="3731535"/>
              <a:ext cx="1697358" cy="400474"/>
            </a:xfrm>
            <a:custGeom>
              <a:avLst/>
              <a:gdLst>
                <a:gd name="connsiteX0" fmla="*/ 0 w 2155041"/>
                <a:gd name="connsiteY0" fmla="*/ 695554 h 695554"/>
                <a:gd name="connsiteX1" fmla="*/ 492369 w 2155041"/>
                <a:gd name="connsiteY1" fmla="*/ 353910 h 695554"/>
                <a:gd name="connsiteX2" fmla="*/ 1185705 w 2155041"/>
                <a:gd name="connsiteY2" fmla="*/ 263475 h 695554"/>
                <a:gd name="connsiteX3" fmla="*/ 1487156 w 2155041"/>
                <a:gd name="connsiteY3" fmla="*/ 12266 h 695554"/>
                <a:gd name="connsiteX4" fmla="*/ 2090057 w 2155041"/>
                <a:gd name="connsiteY4" fmla="*/ 42411 h 695554"/>
                <a:gd name="connsiteX5" fmla="*/ 2110154 w 2155041"/>
                <a:gd name="connsiteY5" fmla="*/ 72556 h 695554"/>
                <a:gd name="connsiteX0" fmla="*/ 0 w 2213573"/>
                <a:gd name="connsiteY0" fmla="*/ 695125 h 695125"/>
                <a:gd name="connsiteX1" fmla="*/ 492369 w 2213573"/>
                <a:gd name="connsiteY1" fmla="*/ 353481 h 695125"/>
                <a:gd name="connsiteX2" fmla="*/ 1185705 w 2213573"/>
                <a:gd name="connsiteY2" fmla="*/ 263046 h 695125"/>
                <a:gd name="connsiteX3" fmla="*/ 1487156 w 2213573"/>
                <a:gd name="connsiteY3" fmla="*/ 11837 h 695125"/>
                <a:gd name="connsiteX4" fmla="*/ 2090057 w 2213573"/>
                <a:gd name="connsiteY4" fmla="*/ 41982 h 695125"/>
                <a:gd name="connsiteX5" fmla="*/ 2195518 w 2213573"/>
                <a:gd name="connsiteY5" fmla="*/ 51807 h 695125"/>
                <a:gd name="connsiteX0" fmla="*/ 0 w 2213572"/>
                <a:gd name="connsiteY0" fmla="*/ 695125 h 695125"/>
                <a:gd name="connsiteX1" fmla="*/ 504431 w 2213572"/>
                <a:gd name="connsiteY1" fmla="*/ 403722 h 695125"/>
                <a:gd name="connsiteX2" fmla="*/ 1185705 w 2213572"/>
                <a:gd name="connsiteY2" fmla="*/ 263046 h 695125"/>
                <a:gd name="connsiteX3" fmla="*/ 1487156 w 2213572"/>
                <a:gd name="connsiteY3" fmla="*/ 11837 h 695125"/>
                <a:gd name="connsiteX4" fmla="*/ 2090057 w 2213572"/>
                <a:gd name="connsiteY4" fmla="*/ 41982 h 695125"/>
                <a:gd name="connsiteX5" fmla="*/ 2195518 w 2213572"/>
                <a:gd name="connsiteY5" fmla="*/ 51807 h 695125"/>
                <a:gd name="connsiteX0" fmla="*/ 0 w 2211628"/>
                <a:gd name="connsiteY0" fmla="*/ 658846 h 658846"/>
                <a:gd name="connsiteX1" fmla="*/ 504431 w 2211628"/>
                <a:gd name="connsiteY1" fmla="*/ 367443 h 658846"/>
                <a:gd name="connsiteX2" fmla="*/ 1185705 w 2211628"/>
                <a:gd name="connsiteY2" fmla="*/ 226767 h 658846"/>
                <a:gd name="connsiteX3" fmla="*/ 1559520 w 2211628"/>
                <a:gd name="connsiteY3" fmla="*/ 96138 h 658846"/>
                <a:gd name="connsiteX4" fmla="*/ 2090057 w 2211628"/>
                <a:gd name="connsiteY4" fmla="*/ 5703 h 658846"/>
                <a:gd name="connsiteX5" fmla="*/ 2195518 w 2211628"/>
                <a:gd name="connsiteY5" fmla="*/ 15528 h 658846"/>
                <a:gd name="connsiteX0" fmla="*/ 0 w 2211628"/>
                <a:gd name="connsiteY0" fmla="*/ 548314 h 548314"/>
                <a:gd name="connsiteX1" fmla="*/ 504431 w 2211628"/>
                <a:gd name="connsiteY1" fmla="*/ 367443 h 548314"/>
                <a:gd name="connsiteX2" fmla="*/ 1185705 w 2211628"/>
                <a:gd name="connsiteY2" fmla="*/ 226767 h 548314"/>
                <a:gd name="connsiteX3" fmla="*/ 1559520 w 2211628"/>
                <a:gd name="connsiteY3" fmla="*/ 96138 h 548314"/>
                <a:gd name="connsiteX4" fmla="*/ 2090057 w 2211628"/>
                <a:gd name="connsiteY4" fmla="*/ 5703 h 548314"/>
                <a:gd name="connsiteX5" fmla="*/ 2195518 w 2211628"/>
                <a:gd name="connsiteY5" fmla="*/ 15528 h 548314"/>
                <a:gd name="connsiteX0" fmla="*/ 0 w 2207077"/>
                <a:gd name="connsiteY0" fmla="*/ 533965 h 533965"/>
                <a:gd name="connsiteX1" fmla="*/ 504431 w 2207077"/>
                <a:gd name="connsiteY1" fmla="*/ 353094 h 533965"/>
                <a:gd name="connsiteX2" fmla="*/ 1185705 w 2207077"/>
                <a:gd name="connsiteY2" fmla="*/ 212418 h 533965"/>
                <a:gd name="connsiteX3" fmla="*/ 1559520 w 2207077"/>
                <a:gd name="connsiteY3" fmla="*/ 81789 h 533965"/>
                <a:gd name="connsiteX4" fmla="*/ 2053874 w 2207077"/>
                <a:gd name="connsiteY4" fmla="*/ 61693 h 533965"/>
                <a:gd name="connsiteX5" fmla="*/ 2195518 w 2207077"/>
                <a:gd name="connsiteY5" fmla="*/ 1179 h 53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7077" h="533965">
                  <a:moveTo>
                    <a:pt x="0" y="533965"/>
                  </a:moveTo>
                  <a:cubicBezTo>
                    <a:pt x="147376" y="399149"/>
                    <a:pt x="306814" y="406685"/>
                    <a:pt x="504431" y="353094"/>
                  </a:cubicBezTo>
                  <a:cubicBezTo>
                    <a:pt x="702048" y="299503"/>
                    <a:pt x="1009857" y="257635"/>
                    <a:pt x="1185705" y="212418"/>
                  </a:cubicBezTo>
                  <a:cubicBezTo>
                    <a:pt x="1361553" y="167201"/>
                    <a:pt x="1414825" y="106910"/>
                    <a:pt x="1559520" y="81789"/>
                  </a:cubicBezTo>
                  <a:cubicBezTo>
                    <a:pt x="1704215" y="56668"/>
                    <a:pt x="1947874" y="75128"/>
                    <a:pt x="2053874" y="61693"/>
                  </a:cubicBezTo>
                  <a:cubicBezTo>
                    <a:pt x="2159874" y="48258"/>
                    <a:pt x="2237386" y="-8870"/>
                    <a:pt x="2195518" y="1179"/>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916" tIns="38958" rIns="77916" bIns="38958" rtlCol="0" anchor="ctr"/>
            <a:lstStyle/>
            <a:p>
              <a:endParaRPr lang="en-GB" b="0">
                <a:solidFill>
                  <a:srgbClr val="FFFFFF"/>
                </a:solidFill>
              </a:endParaRPr>
            </a:p>
          </p:txBody>
        </p:sp>
        <p:sp>
          <p:nvSpPr>
            <p:cNvPr id="39" name="Bogen 38"/>
            <p:cNvSpPr/>
            <p:nvPr/>
          </p:nvSpPr>
          <p:spPr>
            <a:xfrm flipH="1">
              <a:off x="974875" y="3504397"/>
              <a:ext cx="3988697" cy="956504"/>
            </a:xfrm>
            <a:prstGeom prst="arc">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77916" tIns="38958" rIns="77916" bIns="38958" rtlCol="0" anchor="ctr"/>
            <a:lstStyle/>
            <a:p>
              <a:endParaRPr lang="en-GB" b="0">
                <a:solidFill>
                  <a:srgbClr val="000000"/>
                </a:solidFill>
              </a:endParaRPr>
            </a:p>
          </p:txBody>
        </p:sp>
        <p:sp>
          <p:nvSpPr>
            <p:cNvPr id="40" name="Textfeld 39"/>
            <p:cNvSpPr txBox="1"/>
            <p:nvPr/>
          </p:nvSpPr>
          <p:spPr>
            <a:xfrm>
              <a:off x="2834767" y="3310255"/>
              <a:ext cx="466734" cy="263343"/>
            </a:xfrm>
            <a:prstGeom prst="rect">
              <a:avLst/>
            </a:prstGeom>
            <a:noFill/>
          </p:spPr>
          <p:txBody>
            <a:bodyPr wrap="none" lIns="77916" tIns="38958" rIns="77916" bIns="38958" rtlCol="0">
              <a:spAutoFit/>
            </a:bodyPr>
            <a:lstStyle/>
            <a:p>
              <a:pPr algn="l"/>
              <a:r>
                <a:rPr lang="en-GB" sz="1200" b="0" dirty="0">
                  <a:solidFill>
                    <a:srgbClr val="FF0000"/>
                  </a:solidFill>
                  <a:latin typeface="Calibri" panose="020F0502020204030204" pitchFamily="34" charset="0"/>
                  <a:cs typeface="+mn-cs"/>
                </a:rPr>
                <a:t>Limit</a:t>
              </a:r>
              <a:endParaRPr lang="en-GB" sz="1200" dirty="0">
                <a:solidFill>
                  <a:srgbClr val="FF0000"/>
                </a:solidFill>
                <a:latin typeface="Calibri" panose="020F0502020204030204" pitchFamily="34" charset="0"/>
                <a:cs typeface="+mn-cs"/>
              </a:endParaRPr>
            </a:p>
          </p:txBody>
        </p:sp>
        <p:sp>
          <p:nvSpPr>
            <p:cNvPr id="41" name="Freihandform 40"/>
            <p:cNvSpPr/>
            <p:nvPr/>
          </p:nvSpPr>
          <p:spPr>
            <a:xfrm>
              <a:off x="2550736" y="2605288"/>
              <a:ext cx="2847548" cy="612698"/>
            </a:xfrm>
            <a:custGeom>
              <a:avLst/>
              <a:gdLst>
                <a:gd name="connsiteX0" fmla="*/ 0 w 3084844"/>
                <a:gd name="connsiteY0" fmla="*/ 816931 h 816931"/>
                <a:gd name="connsiteX1" fmla="*/ 1215850 w 3084844"/>
                <a:gd name="connsiteY1" fmla="*/ 13063 h 816931"/>
                <a:gd name="connsiteX2" fmla="*/ 3084844 w 3084844"/>
                <a:gd name="connsiteY2" fmla="*/ 394900 h 816931"/>
              </a:gdLst>
              <a:ahLst/>
              <a:cxnLst>
                <a:cxn ang="0">
                  <a:pos x="connsiteX0" y="connsiteY0"/>
                </a:cxn>
                <a:cxn ang="0">
                  <a:pos x="connsiteX1" y="connsiteY1"/>
                </a:cxn>
                <a:cxn ang="0">
                  <a:pos x="connsiteX2" y="connsiteY2"/>
                </a:cxn>
              </a:cxnLst>
              <a:rect l="l" t="t" r="r" b="b"/>
              <a:pathLst>
                <a:path w="3084844" h="816931">
                  <a:moveTo>
                    <a:pt x="0" y="816931"/>
                  </a:moveTo>
                  <a:cubicBezTo>
                    <a:pt x="350854" y="450166"/>
                    <a:pt x="701709" y="83402"/>
                    <a:pt x="1215850" y="13063"/>
                  </a:cubicBezTo>
                  <a:cubicBezTo>
                    <a:pt x="1729991" y="-57276"/>
                    <a:pt x="2407417" y="168812"/>
                    <a:pt x="3084844" y="394900"/>
                  </a:cubicBezTo>
                </a:path>
              </a:pathLst>
            </a:custGeom>
            <a:noFill/>
            <a:ln>
              <a:solidFill>
                <a:srgbClr val="0070C0"/>
              </a:solidFill>
              <a:prstDash val="dash"/>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77916" tIns="38958" rIns="77916" bIns="38958" rtlCol="0" anchor="ctr"/>
            <a:lstStyle/>
            <a:p>
              <a:endParaRPr lang="en-GB" b="0">
                <a:solidFill>
                  <a:srgbClr val="FFFFFF"/>
                </a:solidFill>
              </a:endParaRPr>
            </a:p>
          </p:txBody>
        </p:sp>
        <p:sp>
          <p:nvSpPr>
            <p:cNvPr id="42" name="Textfeld 41"/>
            <p:cNvSpPr txBox="1"/>
            <p:nvPr/>
          </p:nvSpPr>
          <p:spPr>
            <a:xfrm>
              <a:off x="3087629" y="2707888"/>
              <a:ext cx="1491305" cy="902420"/>
            </a:xfrm>
            <a:prstGeom prst="rect">
              <a:avLst/>
            </a:prstGeom>
            <a:noFill/>
          </p:spPr>
          <p:txBody>
            <a:bodyPr wrap="square" lIns="77916" tIns="38958" rIns="77916" bIns="38958" rtlCol="0">
              <a:spAutoFit/>
            </a:bodyPr>
            <a:lstStyle/>
            <a:p>
              <a:r>
                <a:rPr lang="en-GB" sz="1200" b="0" dirty="0">
                  <a:solidFill>
                    <a:srgbClr val="000000"/>
                  </a:solidFill>
                  <a:latin typeface="Calibri" panose="020F0502020204030204" pitchFamily="34" charset="0"/>
                  <a:cs typeface="+mn-cs"/>
                </a:rPr>
                <a:t>Conversion </a:t>
              </a:r>
            </a:p>
            <a:p>
              <a:r>
                <a:rPr lang="en-GB" sz="1200" b="0" dirty="0" smtClean="0">
                  <a:solidFill>
                    <a:srgbClr val="000000"/>
                  </a:solidFill>
                  <a:latin typeface="Calibri" panose="020F0502020204030204" pitchFamily="34" charset="0"/>
                  <a:cs typeface="+mn-cs"/>
                </a:rPr>
                <a:t>frequency </a:t>
              </a:r>
              <a:r>
                <a:rPr lang="en-GB" sz="1200" b="0" dirty="0">
                  <a:solidFill>
                    <a:srgbClr val="000000"/>
                  </a:solidFill>
                  <a:latin typeface="Calibri" panose="020F0502020204030204" pitchFamily="34" charset="0"/>
                  <a:cs typeface="+mn-cs"/>
                </a:rPr>
                <a:t>domain</a:t>
              </a:r>
            </a:p>
            <a:p>
              <a:r>
                <a:rPr lang="en-GB" sz="1200" b="0" dirty="0">
                  <a:solidFill>
                    <a:srgbClr val="000000"/>
                  </a:solidFill>
                  <a:latin typeface="Calibri" panose="020F0502020204030204" pitchFamily="34" charset="0"/>
                  <a:cs typeface="+mn-cs"/>
                </a:rPr>
                <a:t>to </a:t>
              </a:r>
            </a:p>
            <a:p>
              <a:r>
                <a:rPr lang="en-GB" sz="1200" b="0" dirty="0">
                  <a:solidFill>
                    <a:srgbClr val="000000"/>
                  </a:solidFill>
                  <a:latin typeface="Calibri" panose="020F0502020204030204" pitchFamily="34" charset="0"/>
                  <a:cs typeface="+mn-cs"/>
                </a:rPr>
                <a:t>time domain</a:t>
              </a:r>
            </a:p>
          </p:txBody>
        </p:sp>
        <p:cxnSp>
          <p:nvCxnSpPr>
            <p:cNvPr id="43" name="Gerade Verbindung mit Pfeil 42"/>
            <p:cNvCxnSpPr/>
            <p:nvPr/>
          </p:nvCxnSpPr>
          <p:spPr>
            <a:xfrm>
              <a:off x="7144605" y="2911636"/>
              <a:ext cx="285560" cy="480482"/>
            </a:xfrm>
            <a:prstGeom prst="straightConnector1">
              <a:avLst/>
            </a:prstGeom>
            <a:ln w="38100">
              <a:solidFill>
                <a:schemeClr val="tx2">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 name="Rechteck 1"/>
          <p:cNvSpPr/>
          <p:nvPr/>
        </p:nvSpPr>
        <p:spPr>
          <a:xfrm>
            <a:off x="3409790" y="3749916"/>
            <a:ext cx="2432744" cy="1015663"/>
          </a:xfrm>
          <a:prstGeom prst="rect">
            <a:avLst/>
          </a:prstGeom>
          <a:ln>
            <a:solidFill>
              <a:schemeClr val="tx1"/>
            </a:solidFill>
          </a:ln>
        </p:spPr>
        <p:txBody>
          <a:bodyPr wrap="square">
            <a:spAutoFit/>
          </a:bodyPr>
          <a:lstStyle/>
          <a:p>
            <a:pPr marL="265051" algn="l">
              <a:defRPr/>
            </a:pPr>
            <a:r>
              <a:rPr lang="en-GB" sz="1200" dirty="0">
                <a:solidFill>
                  <a:srgbClr val="000000"/>
                </a:solidFill>
                <a:latin typeface="Calibri" panose="020F0502020204030204" pitchFamily="34" charset="0"/>
              </a:rPr>
              <a:t>Example:</a:t>
            </a:r>
          </a:p>
          <a:p>
            <a:pPr marL="265051" algn="l">
              <a:defRPr/>
            </a:pPr>
            <a:r>
              <a:rPr lang="en-GB" sz="1200" b="0" dirty="0">
                <a:solidFill>
                  <a:srgbClr val="000000"/>
                </a:solidFill>
                <a:latin typeface="Calibri" panose="020F0502020204030204" pitchFamily="34" charset="0"/>
              </a:rPr>
              <a:t>Link fails on Crosstalk</a:t>
            </a:r>
            <a:br>
              <a:rPr lang="en-GB" sz="1200" b="0" dirty="0">
                <a:solidFill>
                  <a:srgbClr val="000000"/>
                </a:solidFill>
                <a:latin typeface="Calibri" panose="020F0502020204030204" pitchFamily="34" charset="0"/>
              </a:rPr>
            </a:br>
            <a:r>
              <a:rPr lang="en-GB" altLang="en-US" sz="1200" b="0" dirty="0" smtClean="0">
                <a:solidFill>
                  <a:srgbClr val="000000"/>
                </a:solidFill>
                <a:latin typeface="Calibri" panose="020F0502020204030204" pitchFamily="34" charset="0"/>
              </a:rPr>
              <a:t>TDX </a:t>
            </a:r>
            <a:r>
              <a:rPr lang="en-GB" altLang="en-US" sz="1200" b="0" dirty="0">
                <a:solidFill>
                  <a:srgbClr val="000000"/>
                </a:solidFill>
                <a:latin typeface="Calibri" panose="020F0502020204030204" pitchFamily="34" charset="0"/>
              </a:rPr>
              <a:t>shows that there </a:t>
            </a:r>
            <a:r>
              <a:rPr lang="en-GB" altLang="en-US" sz="1200" b="0" dirty="0" smtClean="0">
                <a:solidFill>
                  <a:srgbClr val="000000"/>
                </a:solidFill>
                <a:latin typeface="Calibri" panose="020F0502020204030204" pitchFamily="34" charset="0"/>
              </a:rPr>
              <a:t>is</a:t>
            </a:r>
          </a:p>
          <a:p>
            <a:pPr marL="265051" algn="l">
              <a:defRPr/>
            </a:pPr>
            <a:r>
              <a:rPr lang="en-GB" altLang="en-US" sz="1200" b="0" dirty="0" smtClean="0">
                <a:solidFill>
                  <a:srgbClr val="000000"/>
                </a:solidFill>
                <a:latin typeface="Calibri" panose="020F0502020204030204" pitchFamily="34" charset="0"/>
              </a:rPr>
              <a:t> </a:t>
            </a:r>
            <a:r>
              <a:rPr lang="en-GB" altLang="en-US" sz="1200" b="0" dirty="0">
                <a:solidFill>
                  <a:srgbClr val="000000"/>
                </a:solidFill>
                <a:latin typeface="Calibri" panose="020F0502020204030204" pitchFamily="34" charset="0"/>
              </a:rPr>
              <a:t>excessive Crosstalk after </a:t>
            </a:r>
            <a:r>
              <a:rPr lang="en-GB" altLang="en-US" sz="1200" b="0" dirty="0" smtClean="0">
                <a:solidFill>
                  <a:srgbClr val="000000"/>
                </a:solidFill>
                <a:latin typeface="Calibri" panose="020F0502020204030204" pitchFamily="34" charset="0"/>
              </a:rPr>
              <a:t> 18 m</a:t>
            </a:r>
            <a:endParaRPr lang="en-GB" altLang="en-US" sz="1200" b="0" dirty="0">
              <a:solidFill>
                <a:srgbClr val="000000"/>
              </a:solidFill>
              <a:latin typeface="Calibri" panose="020F0502020204030204" pitchFamily="34" charset="0"/>
            </a:endParaRPr>
          </a:p>
          <a:p>
            <a:pPr marL="265051" algn="l">
              <a:defRPr/>
            </a:pPr>
            <a:r>
              <a:rPr lang="en-GB" altLang="en-US" sz="1200" b="0" dirty="0">
                <a:solidFill>
                  <a:srgbClr val="000000"/>
                </a:solidFill>
                <a:latin typeface="Calibri" panose="020F0502020204030204" pitchFamily="34" charset="0"/>
              </a:rPr>
              <a:t>Consolidation point faulty?</a:t>
            </a:r>
            <a:endParaRPr lang="en-GB" altLang="en-US" sz="12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138563720"/>
      </p:ext>
    </p:extLst>
  </p:cSld>
  <p:clrMapOvr>
    <a:masterClrMapping/>
  </p:clrMapOvr>
  <p:transition spd="med">
    <p:strip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266700" y="892970"/>
            <a:ext cx="8509000" cy="892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a:defRPr/>
            </a:pPr>
            <a:r>
              <a:rPr lang="en-GB" dirty="0" smtClean="0">
                <a:latin typeface="Calibri" panose="020F0502020204030204" pitchFamily="34" charset="0"/>
              </a:rPr>
              <a:t>New </a:t>
            </a:r>
            <a:r>
              <a:rPr lang="en-GB" dirty="0">
                <a:latin typeface="Calibri" panose="020F0502020204030204" pitchFamily="34" charset="0"/>
              </a:rPr>
              <a:t>troubleshooting functions for better fault detection along the </a:t>
            </a:r>
            <a:r>
              <a:rPr lang="en-GB" dirty="0" smtClean="0">
                <a:latin typeface="Calibri" panose="020F0502020204030204" pitchFamily="34" charset="0"/>
              </a:rPr>
              <a:t>cabling</a:t>
            </a:r>
            <a:endParaRPr lang="en-GB" dirty="0">
              <a:latin typeface="Calibri" panose="020F0502020204030204" pitchFamily="34" charset="0"/>
            </a:endParaRPr>
          </a:p>
          <a:p>
            <a:pPr marL="285717" indent="-20636" algn="l">
              <a:buFont typeface="Arial" panose="020B0604020202020204" pitchFamily="34" charset="0"/>
              <a:buChar char="•"/>
              <a:defRPr/>
            </a:pPr>
            <a:endParaRPr lang="en-GB" sz="1600" b="0" dirty="0">
              <a:latin typeface="Calibri" panose="020F0502020204030204" pitchFamily="34" charset="0"/>
            </a:endParaRPr>
          </a:p>
          <a:p>
            <a:pPr marL="285717" indent="-20636" algn="l">
              <a:buFont typeface="Arial" panose="020B0604020202020204" pitchFamily="34" charset="0"/>
              <a:buChar char="•"/>
              <a:defRPr/>
            </a:pPr>
            <a:endParaRPr lang="en-GB" altLang="en-US" dirty="0">
              <a:latin typeface="Calibri" panose="020F0502020204030204" pitchFamily="34" charset="0"/>
            </a:endParaRPr>
          </a:p>
        </p:txBody>
      </p:sp>
      <p:sp>
        <p:nvSpPr>
          <p:cNvPr id="5" name="Title 3"/>
          <p:cNvSpPr txBox="1">
            <a:spLocks/>
          </p:cNvSpPr>
          <p:nvPr/>
        </p:nvSpPr>
        <p:spPr>
          <a:xfrm>
            <a:off x="5302156" y="140301"/>
            <a:ext cx="3684896"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latin typeface="Calibri" panose="020F0502020204030204" pitchFamily="34" charset="0"/>
              </a:rPr>
              <a:t>New Test Features</a:t>
            </a:r>
          </a:p>
        </p:txBody>
      </p:sp>
      <p:graphicFrame>
        <p:nvGraphicFramePr>
          <p:cNvPr id="2" name="Objekt 1"/>
          <p:cNvGraphicFramePr>
            <a:graphicFrameLocks noChangeAspect="1"/>
          </p:cNvGraphicFramePr>
          <p:nvPr>
            <p:extLst>
              <p:ext uri="{D42A27DB-BD31-4B8C-83A1-F6EECF244321}">
                <p14:modId xmlns:p14="http://schemas.microsoft.com/office/powerpoint/2010/main" val="2680890747"/>
              </p:ext>
            </p:extLst>
          </p:nvPr>
        </p:nvGraphicFramePr>
        <p:xfrm>
          <a:off x="562089" y="2015726"/>
          <a:ext cx="3657600" cy="2073275"/>
        </p:xfrm>
        <a:graphic>
          <a:graphicData uri="http://schemas.openxmlformats.org/presentationml/2006/ole">
            <mc:AlternateContent xmlns:mc="http://schemas.openxmlformats.org/markup-compatibility/2006">
              <mc:Choice xmlns:v="urn:schemas-microsoft-com:vml" Requires="v">
                <p:oleObj spid="_x0000_s4340" name="Bitmap-Bild" r:id="rId4" imgW="3657600" imgH="2072520" progId="PBrush">
                  <p:embed/>
                </p:oleObj>
              </mc:Choice>
              <mc:Fallback>
                <p:oleObj name="Bitmap-Bild" r:id="rId4" imgW="3657600" imgH="2072520" progId="PBrush">
                  <p:embed/>
                  <p:pic>
                    <p:nvPicPr>
                      <p:cNvPr id="0" name="Picture 2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089" y="2015726"/>
                        <a:ext cx="3657600" cy="2073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feld 2"/>
          <p:cNvSpPr txBox="1"/>
          <p:nvPr/>
        </p:nvSpPr>
        <p:spPr>
          <a:xfrm>
            <a:off x="266711" y="1478881"/>
            <a:ext cx="3589745" cy="369322"/>
          </a:xfrm>
          <a:prstGeom prst="rect">
            <a:avLst/>
          </a:prstGeom>
          <a:noFill/>
        </p:spPr>
        <p:txBody>
          <a:bodyPr wrap="none" lIns="91430" tIns="45715" rIns="91430" bIns="45715" rtlCol="0">
            <a:spAutoFit/>
          </a:bodyPr>
          <a:lstStyle/>
          <a:p>
            <a:r>
              <a:rPr lang="en-GB" dirty="0" smtClean="0">
                <a:latin typeface="Calibri" panose="020F0502020204030204" pitchFamily="34" charset="0"/>
              </a:rPr>
              <a:t>TDX  </a:t>
            </a:r>
            <a:r>
              <a:rPr lang="en-GB" smtClean="0">
                <a:latin typeface="Calibri" panose="020F0502020204030204" pitchFamily="34" charset="0"/>
              </a:rPr>
              <a:t>- Example</a:t>
            </a:r>
            <a:r>
              <a:rPr lang="en-GB" dirty="0" smtClean="0">
                <a:latin typeface="Calibri" panose="020F0502020204030204" pitchFamily="34" charset="0"/>
              </a:rPr>
              <a:t>: </a:t>
            </a:r>
            <a:r>
              <a:rPr lang="en-GB" smtClean="0">
                <a:latin typeface="Calibri" panose="020F0502020204030204" pitchFamily="34" charset="0"/>
              </a:rPr>
              <a:t>Consolidation Point</a:t>
            </a:r>
            <a:endParaRPr lang="en-GB" dirty="0">
              <a:latin typeface="Calibri" panose="020F0502020204030204" pitchFamily="34" charset="0"/>
            </a:endParaRPr>
          </a:p>
        </p:txBody>
      </p:sp>
      <p:sp>
        <p:nvSpPr>
          <p:cNvPr id="6" name="Rechteckige Legende 5"/>
          <p:cNvSpPr/>
          <p:nvPr/>
        </p:nvSpPr>
        <p:spPr>
          <a:xfrm>
            <a:off x="110168" y="4409967"/>
            <a:ext cx="1262306" cy="417952"/>
          </a:xfrm>
          <a:prstGeom prst="wedgeRectCallout">
            <a:avLst>
              <a:gd name="adj1" fmla="val 3878"/>
              <a:gd name="adj2" fmla="val -207680"/>
            </a:avLst>
          </a:prstGeom>
          <a:ln>
            <a:solidFill>
              <a:srgbClr val="006AB6"/>
            </a:solidFill>
          </a:ln>
        </p:spPr>
        <p:style>
          <a:lnRef idx="2">
            <a:schemeClr val="accent2"/>
          </a:lnRef>
          <a:fillRef idx="1">
            <a:schemeClr val="lt1"/>
          </a:fillRef>
          <a:effectRef idx="0">
            <a:schemeClr val="accent2"/>
          </a:effectRef>
          <a:fontRef idx="minor">
            <a:schemeClr val="dk1"/>
          </a:fontRef>
        </p:style>
        <p:txBody>
          <a:bodyPr lIns="91430" tIns="45715" rIns="91430" bIns="45715" rtlCol="0" anchor="ctr"/>
          <a:lstStyle/>
          <a:p>
            <a:pPr algn="ctr"/>
            <a:r>
              <a:rPr lang="en-GB" sz="1100" dirty="0"/>
              <a:t>First connector @ PL adapter</a:t>
            </a:r>
          </a:p>
        </p:txBody>
      </p:sp>
      <p:sp>
        <p:nvSpPr>
          <p:cNvPr id="8" name="Rechteckige Legende 7"/>
          <p:cNvSpPr/>
          <p:nvPr/>
        </p:nvSpPr>
        <p:spPr>
          <a:xfrm>
            <a:off x="1685582" y="4409967"/>
            <a:ext cx="1850832" cy="417952"/>
          </a:xfrm>
          <a:prstGeom prst="wedgeRectCallout">
            <a:avLst>
              <a:gd name="adj1" fmla="val -38852"/>
              <a:gd name="adj2" fmla="val -160234"/>
            </a:avLst>
          </a:prstGeom>
          <a:ln>
            <a:solidFill>
              <a:srgbClr val="006AB6"/>
            </a:solidFill>
          </a:ln>
        </p:spPr>
        <p:style>
          <a:lnRef idx="2">
            <a:schemeClr val="accent2"/>
          </a:lnRef>
          <a:fillRef idx="1">
            <a:schemeClr val="lt1"/>
          </a:fillRef>
          <a:effectRef idx="0">
            <a:schemeClr val="accent2"/>
          </a:effectRef>
          <a:fontRef idx="minor">
            <a:schemeClr val="dk1"/>
          </a:fontRef>
        </p:style>
        <p:txBody>
          <a:bodyPr lIns="91430" tIns="45715" rIns="91430" bIns="45715" rtlCol="0" anchor="ctr"/>
          <a:lstStyle/>
          <a:p>
            <a:pPr algn="ctr"/>
            <a:r>
              <a:rPr lang="en-GB" sz="1100"/>
              <a:t>Consolidation point </a:t>
            </a:r>
            <a:r>
              <a:rPr lang="en-GB" sz="1100" dirty="0"/>
              <a:t>@18m from tester</a:t>
            </a:r>
          </a:p>
        </p:txBody>
      </p:sp>
      <p:graphicFrame>
        <p:nvGraphicFramePr>
          <p:cNvPr id="7" name="Objekt 6"/>
          <p:cNvGraphicFramePr>
            <a:graphicFrameLocks noChangeAspect="1"/>
          </p:cNvGraphicFramePr>
          <p:nvPr>
            <p:extLst>
              <p:ext uri="{D42A27DB-BD31-4B8C-83A1-F6EECF244321}">
                <p14:modId xmlns:p14="http://schemas.microsoft.com/office/powerpoint/2010/main" val="2085156485"/>
              </p:ext>
            </p:extLst>
          </p:nvPr>
        </p:nvGraphicFramePr>
        <p:xfrm>
          <a:off x="5064670" y="1982387"/>
          <a:ext cx="3657600" cy="2073275"/>
        </p:xfrm>
        <a:graphic>
          <a:graphicData uri="http://schemas.openxmlformats.org/presentationml/2006/ole">
            <mc:AlternateContent xmlns:mc="http://schemas.openxmlformats.org/markup-compatibility/2006">
              <mc:Choice xmlns:v="urn:schemas-microsoft-com:vml" Requires="v">
                <p:oleObj spid="_x0000_s4341" name="Bitmap-Bild" r:id="rId6" imgW="3657600" imgH="2072520" progId="PBrush">
                  <p:embed/>
                </p:oleObj>
              </mc:Choice>
              <mc:Fallback>
                <p:oleObj name="Bitmap-Bild" r:id="rId6" imgW="3657600" imgH="2072520" progId="PBrush">
                  <p:embed/>
                  <p:pic>
                    <p:nvPicPr>
                      <p:cNvPr id="0" name="Picture 2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4670" y="1982387"/>
                        <a:ext cx="3657600" cy="2073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feld 9"/>
          <p:cNvSpPr txBox="1"/>
          <p:nvPr/>
        </p:nvSpPr>
        <p:spPr>
          <a:xfrm>
            <a:off x="4392650" y="1494723"/>
            <a:ext cx="4791100" cy="369322"/>
          </a:xfrm>
          <a:prstGeom prst="rect">
            <a:avLst/>
          </a:prstGeom>
          <a:noFill/>
        </p:spPr>
        <p:txBody>
          <a:bodyPr wrap="none" lIns="91430" tIns="45715" rIns="91430" bIns="45715" rtlCol="0">
            <a:spAutoFit/>
          </a:bodyPr>
          <a:lstStyle/>
          <a:p>
            <a:r>
              <a:rPr lang="en-GB" dirty="0" smtClean="0">
                <a:latin typeface="Calibri" panose="020F0502020204030204" pitchFamily="34" charset="0"/>
              </a:rPr>
              <a:t>TDRL – Example: Short between pin 5 and shield</a:t>
            </a:r>
            <a:endParaRPr lang="en-GB" dirty="0">
              <a:latin typeface="Calibri" panose="020F0502020204030204" pitchFamily="34" charset="0"/>
            </a:endParaRPr>
          </a:p>
        </p:txBody>
      </p:sp>
      <p:sp>
        <p:nvSpPr>
          <p:cNvPr id="11" name="Rechteckige Legende 10"/>
          <p:cNvSpPr/>
          <p:nvPr/>
        </p:nvSpPr>
        <p:spPr>
          <a:xfrm>
            <a:off x="4433517" y="4409967"/>
            <a:ext cx="1262306" cy="417952"/>
          </a:xfrm>
          <a:prstGeom prst="wedgeRectCallout">
            <a:avLst>
              <a:gd name="adj1" fmla="val 19587"/>
              <a:gd name="adj2" fmla="val -247218"/>
            </a:avLst>
          </a:prstGeom>
          <a:ln>
            <a:solidFill>
              <a:srgbClr val="006AB6"/>
            </a:solidFill>
          </a:ln>
        </p:spPr>
        <p:style>
          <a:lnRef idx="2">
            <a:schemeClr val="accent2"/>
          </a:lnRef>
          <a:fillRef idx="1">
            <a:schemeClr val="lt1"/>
          </a:fillRef>
          <a:effectRef idx="0">
            <a:schemeClr val="accent2"/>
          </a:effectRef>
          <a:fontRef idx="minor">
            <a:schemeClr val="dk1"/>
          </a:fontRef>
        </p:style>
        <p:txBody>
          <a:bodyPr lIns="91430" tIns="45715" rIns="91430" bIns="45715" rtlCol="0" anchor="ctr"/>
          <a:lstStyle/>
          <a:p>
            <a:pPr algn="ctr"/>
            <a:r>
              <a:rPr lang="en-GB" sz="1100" dirty="0"/>
              <a:t>First connector @ PL adapter</a:t>
            </a:r>
          </a:p>
        </p:txBody>
      </p:sp>
      <p:sp>
        <p:nvSpPr>
          <p:cNvPr id="12" name="Rechteckige Legende 11"/>
          <p:cNvSpPr/>
          <p:nvPr/>
        </p:nvSpPr>
        <p:spPr>
          <a:xfrm>
            <a:off x="7251998" y="4409967"/>
            <a:ext cx="1638613" cy="417952"/>
          </a:xfrm>
          <a:prstGeom prst="wedgeRectCallout">
            <a:avLst>
              <a:gd name="adj1" fmla="val -971"/>
              <a:gd name="adj2" fmla="val -212952"/>
            </a:avLst>
          </a:prstGeom>
          <a:ln>
            <a:solidFill>
              <a:srgbClr val="006AB6"/>
            </a:solidFill>
          </a:ln>
        </p:spPr>
        <p:style>
          <a:lnRef idx="2">
            <a:schemeClr val="accent2"/>
          </a:lnRef>
          <a:fillRef idx="1">
            <a:schemeClr val="lt1"/>
          </a:fillRef>
          <a:effectRef idx="0">
            <a:schemeClr val="accent2"/>
          </a:effectRef>
          <a:fontRef idx="minor">
            <a:schemeClr val="dk1"/>
          </a:fontRef>
        </p:style>
        <p:txBody>
          <a:bodyPr lIns="91430" tIns="45715" rIns="91430" bIns="45715" rtlCol="0" anchor="ctr"/>
          <a:lstStyle/>
          <a:p>
            <a:pPr algn="ctr"/>
            <a:r>
              <a:rPr lang="en-GB" sz="1100" dirty="0"/>
              <a:t>Short </a:t>
            </a:r>
            <a:r>
              <a:rPr lang="en-GB" sz="1100"/>
              <a:t>between pin </a:t>
            </a:r>
            <a:r>
              <a:rPr lang="en-GB" sz="1100" dirty="0"/>
              <a:t>&amp; shield @ 44m</a:t>
            </a:r>
          </a:p>
        </p:txBody>
      </p:sp>
    </p:spTree>
    <p:extLst>
      <p:ext uri="{BB962C8B-B14F-4D97-AF65-F5344CB8AC3E}">
        <p14:creationId xmlns:p14="http://schemas.microsoft.com/office/powerpoint/2010/main" val="16328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Line 4"/>
          <p:cNvSpPr>
            <a:spLocks noChangeShapeType="1"/>
          </p:cNvSpPr>
          <p:nvPr/>
        </p:nvSpPr>
        <p:spPr bwMode="auto">
          <a:xfrm>
            <a:off x="-179957" y="3450698"/>
            <a:ext cx="0" cy="420025"/>
          </a:xfrm>
          <a:prstGeom prst="line">
            <a:avLst/>
          </a:prstGeom>
          <a:noFill/>
          <a:ln w="9525">
            <a:solidFill>
              <a:srgbClr val="000000"/>
            </a:solidFill>
            <a:round/>
            <a:headEnd/>
            <a:tailEnd/>
          </a:ln>
        </p:spPr>
        <p:txBody>
          <a:bodyPr lIns="91430" tIns="45715" rIns="91430" bIns="45715"/>
          <a:lstStyle/>
          <a:p>
            <a:pPr algn="l" defTabSz="914296" fontAlgn="auto">
              <a:spcBef>
                <a:spcPts val="0"/>
              </a:spcBef>
              <a:spcAft>
                <a:spcPts val="0"/>
              </a:spcAft>
              <a:defRPr/>
            </a:pPr>
            <a:endParaRPr lang="de-DE" sz="2400" b="0" kern="0">
              <a:solidFill>
                <a:srgbClr val="000000"/>
              </a:solidFill>
              <a:latin typeface="Times New Roman" pitchFamily="18" charset="0"/>
            </a:endParaRPr>
          </a:p>
        </p:txBody>
      </p:sp>
      <p:sp>
        <p:nvSpPr>
          <p:cNvPr id="88" name="Title 3"/>
          <p:cNvSpPr txBox="1">
            <a:spLocks/>
          </p:cNvSpPr>
          <p:nvPr/>
        </p:nvSpPr>
        <p:spPr>
          <a:xfrm>
            <a:off x="5302156" y="140301"/>
            <a:ext cx="3684896"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latin typeface="Calibri" panose="020F0502020204030204" pitchFamily="34" charset="0"/>
              </a:rPr>
              <a:t>History</a:t>
            </a:r>
          </a:p>
        </p:txBody>
      </p:sp>
      <p:sp>
        <p:nvSpPr>
          <p:cNvPr id="87" name="Rectangle 2"/>
          <p:cNvSpPr/>
          <p:nvPr/>
        </p:nvSpPr>
        <p:spPr>
          <a:xfrm>
            <a:off x="266700" y="853431"/>
            <a:ext cx="7677150" cy="2862312"/>
          </a:xfrm>
          <a:prstGeom prst="rect">
            <a:avLst/>
          </a:prstGeom>
        </p:spPr>
        <p:txBody>
          <a:bodyPr wrap="square" lIns="91430" tIns="45715" rIns="91430" bIns="45715">
            <a:spAutoFit/>
          </a:bodyPr>
          <a:lstStyle/>
          <a:p>
            <a:pPr marL="285717" indent="-285717" algn="l">
              <a:lnSpc>
                <a:spcPct val="200000"/>
              </a:lnSpc>
              <a:buFont typeface="Arial" panose="020B0604020202020204" pitchFamily="34" charset="0"/>
              <a:buChar char="•"/>
              <a:defRPr/>
            </a:pPr>
            <a:r>
              <a:rPr lang="en-GB" b="0" dirty="0" smtClean="0">
                <a:latin typeface="Calibri" panose="020F0502020204030204" pitchFamily="34" charset="0"/>
              </a:rPr>
              <a:t>2016: IDEAL INDUSTRIES - 100</a:t>
            </a:r>
            <a:r>
              <a:rPr lang="en-GB" b="0" baseline="30000" dirty="0" smtClean="0">
                <a:latin typeface="Calibri" panose="020F0502020204030204" pitchFamily="34" charset="0"/>
              </a:rPr>
              <a:t>th</a:t>
            </a:r>
            <a:r>
              <a:rPr lang="en-GB" b="0" dirty="0" smtClean="0">
                <a:latin typeface="Calibri" panose="020F0502020204030204" pitchFamily="34" charset="0"/>
              </a:rPr>
              <a:t> Anniversary </a:t>
            </a:r>
          </a:p>
          <a:p>
            <a:pPr marL="285717" indent="-285717" algn="l">
              <a:lnSpc>
                <a:spcPct val="200000"/>
              </a:lnSpc>
              <a:buFont typeface="Arial" panose="020B0604020202020204" pitchFamily="34" charset="0"/>
              <a:buChar char="•"/>
              <a:defRPr/>
            </a:pPr>
            <a:r>
              <a:rPr lang="en-GB" b="0" dirty="0" smtClean="0">
                <a:latin typeface="Calibri" panose="020F0502020204030204" pitchFamily="34" charset="0"/>
              </a:rPr>
              <a:t>More than 22 years knowledge and experience in</a:t>
            </a:r>
            <a:br>
              <a:rPr lang="en-GB" b="0" dirty="0" smtClean="0">
                <a:latin typeface="Calibri" panose="020F0502020204030204" pitchFamily="34" charset="0"/>
              </a:rPr>
            </a:br>
            <a:r>
              <a:rPr lang="en-GB" b="0" dirty="0" smtClean="0">
                <a:latin typeface="Calibri" panose="020F0502020204030204" pitchFamily="34" charset="0"/>
              </a:rPr>
              <a:t>cable testing and certification</a:t>
            </a:r>
          </a:p>
          <a:p>
            <a:pPr marL="285717" indent="-285717" algn="l">
              <a:lnSpc>
                <a:spcPct val="200000"/>
              </a:lnSpc>
              <a:buFont typeface="Arial" panose="020B0604020202020204" pitchFamily="34" charset="0"/>
              <a:buChar char="•"/>
              <a:defRPr/>
            </a:pPr>
            <a:r>
              <a:rPr lang="en-GB" b="0" dirty="0" smtClean="0">
                <a:latin typeface="Calibri" panose="020F0502020204030204" pitchFamily="34" charset="0"/>
              </a:rPr>
              <a:t>Wide portfolio ranging from simple cable verifiers up to cabling certifiers</a:t>
            </a:r>
          </a:p>
          <a:p>
            <a:pPr marL="285717" indent="-285717" algn="l">
              <a:lnSpc>
                <a:spcPct val="200000"/>
              </a:lnSpc>
              <a:buFont typeface="Arial" panose="020B0604020202020204" pitchFamily="34" charset="0"/>
              <a:buChar char="•"/>
              <a:defRPr/>
            </a:pPr>
            <a:r>
              <a:rPr lang="en-GB" dirty="0" err="1" smtClean="0">
                <a:latin typeface="Calibri" panose="020F0502020204030204" pitchFamily="34" charset="0"/>
              </a:rPr>
              <a:t>LanTEK</a:t>
            </a:r>
            <a:r>
              <a:rPr lang="en-GB" dirty="0" smtClean="0">
                <a:latin typeface="Calibri" panose="020F0502020204030204" pitchFamily="34" charset="0"/>
              </a:rPr>
              <a:t> III: 7</a:t>
            </a:r>
            <a:r>
              <a:rPr lang="en-GB" baseline="30000" dirty="0" smtClean="0">
                <a:latin typeface="Calibri" panose="020F0502020204030204" pitchFamily="34" charset="0"/>
              </a:rPr>
              <a:t>th</a:t>
            </a:r>
            <a:r>
              <a:rPr lang="en-GB" dirty="0" smtClean="0">
                <a:latin typeface="Calibri" panose="020F0502020204030204" pitchFamily="34" charset="0"/>
              </a:rPr>
              <a:t> generation of cabling certifiers</a:t>
            </a:r>
            <a:endParaRPr lang="en-GB" dirty="0">
              <a:latin typeface="Calibri" panose="020F0502020204030204" pitchFamily="34" charset="0"/>
            </a:endParaRPr>
          </a:p>
        </p:txBody>
      </p:sp>
    </p:spTree>
    <p:extLst>
      <p:ext uri="{BB962C8B-B14F-4D97-AF65-F5344CB8AC3E}">
        <p14:creationId xmlns:p14="http://schemas.microsoft.com/office/powerpoint/2010/main" val="4016860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266700" y="892970"/>
            <a:ext cx="8509000" cy="892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a:defRPr/>
            </a:pPr>
            <a:r>
              <a:rPr lang="en-GB" dirty="0" smtClean="0">
                <a:latin typeface="Calibri" panose="020F0502020204030204" pitchFamily="34" charset="0"/>
              </a:rPr>
              <a:t>New </a:t>
            </a:r>
            <a:r>
              <a:rPr lang="en-GB" dirty="0">
                <a:latin typeface="Calibri" panose="020F0502020204030204" pitchFamily="34" charset="0"/>
              </a:rPr>
              <a:t>troubleshooting functions for better fault detection along the </a:t>
            </a:r>
            <a:r>
              <a:rPr lang="en-GB" dirty="0" smtClean="0">
                <a:latin typeface="Calibri" panose="020F0502020204030204" pitchFamily="34" charset="0"/>
              </a:rPr>
              <a:t>cabling</a:t>
            </a:r>
            <a:endParaRPr lang="en-GB" dirty="0">
              <a:latin typeface="Calibri" panose="020F0502020204030204" pitchFamily="34" charset="0"/>
            </a:endParaRPr>
          </a:p>
          <a:p>
            <a:pPr marL="285717" indent="-20636" algn="l">
              <a:buFont typeface="Arial" panose="020B0604020202020204" pitchFamily="34" charset="0"/>
              <a:buChar char="•"/>
              <a:defRPr/>
            </a:pPr>
            <a:endParaRPr lang="en-GB" sz="1600" b="0" dirty="0">
              <a:latin typeface="Calibri" panose="020F0502020204030204" pitchFamily="34" charset="0"/>
            </a:endParaRPr>
          </a:p>
          <a:p>
            <a:pPr marL="285717" indent="-20636" algn="l">
              <a:buFont typeface="Arial" panose="020B0604020202020204" pitchFamily="34" charset="0"/>
              <a:buChar char="•"/>
              <a:defRPr/>
            </a:pPr>
            <a:endParaRPr lang="en-GB" altLang="en-US" dirty="0">
              <a:latin typeface="Calibri" panose="020F0502020204030204" pitchFamily="34" charset="0"/>
            </a:endParaRPr>
          </a:p>
        </p:txBody>
      </p:sp>
      <p:sp>
        <p:nvSpPr>
          <p:cNvPr id="5" name="Title 3"/>
          <p:cNvSpPr txBox="1">
            <a:spLocks/>
          </p:cNvSpPr>
          <p:nvPr/>
        </p:nvSpPr>
        <p:spPr>
          <a:xfrm>
            <a:off x="5302156" y="140301"/>
            <a:ext cx="3684896"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latin typeface="Calibri" panose="020F0502020204030204" pitchFamily="34" charset="0"/>
              </a:rPr>
              <a:t>New Test Features</a:t>
            </a:r>
          </a:p>
        </p:txBody>
      </p:sp>
      <p:graphicFrame>
        <p:nvGraphicFramePr>
          <p:cNvPr id="7" name="Objekt 6"/>
          <p:cNvGraphicFramePr>
            <a:graphicFrameLocks noChangeAspect="1"/>
          </p:cNvGraphicFramePr>
          <p:nvPr>
            <p:extLst>
              <p:ext uri="{D42A27DB-BD31-4B8C-83A1-F6EECF244321}">
                <p14:modId xmlns:p14="http://schemas.microsoft.com/office/powerpoint/2010/main" val="2293016903"/>
              </p:ext>
            </p:extLst>
          </p:nvPr>
        </p:nvGraphicFramePr>
        <p:xfrm>
          <a:off x="523327" y="2000966"/>
          <a:ext cx="3657600" cy="2073275"/>
        </p:xfrm>
        <a:graphic>
          <a:graphicData uri="http://schemas.openxmlformats.org/presentationml/2006/ole">
            <mc:AlternateContent xmlns:mc="http://schemas.openxmlformats.org/markup-compatibility/2006">
              <mc:Choice xmlns:v="urn:schemas-microsoft-com:vml" Requires="v">
                <p:oleObj spid="_x0000_s6384" name="Bitmap-Bild" r:id="rId4" imgW="3657600" imgH="2072520" progId="PBrush">
                  <p:embed/>
                </p:oleObj>
              </mc:Choice>
              <mc:Fallback>
                <p:oleObj name="Bitmap-Bild" r:id="rId4" imgW="3657600" imgH="2072520" progId="PBrush">
                  <p:embed/>
                  <p:pic>
                    <p:nvPicPr>
                      <p:cNvPr id="0" name="Picture 2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327" y="2000966"/>
                        <a:ext cx="3657600" cy="2073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hteckige Legende 10"/>
          <p:cNvSpPr/>
          <p:nvPr/>
        </p:nvSpPr>
        <p:spPr>
          <a:xfrm>
            <a:off x="0" y="4385967"/>
            <a:ext cx="1520328" cy="417952"/>
          </a:xfrm>
          <a:prstGeom prst="wedgeRectCallout">
            <a:avLst>
              <a:gd name="adj1" fmla="val 9114"/>
              <a:gd name="adj2" fmla="val -199772"/>
            </a:avLst>
          </a:prstGeom>
          <a:ln>
            <a:solidFill>
              <a:srgbClr val="006AB6"/>
            </a:solidFill>
          </a:ln>
        </p:spPr>
        <p:style>
          <a:lnRef idx="2">
            <a:schemeClr val="accent2"/>
          </a:lnRef>
          <a:fillRef idx="1">
            <a:schemeClr val="lt1"/>
          </a:fillRef>
          <a:effectRef idx="0">
            <a:schemeClr val="accent2"/>
          </a:effectRef>
          <a:fontRef idx="minor">
            <a:schemeClr val="dk1"/>
          </a:fontRef>
        </p:style>
        <p:txBody>
          <a:bodyPr lIns="91430" tIns="45715" rIns="91430" bIns="45715" rtlCol="0" anchor="ctr"/>
          <a:lstStyle/>
          <a:p>
            <a:pPr algn="ctr"/>
            <a:r>
              <a:rPr lang="en-GB" sz="1100" dirty="0"/>
              <a:t>First connector @ </a:t>
            </a:r>
            <a:r>
              <a:rPr lang="en-GB" sz="1200" dirty="0">
                <a:solidFill>
                  <a:srgbClr val="FF0000"/>
                </a:solidFill>
              </a:rPr>
              <a:t>DH</a:t>
            </a:r>
            <a:r>
              <a:rPr lang="en-GB" sz="1100" dirty="0"/>
              <a:t> PL adapter</a:t>
            </a:r>
          </a:p>
        </p:txBody>
      </p:sp>
      <p:sp>
        <p:nvSpPr>
          <p:cNvPr id="12" name="Rechteckige Legende 11"/>
          <p:cNvSpPr/>
          <p:nvPr/>
        </p:nvSpPr>
        <p:spPr>
          <a:xfrm>
            <a:off x="1883885" y="4385967"/>
            <a:ext cx="2573210" cy="417952"/>
          </a:xfrm>
          <a:prstGeom prst="wedgeRectCallout">
            <a:avLst>
              <a:gd name="adj1" fmla="val 15057"/>
              <a:gd name="adj2" fmla="val -210316"/>
            </a:avLst>
          </a:prstGeom>
          <a:ln>
            <a:solidFill>
              <a:srgbClr val="006AB6"/>
            </a:solidFill>
          </a:ln>
        </p:spPr>
        <p:style>
          <a:lnRef idx="2">
            <a:schemeClr val="accent2"/>
          </a:lnRef>
          <a:fillRef idx="1">
            <a:schemeClr val="lt1"/>
          </a:fillRef>
          <a:effectRef idx="0">
            <a:schemeClr val="accent2"/>
          </a:effectRef>
          <a:fontRef idx="minor">
            <a:schemeClr val="dk1"/>
          </a:fontRef>
        </p:style>
        <p:txBody>
          <a:bodyPr lIns="91430" tIns="45715" rIns="91430" bIns="45715" rtlCol="0" anchor="ctr"/>
          <a:lstStyle/>
          <a:p>
            <a:pPr algn="ctr"/>
            <a:r>
              <a:rPr lang="en-GB" sz="1100" dirty="0"/>
              <a:t>Short </a:t>
            </a:r>
            <a:r>
              <a:rPr lang="en-GB" sz="1100"/>
              <a:t>between pin </a:t>
            </a:r>
            <a:r>
              <a:rPr lang="en-GB" sz="1100" dirty="0"/>
              <a:t>&amp; shield @ 44m seen from DH !</a:t>
            </a:r>
          </a:p>
        </p:txBody>
      </p:sp>
      <p:sp>
        <p:nvSpPr>
          <p:cNvPr id="13" name="Rectangle 2"/>
          <p:cNvSpPr>
            <a:spLocks noChangeArrowheads="1"/>
          </p:cNvSpPr>
          <p:nvPr/>
        </p:nvSpPr>
        <p:spPr bwMode="auto">
          <a:xfrm>
            <a:off x="266701" y="892969"/>
            <a:ext cx="6591299" cy="107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a:defRPr/>
            </a:pPr>
            <a:endParaRPr lang="en-GB" sz="1600" b="0" dirty="0">
              <a:latin typeface="Calibri" panose="020F0502020204030204" pitchFamily="34" charset="0"/>
            </a:endParaRPr>
          </a:p>
          <a:p>
            <a:pPr marL="285717" indent="-285717" algn="l">
              <a:buFont typeface="Arial" panose="020B0604020202020204" pitchFamily="34" charset="0"/>
              <a:buChar char="•"/>
              <a:defRPr/>
            </a:pPr>
            <a:r>
              <a:rPr lang="en-GB" sz="1600" b="0" dirty="0">
                <a:latin typeface="Calibri" panose="020F0502020204030204" pitchFamily="34" charset="0"/>
              </a:rPr>
              <a:t>Both TDRL and TDX are available from both the DH and RH set !!</a:t>
            </a:r>
            <a:br>
              <a:rPr lang="en-GB" sz="1600" b="0" dirty="0">
                <a:latin typeface="Calibri" panose="020F0502020204030204" pitchFamily="34" charset="0"/>
              </a:rPr>
            </a:br>
            <a:r>
              <a:rPr lang="en-GB" sz="1600" b="0" dirty="0">
                <a:latin typeface="Calibri" panose="020F0502020204030204" pitchFamily="34" charset="0"/>
              </a:rPr>
              <a:t>=&gt; You can “look” into the cabling from both sides</a:t>
            </a:r>
          </a:p>
          <a:p>
            <a:pPr marL="285717" indent="-285717" algn="l">
              <a:buFont typeface="Arial" panose="020B0604020202020204" pitchFamily="34" charset="0"/>
              <a:buChar char="•"/>
              <a:defRPr/>
            </a:pPr>
            <a:r>
              <a:rPr lang="en-GB" altLang="en-US" sz="1600" b="0">
                <a:latin typeface="Calibri" panose="020F0502020204030204" pitchFamily="34" charset="0"/>
              </a:rPr>
              <a:t>Example</a:t>
            </a:r>
            <a:r>
              <a:rPr lang="en-GB" altLang="en-US" sz="1600" b="0" dirty="0">
                <a:latin typeface="Calibri" panose="020F0502020204030204" pitchFamily="34" charset="0"/>
              </a:rPr>
              <a:t>:</a:t>
            </a:r>
            <a:endParaRPr lang="en-GB" altLang="en-US" dirty="0">
              <a:latin typeface="Calibri" panose="020F0502020204030204" pitchFamily="34" charset="0"/>
            </a:endParaRPr>
          </a:p>
        </p:txBody>
      </p:sp>
      <p:sp>
        <p:nvSpPr>
          <p:cNvPr id="4" name="Ellipse 3"/>
          <p:cNvSpPr/>
          <p:nvPr/>
        </p:nvSpPr>
        <p:spPr>
          <a:xfrm>
            <a:off x="462708" y="2456761"/>
            <a:ext cx="451692" cy="45169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GB"/>
          </a:p>
        </p:txBody>
      </p:sp>
      <p:grpSp>
        <p:nvGrpSpPr>
          <p:cNvPr id="3" name="Gruppieren 2"/>
          <p:cNvGrpSpPr/>
          <p:nvPr/>
        </p:nvGrpSpPr>
        <p:grpSpPr>
          <a:xfrm>
            <a:off x="4955755" y="2000966"/>
            <a:ext cx="3731045" cy="2073275"/>
            <a:chOff x="4955754" y="2000965"/>
            <a:chExt cx="3731045" cy="2073275"/>
          </a:xfrm>
        </p:grpSpPr>
        <p:graphicFrame>
          <p:nvGraphicFramePr>
            <p:cNvPr id="9" name="Objekt 8"/>
            <p:cNvGraphicFramePr>
              <a:graphicFrameLocks noChangeAspect="1"/>
            </p:cNvGraphicFramePr>
            <p:nvPr>
              <p:extLst>
                <p:ext uri="{D42A27DB-BD31-4B8C-83A1-F6EECF244321}">
                  <p14:modId xmlns:p14="http://schemas.microsoft.com/office/powerpoint/2010/main" val="2276269189"/>
                </p:ext>
              </p:extLst>
            </p:nvPr>
          </p:nvGraphicFramePr>
          <p:xfrm>
            <a:off x="5029199" y="2000965"/>
            <a:ext cx="3657600" cy="2073275"/>
          </p:xfrm>
          <a:graphic>
            <a:graphicData uri="http://schemas.openxmlformats.org/presentationml/2006/ole">
              <mc:AlternateContent xmlns:mc="http://schemas.openxmlformats.org/markup-compatibility/2006">
                <mc:Choice xmlns:v="urn:schemas-microsoft-com:vml" Requires="v">
                  <p:oleObj spid="_x0000_s6385" name="Bitmap-Bild" r:id="rId6" imgW="3657600" imgH="2072520" progId="PBrush">
                    <p:embed/>
                  </p:oleObj>
                </mc:Choice>
                <mc:Fallback>
                  <p:oleObj name="Bitmap-Bild" r:id="rId6" imgW="3657600" imgH="2072520" progId="PBrush">
                    <p:embed/>
                    <p:pic>
                      <p:nvPicPr>
                        <p:cNvPr id="0" name="Picture 2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199" y="2000965"/>
                          <a:ext cx="3657600" cy="2073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Ellipse 15"/>
            <p:cNvSpPr/>
            <p:nvPr/>
          </p:nvSpPr>
          <p:spPr>
            <a:xfrm>
              <a:off x="4955754" y="2456761"/>
              <a:ext cx="451692" cy="45169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hteck 13"/>
          <p:cNvSpPr/>
          <p:nvPr/>
        </p:nvSpPr>
        <p:spPr>
          <a:xfrm>
            <a:off x="6345716" y="1339245"/>
            <a:ext cx="2214390" cy="5336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GB" dirty="0" smtClean="0">
                <a:solidFill>
                  <a:srgbClr val="FF0000"/>
                </a:solidFill>
              </a:rPr>
              <a:t>SAME LINK!</a:t>
            </a:r>
            <a:endParaRPr lang="en-GB" dirty="0">
              <a:solidFill>
                <a:srgbClr val="FF0000"/>
              </a:solidFill>
            </a:endParaRPr>
          </a:p>
        </p:txBody>
      </p:sp>
      <p:sp>
        <p:nvSpPr>
          <p:cNvPr id="15" name="Rechteckige Legende 14"/>
          <p:cNvSpPr/>
          <p:nvPr/>
        </p:nvSpPr>
        <p:spPr>
          <a:xfrm>
            <a:off x="5037751" y="4385967"/>
            <a:ext cx="1991010" cy="417952"/>
          </a:xfrm>
          <a:prstGeom prst="wedgeRectCallout">
            <a:avLst>
              <a:gd name="adj1" fmla="val -37293"/>
              <a:gd name="adj2" fmla="val -194501"/>
            </a:avLst>
          </a:prstGeom>
          <a:ln>
            <a:solidFill>
              <a:srgbClr val="006AB6"/>
            </a:solidFill>
          </a:ln>
        </p:spPr>
        <p:style>
          <a:lnRef idx="2">
            <a:schemeClr val="accent2"/>
          </a:lnRef>
          <a:fillRef idx="1">
            <a:schemeClr val="lt1"/>
          </a:fillRef>
          <a:effectRef idx="0">
            <a:schemeClr val="accent2"/>
          </a:effectRef>
          <a:fontRef idx="minor">
            <a:schemeClr val="dk1"/>
          </a:fontRef>
        </p:style>
        <p:txBody>
          <a:bodyPr lIns="91430" tIns="45715" rIns="91430" bIns="45715" rtlCol="0" anchor="ctr"/>
          <a:lstStyle/>
          <a:p>
            <a:pPr algn="ctr"/>
            <a:r>
              <a:rPr lang="en-GB" sz="1100" dirty="0"/>
              <a:t>Short </a:t>
            </a:r>
            <a:r>
              <a:rPr lang="en-GB" sz="1100"/>
              <a:t>between pin </a:t>
            </a:r>
            <a:r>
              <a:rPr lang="en-GB" sz="1100" dirty="0"/>
              <a:t>&amp; shield @ 1.7m seen from </a:t>
            </a:r>
            <a:r>
              <a:rPr lang="en-GB" sz="1100" dirty="0">
                <a:solidFill>
                  <a:srgbClr val="FF0000"/>
                </a:solidFill>
              </a:rPr>
              <a:t>RH</a:t>
            </a:r>
            <a:r>
              <a:rPr lang="en-GB" sz="1100" dirty="0"/>
              <a:t> !</a:t>
            </a:r>
          </a:p>
        </p:txBody>
      </p:sp>
      <p:sp>
        <p:nvSpPr>
          <p:cNvPr id="17" name="Rechteckige Legende 16"/>
          <p:cNvSpPr/>
          <p:nvPr/>
        </p:nvSpPr>
        <p:spPr>
          <a:xfrm>
            <a:off x="7144604" y="4130982"/>
            <a:ext cx="1991010" cy="672938"/>
          </a:xfrm>
          <a:prstGeom prst="wedgeRectCallout">
            <a:avLst>
              <a:gd name="adj1" fmla="val -3540"/>
              <a:gd name="adj2" fmla="val -174270"/>
            </a:avLst>
          </a:prstGeom>
          <a:ln>
            <a:solidFill>
              <a:srgbClr val="006AB6"/>
            </a:solidFill>
          </a:ln>
        </p:spPr>
        <p:style>
          <a:lnRef idx="2">
            <a:schemeClr val="accent2"/>
          </a:lnRef>
          <a:fillRef idx="1">
            <a:schemeClr val="lt1"/>
          </a:fillRef>
          <a:effectRef idx="0">
            <a:schemeClr val="accent2"/>
          </a:effectRef>
          <a:fontRef idx="minor">
            <a:schemeClr val="dk1"/>
          </a:fontRef>
        </p:style>
        <p:txBody>
          <a:bodyPr lIns="91430" tIns="45715" rIns="91430" bIns="45715" rtlCol="0" anchor="ctr"/>
          <a:lstStyle/>
          <a:p>
            <a:pPr algn="ctr"/>
            <a:r>
              <a:rPr lang="en-GB" sz="1100" dirty="0"/>
              <a:t>Other end of cable is not visible because of the short!</a:t>
            </a:r>
          </a:p>
        </p:txBody>
      </p:sp>
    </p:spTree>
    <p:extLst>
      <p:ext uri="{BB962C8B-B14F-4D97-AF65-F5344CB8AC3E}">
        <p14:creationId xmlns:p14="http://schemas.microsoft.com/office/powerpoint/2010/main" val="97378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266700" y="892970"/>
            <a:ext cx="8509000" cy="892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a:defRPr/>
            </a:pPr>
            <a:r>
              <a:rPr lang="en-GB" dirty="0" smtClean="0">
                <a:latin typeface="Calibri" panose="020F0502020204030204" pitchFamily="34" charset="0"/>
              </a:rPr>
              <a:t>Test from both sides for better resolution</a:t>
            </a:r>
            <a:endParaRPr lang="en-GB" dirty="0">
              <a:latin typeface="Calibri" panose="020F0502020204030204" pitchFamily="34" charset="0"/>
            </a:endParaRPr>
          </a:p>
          <a:p>
            <a:pPr marL="285717" indent="-20636" algn="l">
              <a:buFont typeface="Arial" panose="020B0604020202020204" pitchFamily="34" charset="0"/>
              <a:buChar char="•"/>
              <a:defRPr/>
            </a:pPr>
            <a:endParaRPr lang="en-GB" sz="1600" b="0" dirty="0">
              <a:latin typeface="Calibri" panose="020F0502020204030204" pitchFamily="34" charset="0"/>
            </a:endParaRPr>
          </a:p>
          <a:p>
            <a:pPr marL="285717" indent="-20636" algn="l">
              <a:buFont typeface="Arial" panose="020B0604020202020204" pitchFamily="34" charset="0"/>
              <a:buChar char="•"/>
              <a:defRPr/>
            </a:pPr>
            <a:endParaRPr lang="en-GB" altLang="en-US" dirty="0">
              <a:latin typeface="Calibri" panose="020F0502020204030204" pitchFamily="34" charset="0"/>
            </a:endParaRPr>
          </a:p>
        </p:txBody>
      </p:sp>
      <p:sp>
        <p:nvSpPr>
          <p:cNvPr id="5" name="Title 3"/>
          <p:cNvSpPr txBox="1">
            <a:spLocks/>
          </p:cNvSpPr>
          <p:nvPr/>
        </p:nvSpPr>
        <p:spPr>
          <a:xfrm>
            <a:off x="5302156" y="140301"/>
            <a:ext cx="3684896"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latin typeface="Calibri" panose="020F0502020204030204" pitchFamily="34" charset="0"/>
              </a:rPr>
              <a:t>New Test Features</a:t>
            </a:r>
          </a:p>
        </p:txBody>
      </p:sp>
      <p:sp>
        <p:nvSpPr>
          <p:cNvPr id="13" name="Rectangle 2"/>
          <p:cNvSpPr>
            <a:spLocks noChangeArrowheads="1"/>
          </p:cNvSpPr>
          <p:nvPr/>
        </p:nvSpPr>
        <p:spPr bwMode="auto">
          <a:xfrm>
            <a:off x="266699" y="1190557"/>
            <a:ext cx="6591299" cy="304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a:defRPr/>
            </a:pPr>
            <a:r>
              <a:rPr lang="en-GB" sz="1600" b="0" dirty="0">
                <a:latin typeface="Calibri" panose="020F0502020204030204" pitchFamily="34" charset="0"/>
              </a:rPr>
              <a:t/>
            </a:r>
            <a:br>
              <a:rPr lang="en-GB" sz="1600" b="0" dirty="0">
                <a:latin typeface="Calibri" panose="020F0502020204030204" pitchFamily="34" charset="0"/>
              </a:rPr>
            </a:br>
            <a:endParaRPr lang="en-GB" sz="1600" b="0" dirty="0">
              <a:latin typeface="Calibri" panose="020F0502020204030204" pitchFamily="34" charset="0"/>
            </a:endParaRPr>
          </a:p>
          <a:p>
            <a:pPr marL="285717" indent="-285717" algn="l">
              <a:buFont typeface="Arial" panose="020B0604020202020204" pitchFamily="34" charset="0"/>
              <a:buChar char="•"/>
              <a:defRPr/>
            </a:pPr>
            <a:r>
              <a:rPr lang="en-GB" altLang="en-US" sz="1600" b="0" dirty="0">
                <a:latin typeface="Calibri" panose="020F0502020204030204" pitchFamily="34" charset="0"/>
              </a:rPr>
              <a:t>Previous example:</a:t>
            </a:r>
          </a:p>
          <a:p>
            <a:pPr marL="1028583" lvl="1" algn="l">
              <a:buFont typeface="Arial" panose="020B0604020202020204" pitchFamily="34" charset="0"/>
              <a:buChar char="•"/>
              <a:defRPr/>
            </a:pPr>
            <a:r>
              <a:rPr lang="en-GB" altLang="en-US" sz="1600" b="0" dirty="0">
                <a:latin typeface="Calibri" panose="020F0502020204030204" pitchFamily="34" charset="0"/>
              </a:rPr>
              <a:t>The short @44m was seen as a single</a:t>
            </a:r>
            <a:br>
              <a:rPr lang="en-GB" altLang="en-US" sz="1600" b="0" dirty="0">
                <a:latin typeface="Calibri" panose="020F0502020204030204" pitchFamily="34" charset="0"/>
              </a:rPr>
            </a:br>
            <a:r>
              <a:rPr lang="en-GB" altLang="en-US" sz="1600" b="0" dirty="0">
                <a:latin typeface="Calibri" panose="020F0502020204030204" pitchFamily="34" charset="0"/>
              </a:rPr>
              <a:t>event by the DH but seen as </a:t>
            </a:r>
            <a:br>
              <a:rPr lang="en-GB" altLang="en-US" sz="1600" b="0" dirty="0">
                <a:latin typeface="Calibri" panose="020F0502020204030204" pitchFamily="34" charset="0"/>
              </a:rPr>
            </a:br>
            <a:r>
              <a:rPr lang="en-GB" altLang="en-US" sz="1600" b="0" dirty="0">
                <a:latin typeface="Calibri" panose="020F0502020204030204" pitchFamily="34" charset="0"/>
              </a:rPr>
              <a:t>2 events from the RH </a:t>
            </a:r>
          </a:p>
          <a:p>
            <a:pPr marL="1028583" lvl="1" algn="l">
              <a:buFont typeface="Arial" panose="020B0604020202020204" pitchFamily="34" charset="0"/>
              <a:buChar char="•"/>
              <a:defRPr/>
            </a:pPr>
            <a:r>
              <a:rPr lang="en-GB" altLang="en-US" sz="1600" b="0" dirty="0">
                <a:latin typeface="Calibri" panose="020F0502020204030204" pitchFamily="34" charset="0"/>
              </a:rPr>
              <a:t>Because the RH is closer to the even than</a:t>
            </a:r>
            <a:br>
              <a:rPr lang="en-GB" altLang="en-US" sz="1600" b="0" dirty="0">
                <a:latin typeface="Calibri" panose="020F0502020204030204" pitchFamily="34" charset="0"/>
              </a:rPr>
            </a:br>
            <a:r>
              <a:rPr lang="en-GB" altLang="en-US" sz="1600" b="0" dirty="0">
                <a:latin typeface="Calibri" panose="020F0502020204030204" pitchFamily="34" charset="0"/>
              </a:rPr>
              <a:t>the DH, the distance resolution is better</a:t>
            </a:r>
          </a:p>
          <a:p>
            <a:pPr marL="1028583" lvl="1" algn="l">
              <a:buFont typeface="Arial" panose="020B0604020202020204" pitchFamily="34" charset="0"/>
              <a:buChar char="•"/>
              <a:defRPr/>
            </a:pPr>
            <a:r>
              <a:rPr lang="en-GB" altLang="en-US" sz="1600" dirty="0">
                <a:latin typeface="Calibri" panose="020F0502020204030204" pitchFamily="34" charset="0"/>
              </a:rPr>
              <a:t>There is an “event” with a short and </a:t>
            </a:r>
            <a:br>
              <a:rPr lang="en-GB" altLang="en-US" sz="1600" dirty="0">
                <a:latin typeface="Calibri" panose="020F0502020204030204" pitchFamily="34" charset="0"/>
              </a:rPr>
            </a:br>
            <a:r>
              <a:rPr lang="en-GB" altLang="en-US" sz="1600" dirty="0">
                <a:latin typeface="Calibri" panose="020F0502020204030204" pitchFamily="34" charset="0"/>
              </a:rPr>
              <a:t>an additional “event” about </a:t>
            </a:r>
          </a:p>
          <a:p>
            <a:pPr lvl="1" indent="0" algn="l">
              <a:defRPr/>
            </a:pPr>
            <a:r>
              <a:rPr lang="en-GB" altLang="en-US" sz="1600" dirty="0">
                <a:latin typeface="Calibri" panose="020F0502020204030204" pitchFamily="34" charset="0"/>
              </a:rPr>
              <a:t>      2m further into the cable</a:t>
            </a:r>
          </a:p>
          <a:p>
            <a:pPr marL="285717" indent="-285717" algn="l">
              <a:buFont typeface="Arial" panose="020B0604020202020204" pitchFamily="34" charset="0"/>
              <a:buChar char="•"/>
              <a:defRPr/>
            </a:pPr>
            <a:endParaRPr lang="en-GB" altLang="en-US" sz="1600" b="0" dirty="0">
              <a:latin typeface="Calibri" panose="020F0502020204030204" pitchFamily="34" charset="0"/>
            </a:endParaRPr>
          </a:p>
        </p:txBody>
      </p:sp>
      <p:grpSp>
        <p:nvGrpSpPr>
          <p:cNvPr id="18" name="Gruppieren 17"/>
          <p:cNvGrpSpPr/>
          <p:nvPr/>
        </p:nvGrpSpPr>
        <p:grpSpPr>
          <a:xfrm>
            <a:off x="4002166" y="1529111"/>
            <a:ext cx="4934200" cy="2994987"/>
            <a:chOff x="4002166" y="1529111"/>
            <a:chExt cx="4934200" cy="2994987"/>
          </a:xfrm>
        </p:grpSpPr>
        <p:graphicFrame>
          <p:nvGraphicFramePr>
            <p:cNvPr id="17" name="Objekt 16"/>
            <p:cNvGraphicFramePr>
              <a:graphicFrameLocks noChangeAspect="1"/>
            </p:cNvGraphicFramePr>
            <p:nvPr>
              <p:extLst>
                <p:ext uri="{D42A27DB-BD31-4B8C-83A1-F6EECF244321}">
                  <p14:modId xmlns:p14="http://schemas.microsoft.com/office/powerpoint/2010/main" val="2929746845"/>
                </p:ext>
              </p:extLst>
            </p:nvPr>
          </p:nvGraphicFramePr>
          <p:xfrm>
            <a:off x="5278766" y="1529111"/>
            <a:ext cx="3657600" cy="2073275"/>
          </p:xfrm>
          <a:graphic>
            <a:graphicData uri="http://schemas.openxmlformats.org/presentationml/2006/ole">
              <mc:AlternateContent xmlns:mc="http://schemas.openxmlformats.org/markup-compatibility/2006">
                <mc:Choice xmlns:v="urn:schemas-microsoft-com:vml" Requires="v">
                  <p:oleObj spid="_x0000_s5242" name="Bitmap-Bild" r:id="rId4" imgW="3657600" imgH="2072520" progId="PBrush">
                    <p:embed/>
                  </p:oleObj>
                </mc:Choice>
                <mc:Fallback>
                  <p:oleObj name="Bitmap-Bild" r:id="rId4" imgW="3657600" imgH="2072520" progId="PBrush">
                    <p:embed/>
                    <p:pic>
                      <p:nvPicPr>
                        <p:cNvPr id="0" name="Picture 1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8766" y="1529111"/>
                          <a:ext cx="3657600" cy="2073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hteckige Legende 14"/>
            <p:cNvSpPr/>
            <p:nvPr/>
          </p:nvSpPr>
          <p:spPr>
            <a:xfrm>
              <a:off x="4002166" y="4106146"/>
              <a:ext cx="1991010" cy="417952"/>
            </a:xfrm>
            <a:prstGeom prst="wedgeRectCallout">
              <a:avLst>
                <a:gd name="adj1" fmla="val 28553"/>
                <a:gd name="adj2" fmla="val -260399"/>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100" dirty="0"/>
                <a:t>Short between pin &amp; shield @ 1.7m seen from </a:t>
              </a:r>
              <a:r>
                <a:rPr lang="en-GB" sz="1100" dirty="0">
                  <a:solidFill>
                    <a:srgbClr val="FF0000"/>
                  </a:solidFill>
                </a:rPr>
                <a:t>RH</a:t>
              </a:r>
              <a:r>
                <a:rPr lang="en-GB" sz="1100" dirty="0"/>
                <a:t> !</a:t>
              </a:r>
            </a:p>
          </p:txBody>
        </p:sp>
        <p:sp>
          <p:nvSpPr>
            <p:cNvPr id="16" name="Ellipse 15"/>
            <p:cNvSpPr/>
            <p:nvPr/>
          </p:nvSpPr>
          <p:spPr>
            <a:xfrm>
              <a:off x="5225038" y="1955493"/>
              <a:ext cx="451692" cy="45169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hteckige Legende 18"/>
            <p:cNvSpPr/>
            <p:nvPr/>
          </p:nvSpPr>
          <p:spPr>
            <a:xfrm>
              <a:off x="6149099" y="4106146"/>
              <a:ext cx="1991010" cy="417952"/>
            </a:xfrm>
            <a:prstGeom prst="wedgeRectCallout">
              <a:avLst>
                <a:gd name="adj1" fmla="val -64960"/>
                <a:gd name="adj2" fmla="val -278850"/>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100" dirty="0"/>
                <a:t>Additional connector !</a:t>
              </a:r>
            </a:p>
          </p:txBody>
        </p:sp>
      </p:grpSp>
    </p:spTree>
    <p:extLst>
      <p:ext uri="{BB962C8B-B14F-4D97-AF65-F5344CB8AC3E}">
        <p14:creationId xmlns:p14="http://schemas.microsoft.com/office/powerpoint/2010/main" val="94072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266700" y="892969"/>
            <a:ext cx="8509000" cy="92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a:defRPr/>
            </a:pPr>
            <a:r>
              <a:rPr lang="en-GB" dirty="0" smtClean="0">
                <a:latin typeface="Calibri" panose="020F0502020204030204" pitchFamily="34" charset="0"/>
              </a:rPr>
              <a:t>Test from both </a:t>
            </a:r>
            <a:r>
              <a:rPr lang="en-GB" dirty="0">
                <a:latin typeface="Calibri" panose="020F0502020204030204" pitchFamily="34" charset="0"/>
              </a:rPr>
              <a:t>sides </a:t>
            </a:r>
            <a:r>
              <a:rPr lang="en-GB" dirty="0" smtClean="0">
                <a:latin typeface="Calibri" panose="020F0502020204030204" pitchFamily="34" charset="0"/>
              </a:rPr>
              <a:t>–</a:t>
            </a:r>
          </a:p>
          <a:p>
            <a:pPr algn="l">
              <a:defRPr/>
            </a:pPr>
            <a:r>
              <a:rPr lang="en-GB" dirty="0" smtClean="0">
                <a:latin typeface="Calibri" panose="020F0502020204030204" pitchFamily="34" charset="0"/>
              </a:rPr>
              <a:t>See faults that are very far away</a:t>
            </a:r>
            <a:endParaRPr lang="en-GB" dirty="0">
              <a:latin typeface="Calibri" panose="020F0502020204030204" pitchFamily="34" charset="0"/>
            </a:endParaRPr>
          </a:p>
          <a:p>
            <a:pPr algn="l">
              <a:defRPr/>
            </a:pPr>
            <a:r>
              <a:rPr lang="en-GB" dirty="0" smtClean="0">
                <a:latin typeface="Calibri" panose="020F0502020204030204" pitchFamily="34" charset="0"/>
              </a:rPr>
              <a:t> </a:t>
            </a:r>
            <a:endParaRPr lang="en-GB" altLang="en-US" dirty="0">
              <a:latin typeface="Calibri" panose="020F0502020204030204" pitchFamily="34" charset="0"/>
            </a:endParaRPr>
          </a:p>
        </p:txBody>
      </p:sp>
      <p:sp>
        <p:nvSpPr>
          <p:cNvPr id="5" name="Title 3"/>
          <p:cNvSpPr txBox="1">
            <a:spLocks/>
          </p:cNvSpPr>
          <p:nvPr/>
        </p:nvSpPr>
        <p:spPr>
          <a:xfrm>
            <a:off x="5302156" y="140301"/>
            <a:ext cx="3684896"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latin typeface="Calibri" panose="020F0502020204030204" pitchFamily="34" charset="0"/>
              </a:rPr>
              <a:t>New Test Features</a:t>
            </a:r>
          </a:p>
        </p:txBody>
      </p:sp>
      <p:sp>
        <p:nvSpPr>
          <p:cNvPr id="13" name="Rectangle 2"/>
          <p:cNvSpPr>
            <a:spLocks noChangeArrowheads="1"/>
          </p:cNvSpPr>
          <p:nvPr/>
        </p:nvSpPr>
        <p:spPr bwMode="auto">
          <a:xfrm>
            <a:off x="266699" y="1190557"/>
            <a:ext cx="6591299" cy="261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a:defRPr/>
            </a:pPr>
            <a:r>
              <a:rPr lang="en-GB" sz="1600" b="0" dirty="0">
                <a:latin typeface="Calibri" panose="020F0502020204030204" pitchFamily="34" charset="0"/>
              </a:rPr>
              <a:t/>
            </a:r>
            <a:br>
              <a:rPr lang="en-GB" sz="1600" b="0" dirty="0">
                <a:latin typeface="Calibri" panose="020F0502020204030204" pitchFamily="34" charset="0"/>
              </a:rPr>
            </a:br>
            <a:endParaRPr lang="en-GB" altLang="en-US" sz="1600" dirty="0">
              <a:latin typeface="Calibri" panose="020F0502020204030204" pitchFamily="34" charset="0"/>
            </a:endParaRPr>
          </a:p>
          <a:p>
            <a:pPr marL="285717" indent="-285717" algn="l">
              <a:buFont typeface="Arial" panose="020B0604020202020204" pitchFamily="34" charset="0"/>
              <a:buChar char="•"/>
              <a:defRPr/>
            </a:pPr>
            <a:r>
              <a:rPr lang="en-GB" altLang="en-US" sz="1600" b="0" dirty="0">
                <a:latin typeface="Calibri" panose="020F0502020204030204" pitchFamily="34" charset="0"/>
              </a:rPr>
              <a:t>New example:</a:t>
            </a:r>
          </a:p>
          <a:p>
            <a:pPr marL="1028583" lvl="1" algn="l">
              <a:buFont typeface="Arial" panose="020B0604020202020204" pitchFamily="34" charset="0"/>
              <a:buChar char="•"/>
              <a:defRPr/>
            </a:pPr>
            <a:r>
              <a:rPr lang="en-GB" altLang="en-US" sz="1600" b="0" dirty="0">
                <a:latin typeface="Calibri" panose="020F0502020204030204" pitchFamily="34" charset="0"/>
              </a:rPr>
              <a:t>Short to shield after 119m</a:t>
            </a:r>
            <a:br>
              <a:rPr lang="en-GB" altLang="en-US" sz="1600" b="0" dirty="0">
                <a:latin typeface="Calibri" panose="020F0502020204030204" pitchFamily="34" charset="0"/>
              </a:rPr>
            </a:br>
            <a:r>
              <a:rPr lang="en-GB" altLang="en-US" sz="1600" b="0" dirty="0">
                <a:latin typeface="Calibri" panose="020F0502020204030204" pitchFamily="34" charset="0"/>
              </a:rPr>
              <a:t>When looked at from DH, fault is too far away</a:t>
            </a:r>
            <a:br>
              <a:rPr lang="en-GB" altLang="en-US" sz="1600" b="0" dirty="0">
                <a:latin typeface="Calibri" panose="020F0502020204030204" pitchFamily="34" charset="0"/>
              </a:rPr>
            </a:br>
            <a:r>
              <a:rPr lang="en-GB" altLang="en-US" sz="1600" b="0" dirty="0">
                <a:latin typeface="Calibri" panose="020F0502020204030204" pitchFamily="34" charset="0"/>
              </a:rPr>
              <a:t>When looked at from RH, fault is visible</a:t>
            </a:r>
          </a:p>
          <a:p>
            <a:pPr marL="363497" lvl="1" indent="-274607" algn="l">
              <a:buFont typeface="Arial" panose="020B0604020202020204" pitchFamily="34" charset="0"/>
              <a:buChar char="•"/>
              <a:defRPr/>
            </a:pPr>
            <a:endParaRPr lang="en-GB" altLang="en-US" sz="1600" b="0" dirty="0">
              <a:latin typeface="Calibri" panose="020F0502020204030204" pitchFamily="34" charset="0"/>
            </a:endParaRPr>
          </a:p>
          <a:p>
            <a:pPr marL="363497" lvl="1" indent="-274607" algn="l">
              <a:buFont typeface="Arial" panose="020B0604020202020204" pitchFamily="34" charset="0"/>
              <a:buChar char="•"/>
              <a:defRPr/>
            </a:pPr>
            <a:r>
              <a:rPr lang="en-GB" altLang="en-US" sz="1600" dirty="0">
                <a:latin typeface="Calibri" panose="020F0502020204030204" pitchFamily="34" charset="0"/>
              </a:rPr>
              <a:t>Cable attenuation changes the amplitudes of </a:t>
            </a:r>
            <a:r>
              <a:rPr lang="en-GB" altLang="en-US" sz="2000" dirty="0">
                <a:solidFill>
                  <a:srgbClr val="FF0000"/>
                </a:solidFill>
                <a:latin typeface="Calibri" panose="020F0502020204030204" pitchFamily="34" charset="0"/>
              </a:rPr>
              <a:t>both</a:t>
            </a:r>
            <a:r>
              <a:rPr lang="en-GB" altLang="en-US" sz="1600" dirty="0">
                <a:latin typeface="Calibri" panose="020F0502020204030204" pitchFamily="34" charset="0"/>
              </a:rPr>
              <a:t> </a:t>
            </a:r>
            <a:br>
              <a:rPr lang="en-GB" altLang="en-US" sz="1600" dirty="0">
                <a:latin typeface="Calibri" panose="020F0502020204030204" pitchFamily="34" charset="0"/>
              </a:rPr>
            </a:br>
            <a:r>
              <a:rPr lang="en-GB" altLang="en-US" sz="1600" dirty="0">
                <a:latin typeface="Calibri" panose="020F0502020204030204" pitchFamily="34" charset="0"/>
              </a:rPr>
              <a:t>TDX and TDRL!</a:t>
            </a:r>
          </a:p>
          <a:p>
            <a:pPr marL="363497" lvl="1" indent="-274607" algn="l">
              <a:buFont typeface="Arial" panose="020B0604020202020204" pitchFamily="34" charset="0"/>
              <a:buChar char="•"/>
              <a:defRPr/>
            </a:pPr>
            <a:endParaRPr lang="en-GB" altLang="en-US" sz="1600" b="0" dirty="0">
              <a:latin typeface="Calibri" panose="020F0502020204030204" pitchFamily="34" charset="0"/>
            </a:endParaRPr>
          </a:p>
        </p:txBody>
      </p:sp>
      <p:grpSp>
        <p:nvGrpSpPr>
          <p:cNvPr id="4" name="Gruppieren 3"/>
          <p:cNvGrpSpPr/>
          <p:nvPr/>
        </p:nvGrpSpPr>
        <p:grpSpPr>
          <a:xfrm>
            <a:off x="5221996" y="748884"/>
            <a:ext cx="3737761" cy="2073275"/>
            <a:chOff x="5221995" y="748883"/>
            <a:chExt cx="3737761" cy="2073275"/>
          </a:xfrm>
        </p:grpSpPr>
        <p:graphicFrame>
          <p:nvGraphicFramePr>
            <p:cNvPr id="2" name="Objekt 1"/>
            <p:cNvGraphicFramePr>
              <a:graphicFrameLocks noChangeAspect="1"/>
            </p:cNvGraphicFramePr>
            <p:nvPr>
              <p:extLst>
                <p:ext uri="{D42A27DB-BD31-4B8C-83A1-F6EECF244321}">
                  <p14:modId xmlns:p14="http://schemas.microsoft.com/office/powerpoint/2010/main" val="1864029268"/>
                </p:ext>
              </p:extLst>
            </p:nvPr>
          </p:nvGraphicFramePr>
          <p:xfrm>
            <a:off x="5302156" y="748883"/>
            <a:ext cx="3657600" cy="2073275"/>
          </p:xfrm>
          <a:graphic>
            <a:graphicData uri="http://schemas.openxmlformats.org/presentationml/2006/ole">
              <mc:AlternateContent xmlns:mc="http://schemas.openxmlformats.org/markup-compatibility/2006">
                <mc:Choice xmlns:v="urn:schemas-microsoft-com:vml" Requires="v">
                  <p:oleObj spid="_x0000_s7404" name="Bitmap-Bild" r:id="rId4" imgW="3657600" imgH="2072520" progId="PBrush">
                    <p:embed/>
                  </p:oleObj>
                </mc:Choice>
                <mc:Fallback>
                  <p:oleObj name="Bitmap-Bild" r:id="rId4" imgW="3657600" imgH="2072520" progId="PBrush">
                    <p:embed/>
                    <p:pic>
                      <p:nvPicPr>
                        <p:cNvPr id="0" name="Picture 2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2156" y="748883"/>
                          <a:ext cx="3657600" cy="2073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Ellipse 10"/>
            <p:cNvSpPr/>
            <p:nvPr/>
          </p:nvSpPr>
          <p:spPr>
            <a:xfrm>
              <a:off x="5221995" y="1190557"/>
              <a:ext cx="451692" cy="45169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uppieren 5"/>
          <p:cNvGrpSpPr/>
          <p:nvPr/>
        </p:nvGrpSpPr>
        <p:grpSpPr>
          <a:xfrm>
            <a:off x="5238520" y="2863717"/>
            <a:ext cx="3721236" cy="2073275"/>
            <a:chOff x="5238520" y="2863716"/>
            <a:chExt cx="3721236" cy="2073275"/>
          </a:xfrm>
        </p:grpSpPr>
        <p:graphicFrame>
          <p:nvGraphicFramePr>
            <p:cNvPr id="3" name="Objekt 2"/>
            <p:cNvGraphicFramePr>
              <a:graphicFrameLocks noChangeAspect="1"/>
            </p:cNvGraphicFramePr>
            <p:nvPr>
              <p:extLst>
                <p:ext uri="{D42A27DB-BD31-4B8C-83A1-F6EECF244321}">
                  <p14:modId xmlns:p14="http://schemas.microsoft.com/office/powerpoint/2010/main" val="3975692035"/>
                </p:ext>
              </p:extLst>
            </p:nvPr>
          </p:nvGraphicFramePr>
          <p:xfrm>
            <a:off x="5302156" y="2863716"/>
            <a:ext cx="3657600" cy="2073275"/>
          </p:xfrm>
          <a:graphic>
            <a:graphicData uri="http://schemas.openxmlformats.org/presentationml/2006/ole">
              <mc:AlternateContent xmlns:mc="http://schemas.openxmlformats.org/markup-compatibility/2006">
                <mc:Choice xmlns:v="urn:schemas-microsoft-com:vml" Requires="v">
                  <p:oleObj spid="_x0000_s7405" name="Bitmap-Bild" r:id="rId6" imgW="3657600" imgH="2072520" progId="PBrush">
                    <p:embed/>
                  </p:oleObj>
                </mc:Choice>
                <mc:Fallback>
                  <p:oleObj name="Bitmap-Bild" r:id="rId6" imgW="3657600" imgH="2072520" progId="PBrush">
                    <p:embed/>
                    <p:pic>
                      <p:nvPicPr>
                        <p:cNvPr id="0" name="Picture 2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2156" y="2863716"/>
                          <a:ext cx="3657600" cy="2073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Ellipse 13"/>
            <p:cNvSpPr/>
            <p:nvPr/>
          </p:nvSpPr>
          <p:spPr>
            <a:xfrm>
              <a:off x="5238520" y="3335908"/>
              <a:ext cx="451692" cy="45169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3206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266700" y="741894"/>
            <a:ext cx="8509000"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a:defRPr/>
            </a:pPr>
            <a:r>
              <a:rPr lang="en-GB" dirty="0" smtClean="0">
                <a:latin typeface="Calibri" panose="020F0502020204030204" pitchFamily="34" charset="0"/>
              </a:rPr>
              <a:t>TDX and TDRL – how good is it really?</a:t>
            </a:r>
            <a:endParaRPr lang="en-GB" sz="1600" b="0" dirty="0">
              <a:latin typeface="Calibri" panose="020F0502020204030204" pitchFamily="34" charset="0"/>
            </a:endParaRPr>
          </a:p>
        </p:txBody>
      </p:sp>
      <p:sp>
        <p:nvSpPr>
          <p:cNvPr id="5" name="Title 3"/>
          <p:cNvSpPr txBox="1">
            <a:spLocks/>
          </p:cNvSpPr>
          <p:nvPr/>
        </p:nvSpPr>
        <p:spPr>
          <a:xfrm>
            <a:off x="5302156" y="140301"/>
            <a:ext cx="3684896"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latin typeface="Calibri" panose="020F0502020204030204" pitchFamily="34" charset="0"/>
              </a:rPr>
              <a:t>New Test Features</a:t>
            </a:r>
          </a:p>
        </p:txBody>
      </p:sp>
      <p:sp>
        <p:nvSpPr>
          <p:cNvPr id="13" name="Rectangle 2"/>
          <p:cNvSpPr>
            <a:spLocks noChangeArrowheads="1"/>
          </p:cNvSpPr>
          <p:nvPr/>
        </p:nvSpPr>
        <p:spPr bwMode="auto">
          <a:xfrm>
            <a:off x="246960" y="1161915"/>
            <a:ext cx="8740092" cy="358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marL="285717" indent="-20636" algn="l">
              <a:buFont typeface="Arial" panose="020B0604020202020204" pitchFamily="34" charset="0"/>
              <a:buChar char="•"/>
              <a:defRPr/>
            </a:pPr>
            <a:r>
              <a:rPr lang="en-GB" sz="1600" b="0" dirty="0">
                <a:latin typeface="Calibri" panose="020F0502020204030204" pitchFamily="34" charset="0"/>
              </a:rPr>
              <a:t> Things you probably </a:t>
            </a:r>
            <a:r>
              <a:rPr lang="en-GB" sz="1600" dirty="0">
                <a:latin typeface="Calibri" panose="020F0502020204030204" pitchFamily="34" charset="0"/>
              </a:rPr>
              <a:t>can´t</a:t>
            </a:r>
            <a:r>
              <a:rPr lang="en-GB" sz="1600" b="0" dirty="0">
                <a:latin typeface="Calibri" panose="020F0502020204030204" pitchFamily="34" charset="0"/>
              </a:rPr>
              <a:t> detect</a:t>
            </a:r>
          </a:p>
          <a:p>
            <a:pPr marL="1028583" lvl="1" algn="l">
              <a:buFont typeface="Arial" panose="020B0604020202020204" pitchFamily="34" charset="0"/>
              <a:buChar char="•"/>
              <a:defRPr/>
            </a:pPr>
            <a:r>
              <a:rPr lang="en-GB" altLang="en-US" sz="1600" b="0" dirty="0">
                <a:latin typeface="Calibri" panose="020F0502020204030204" pitchFamily="34" charset="0"/>
              </a:rPr>
              <a:t>Fine kinks in the cable</a:t>
            </a:r>
            <a:br>
              <a:rPr lang="en-GB" altLang="en-US" sz="1600" b="0" dirty="0">
                <a:latin typeface="Calibri" panose="020F0502020204030204" pitchFamily="34" charset="0"/>
              </a:rPr>
            </a:br>
            <a:r>
              <a:rPr lang="en-GB" altLang="en-US" sz="1600" b="0" dirty="0">
                <a:latin typeface="Calibri" panose="020F0502020204030204" pitchFamily="34" charset="0"/>
              </a:rPr>
              <a:t>(often even a tight knot actually does not fail a link!!)</a:t>
            </a:r>
          </a:p>
          <a:p>
            <a:pPr marL="1028583" lvl="1" algn="l">
              <a:buFont typeface="Arial" panose="020B0604020202020204" pitchFamily="34" charset="0"/>
              <a:buChar char="•"/>
              <a:defRPr/>
            </a:pPr>
            <a:r>
              <a:rPr lang="en-GB" altLang="en-US" sz="1600" b="0" dirty="0">
                <a:latin typeface="Calibri" panose="020F0502020204030204" pitchFamily="34" charset="0"/>
              </a:rPr>
              <a:t>Good connectors (</a:t>
            </a:r>
            <a:r>
              <a:rPr lang="en-GB" altLang="en-US" sz="1600" b="0" dirty="0" err="1">
                <a:latin typeface="Calibri" panose="020F0502020204030204" pitchFamily="34" charset="0"/>
              </a:rPr>
              <a:t>eg</a:t>
            </a:r>
            <a:r>
              <a:rPr lang="en-GB" altLang="en-US" sz="1600" b="0" dirty="0">
                <a:latin typeface="Calibri" panose="020F0502020204030204" pitchFamily="34" charset="0"/>
              </a:rPr>
              <a:t>. CP connectors) beyond 30-40 meter distance (depends on quality!)</a:t>
            </a:r>
          </a:p>
          <a:p>
            <a:pPr marL="285717" algn="l">
              <a:buFont typeface="Arial" panose="020B0604020202020204" pitchFamily="34" charset="0"/>
              <a:buChar char="•"/>
              <a:defRPr/>
            </a:pPr>
            <a:r>
              <a:rPr lang="en-GB" altLang="en-US" sz="1600" b="0" dirty="0">
                <a:latin typeface="Calibri" panose="020F0502020204030204" pitchFamily="34" charset="0"/>
              </a:rPr>
              <a:t> Things you </a:t>
            </a:r>
            <a:r>
              <a:rPr lang="en-GB" altLang="en-US" sz="1600" dirty="0">
                <a:latin typeface="Calibri" panose="020F0502020204030204" pitchFamily="34" charset="0"/>
              </a:rPr>
              <a:t>can</a:t>
            </a:r>
            <a:r>
              <a:rPr lang="en-GB" altLang="en-US" sz="1600" b="0" dirty="0">
                <a:latin typeface="Calibri" panose="020F0502020204030204" pitchFamily="34" charset="0"/>
              </a:rPr>
              <a:t> detect</a:t>
            </a:r>
          </a:p>
          <a:p>
            <a:pPr marL="1028583" lvl="1" algn="l">
              <a:buFont typeface="Arial" panose="020B0604020202020204" pitchFamily="34" charset="0"/>
              <a:buChar char="•"/>
              <a:defRPr/>
            </a:pPr>
            <a:r>
              <a:rPr lang="en-GB" altLang="en-US" sz="1600" b="0" dirty="0">
                <a:latin typeface="Calibri" panose="020F0502020204030204" pitchFamily="34" charset="0"/>
              </a:rPr>
              <a:t>Anything that fails RL should be visible in TDRL</a:t>
            </a:r>
          </a:p>
          <a:p>
            <a:pPr marL="1428587" lvl="2" algn="l">
              <a:buFont typeface="Arial" panose="020B0604020202020204" pitchFamily="34" charset="0"/>
              <a:buChar char="•"/>
              <a:defRPr/>
            </a:pPr>
            <a:r>
              <a:rPr lang="en-GB" altLang="en-US" sz="1600" b="0" dirty="0">
                <a:latin typeface="Calibri" panose="020F0502020204030204" pitchFamily="34" charset="0"/>
              </a:rPr>
              <a:t>Severe damages</a:t>
            </a:r>
          </a:p>
          <a:p>
            <a:pPr marL="1428587" lvl="2" algn="l">
              <a:buFont typeface="Arial" panose="020B0604020202020204" pitchFamily="34" charset="0"/>
              <a:buChar char="•"/>
              <a:defRPr/>
            </a:pPr>
            <a:r>
              <a:rPr lang="en-GB" altLang="en-US" sz="1600" b="0" dirty="0">
                <a:latin typeface="Calibri" panose="020F0502020204030204" pitchFamily="34" charset="0"/>
              </a:rPr>
              <a:t>Short to shield !!!!   ( major improvement against </a:t>
            </a:r>
            <a:r>
              <a:rPr lang="en-GB" altLang="en-US" sz="1600" b="0" dirty="0" err="1">
                <a:latin typeface="Calibri" panose="020F0502020204030204" pitchFamily="34" charset="0"/>
              </a:rPr>
              <a:t>LanTEK</a:t>
            </a:r>
            <a:r>
              <a:rPr lang="en-GB" altLang="en-US" sz="1600" b="0" dirty="0">
                <a:latin typeface="Calibri" panose="020F0502020204030204" pitchFamily="34" charset="0"/>
              </a:rPr>
              <a:t> II and previous generations)</a:t>
            </a:r>
          </a:p>
          <a:p>
            <a:pPr marL="1428587" lvl="2" algn="l">
              <a:buFont typeface="Arial" panose="020B0604020202020204" pitchFamily="34" charset="0"/>
              <a:buChar char="•"/>
              <a:defRPr/>
            </a:pPr>
            <a:r>
              <a:rPr lang="en-GB" altLang="en-US" sz="1600" b="0" dirty="0">
                <a:latin typeface="Calibri" panose="020F0502020204030204" pitchFamily="34" charset="0"/>
              </a:rPr>
              <a:t>Impedance miss-matches , </a:t>
            </a:r>
            <a:r>
              <a:rPr lang="en-GB" altLang="en-US" sz="1600" b="0" dirty="0" err="1">
                <a:latin typeface="Calibri" panose="020F0502020204030204" pitchFamily="34" charset="0"/>
              </a:rPr>
              <a:t>e.g</a:t>
            </a:r>
            <a:r>
              <a:rPr lang="en-GB" altLang="en-US" sz="1600" b="0" dirty="0">
                <a:latin typeface="Calibri" panose="020F0502020204030204" pitchFamily="34" charset="0"/>
              </a:rPr>
              <a:t> bad patch cables</a:t>
            </a:r>
          </a:p>
          <a:p>
            <a:pPr marL="1028583" lvl="1" algn="l">
              <a:buFont typeface="Arial" panose="020B0604020202020204" pitchFamily="34" charset="0"/>
              <a:buChar char="•"/>
              <a:defRPr/>
            </a:pPr>
            <a:r>
              <a:rPr lang="en-GB" altLang="en-US" sz="1600" b="0" dirty="0">
                <a:latin typeface="Calibri" panose="020F0502020204030204" pitchFamily="34" charset="0"/>
              </a:rPr>
              <a:t>Anything that fails Crosstalk should be visible in TDX</a:t>
            </a:r>
          </a:p>
          <a:p>
            <a:pPr marL="1428587" lvl="2" algn="l">
              <a:buFont typeface="Arial" panose="020B0604020202020204" pitchFamily="34" charset="0"/>
              <a:buChar char="•"/>
              <a:defRPr/>
            </a:pPr>
            <a:r>
              <a:rPr lang="en-GB" altLang="en-US" sz="1600" b="0" dirty="0">
                <a:latin typeface="Calibri" panose="020F0502020204030204" pitchFamily="34" charset="0"/>
              </a:rPr>
              <a:t>Bad connectors (wrong category, bad termination)</a:t>
            </a:r>
          </a:p>
          <a:p>
            <a:pPr marL="1428587" lvl="2" algn="l">
              <a:buFont typeface="Arial" panose="020B0604020202020204" pitchFamily="34" charset="0"/>
              <a:buChar char="•"/>
              <a:defRPr/>
            </a:pPr>
            <a:r>
              <a:rPr lang="en-GB" altLang="en-US" sz="1600" b="0" dirty="0">
                <a:latin typeface="Calibri" panose="020F0502020204030204" pitchFamily="34" charset="0"/>
              </a:rPr>
              <a:t>Too many components (</a:t>
            </a:r>
            <a:r>
              <a:rPr lang="en-GB" altLang="en-US" sz="1600" b="0" dirty="0" err="1">
                <a:latin typeface="Calibri" panose="020F0502020204030204" pitchFamily="34" charset="0"/>
              </a:rPr>
              <a:t>eg</a:t>
            </a:r>
            <a:r>
              <a:rPr lang="en-GB" altLang="en-US" sz="1600" b="0" dirty="0">
                <a:latin typeface="Calibri" panose="020F0502020204030204" pitchFamily="34" charset="0"/>
              </a:rPr>
              <a:t>. too many extension cords in channel)</a:t>
            </a:r>
          </a:p>
          <a:p>
            <a:pPr marL="1428587" lvl="2" algn="l">
              <a:buFont typeface="Arial" panose="020B0604020202020204" pitchFamily="34" charset="0"/>
              <a:buChar char="•"/>
              <a:defRPr/>
            </a:pPr>
            <a:r>
              <a:rPr lang="en-GB" altLang="en-US" sz="1600" b="0" dirty="0">
                <a:latin typeface="Calibri" panose="020F0502020204030204" pitchFamily="34" charset="0"/>
              </a:rPr>
              <a:t>Bad patch cables</a:t>
            </a:r>
          </a:p>
          <a:p>
            <a:pPr marL="1428587" lvl="2" algn="l">
              <a:buFont typeface="Arial" panose="020B0604020202020204" pitchFamily="34" charset="0"/>
              <a:buChar char="•"/>
              <a:defRPr/>
            </a:pPr>
            <a:r>
              <a:rPr lang="en-GB" altLang="en-US" sz="1600" b="0" dirty="0">
                <a:latin typeface="Calibri" panose="020F0502020204030204" pitchFamily="34" charset="0"/>
              </a:rPr>
              <a:t>Bad CP links</a:t>
            </a:r>
          </a:p>
        </p:txBody>
      </p:sp>
    </p:spTree>
    <p:extLst>
      <p:ext uri="{BB962C8B-B14F-4D97-AF65-F5344CB8AC3E}">
        <p14:creationId xmlns:p14="http://schemas.microsoft.com/office/powerpoint/2010/main" val="115157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266700" y="892969"/>
            <a:ext cx="8509000"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a:defRPr/>
            </a:pPr>
            <a:r>
              <a:rPr lang="en-GB" dirty="0" smtClean="0">
                <a:latin typeface="Calibri" panose="020F0502020204030204" pitchFamily="34" charset="0"/>
              </a:rPr>
              <a:t>TDX and TDRL – can </a:t>
            </a:r>
            <a:r>
              <a:rPr lang="en-GB" smtClean="0">
                <a:latin typeface="Calibri" panose="020F0502020204030204" pitchFamily="34" charset="0"/>
              </a:rPr>
              <a:t>we Pass/Fail </a:t>
            </a:r>
            <a:r>
              <a:rPr lang="en-GB" dirty="0" smtClean="0">
                <a:latin typeface="Calibri" panose="020F0502020204030204" pitchFamily="34" charset="0"/>
              </a:rPr>
              <a:t>links ?</a:t>
            </a:r>
            <a:endParaRPr lang="en-GB" sz="1600" b="0" dirty="0">
              <a:latin typeface="Calibri" panose="020F0502020204030204" pitchFamily="34" charset="0"/>
            </a:endParaRPr>
          </a:p>
        </p:txBody>
      </p:sp>
      <p:sp>
        <p:nvSpPr>
          <p:cNvPr id="5" name="Title 3"/>
          <p:cNvSpPr txBox="1">
            <a:spLocks/>
          </p:cNvSpPr>
          <p:nvPr/>
        </p:nvSpPr>
        <p:spPr>
          <a:xfrm>
            <a:off x="5302156" y="140301"/>
            <a:ext cx="3684896"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latin typeface="Calibri" panose="020F0502020204030204" pitchFamily="34" charset="0"/>
              </a:rPr>
              <a:t>New Test Features</a:t>
            </a:r>
          </a:p>
        </p:txBody>
      </p:sp>
      <p:sp>
        <p:nvSpPr>
          <p:cNvPr id="13" name="Rectangle 2"/>
          <p:cNvSpPr>
            <a:spLocks noChangeArrowheads="1"/>
          </p:cNvSpPr>
          <p:nvPr/>
        </p:nvSpPr>
        <p:spPr bwMode="auto">
          <a:xfrm>
            <a:off x="246960" y="1344794"/>
            <a:ext cx="6264009" cy="329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marL="285717" indent="-20636" algn="l">
              <a:buFont typeface="Arial" panose="020B0604020202020204" pitchFamily="34" charset="0"/>
              <a:buChar char="•"/>
              <a:defRPr/>
            </a:pPr>
            <a:r>
              <a:rPr lang="en-GB" sz="1600" b="0" dirty="0">
                <a:latin typeface="Calibri" panose="020F0502020204030204" pitchFamily="34" charset="0"/>
              </a:rPr>
              <a:t> Unfortunately – </a:t>
            </a:r>
            <a:r>
              <a:rPr lang="en-GB" sz="1600" dirty="0">
                <a:latin typeface="Calibri" panose="020F0502020204030204" pitchFamily="34" charset="0"/>
              </a:rPr>
              <a:t>No</a:t>
            </a:r>
          </a:p>
          <a:p>
            <a:pPr marL="285717" indent="-20636" algn="l">
              <a:buFont typeface="Arial" panose="020B0604020202020204" pitchFamily="34" charset="0"/>
              <a:buChar char="•"/>
              <a:defRPr/>
            </a:pPr>
            <a:r>
              <a:rPr lang="en-GB" altLang="en-US" sz="1600" b="0" dirty="0">
                <a:latin typeface="Calibri" panose="020F0502020204030204" pitchFamily="34" charset="0"/>
              </a:rPr>
              <a:t> Pass / Fail on TDX and TDRL is not possible since no cabling standard provides a test method with limits</a:t>
            </a:r>
          </a:p>
          <a:p>
            <a:pPr marL="1028583" lvl="1" indent="-20636" algn="l">
              <a:buFont typeface="Arial" panose="020B0604020202020204" pitchFamily="34" charset="0"/>
              <a:buChar char="•"/>
              <a:defRPr/>
            </a:pPr>
            <a:r>
              <a:rPr lang="en-GB" altLang="en-US" sz="1600" b="0" dirty="0">
                <a:latin typeface="Calibri" panose="020F0502020204030204" pitchFamily="34" charset="0"/>
              </a:rPr>
              <a:t> There are standards and limits for components, e.g. plugs</a:t>
            </a:r>
            <a:br>
              <a:rPr lang="en-GB" altLang="en-US" sz="1600" b="0" dirty="0">
                <a:latin typeface="Calibri" panose="020F0502020204030204" pitchFamily="34" charset="0"/>
              </a:rPr>
            </a:br>
            <a:r>
              <a:rPr lang="en-GB" altLang="en-US" sz="1600" b="0" dirty="0">
                <a:latin typeface="Calibri" panose="020F0502020204030204" pitchFamily="34" charset="0"/>
              </a:rPr>
              <a:t>  However those are not applicable because they are only   </a:t>
            </a:r>
          </a:p>
          <a:p>
            <a:pPr marL="1007947" lvl="1" indent="0" algn="l">
              <a:defRPr/>
            </a:pPr>
            <a:r>
              <a:rPr lang="en-GB" altLang="en-US" sz="1600" b="0" dirty="0">
                <a:latin typeface="Calibri" panose="020F0502020204030204" pitchFamily="34" charset="0"/>
              </a:rPr>
              <a:t>   valid for the “normal” RL and crosstalk of components as   </a:t>
            </a:r>
          </a:p>
          <a:p>
            <a:pPr marL="1007947" lvl="1" indent="0" algn="l">
              <a:defRPr/>
            </a:pPr>
            <a:r>
              <a:rPr lang="en-GB" altLang="en-US" sz="1600" b="0" dirty="0">
                <a:latin typeface="Calibri" panose="020F0502020204030204" pitchFamily="34" charset="0"/>
              </a:rPr>
              <a:t>   such and are not valid if the component is connected to  </a:t>
            </a:r>
          </a:p>
          <a:p>
            <a:pPr marL="1007947" lvl="1" indent="0" algn="l">
              <a:defRPr/>
            </a:pPr>
            <a:r>
              <a:rPr lang="en-GB" altLang="en-US" sz="1600" b="0" dirty="0">
                <a:latin typeface="Calibri" panose="020F0502020204030204" pitchFamily="34" charset="0"/>
              </a:rPr>
              <a:t>   something else e.g. plugs are only measured against laboratory reference jigs when terminated to 100</a:t>
            </a:r>
            <a:r>
              <a:rPr lang="el-GR" altLang="en-US" sz="1600" b="0" dirty="0">
                <a:latin typeface="Calibri"/>
              </a:rPr>
              <a:t>Ω</a:t>
            </a:r>
            <a:r>
              <a:rPr lang="de-DE" altLang="en-US" sz="1600" b="0" dirty="0">
                <a:latin typeface="Calibri"/>
              </a:rPr>
              <a:t> </a:t>
            </a:r>
          </a:p>
          <a:p>
            <a:pPr marL="285717" indent="-20636" algn="l">
              <a:buFont typeface="Arial" panose="020B0604020202020204" pitchFamily="34" charset="0"/>
              <a:buChar char="•"/>
              <a:defRPr/>
            </a:pPr>
            <a:endParaRPr lang="de-DE" altLang="en-US" sz="1600" b="0" dirty="0">
              <a:latin typeface="Calibri"/>
            </a:endParaRPr>
          </a:p>
          <a:p>
            <a:pPr marL="265082" algn="l">
              <a:defRPr/>
            </a:pPr>
            <a:r>
              <a:rPr lang="de-DE" altLang="en-US" sz="1600" b="0" dirty="0">
                <a:latin typeface="Calibri"/>
              </a:rPr>
              <a:t>Note: This is very different to OTDR´s: A good OTDR can pass/fail a single event since there are standards and limits available to do so</a:t>
            </a:r>
            <a:br>
              <a:rPr lang="de-DE" altLang="en-US" sz="1600" b="0" dirty="0">
                <a:latin typeface="Calibri"/>
              </a:rPr>
            </a:br>
            <a:r>
              <a:rPr lang="de-DE" altLang="en-US" sz="1600" b="0" dirty="0">
                <a:latin typeface="Calibri"/>
              </a:rPr>
              <a:t>	</a:t>
            </a:r>
            <a:endParaRPr lang="en-GB" altLang="en-US" sz="1600" b="0" dirty="0">
              <a:latin typeface="Calibri" panose="020F0502020204030204" pitchFamily="34"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6661" y="1262301"/>
            <a:ext cx="2145577" cy="2415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a:spLocks noChangeArrowheads="1"/>
          </p:cNvSpPr>
          <p:nvPr/>
        </p:nvSpPr>
        <p:spPr bwMode="auto">
          <a:xfrm>
            <a:off x="6806661" y="3677890"/>
            <a:ext cx="1969040"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marL="265082" algn="l">
              <a:defRPr/>
            </a:pPr>
            <a:r>
              <a:rPr lang="en-GB" sz="1600" b="0" dirty="0">
                <a:latin typeface="Calibri" panose="020F0502020204030204" pitchFamily="34" charset="0"/>
              </a:rPr>
              <a:t>Laboratory fixture </a:t>
            </a:r>
          </a:p>
          <a:p>
            <a:pPr marL="265082" algn="l">
              <a:defRPr/>
            </a:pPr>
            <a:r>
              <a:rPr lang="en-GB" sz="1600" b="0" dirty="0">
                <a:latin typeface="Calibri" panose="020F0502020204030204" pitchFamily="34" charset="0"/>
              </a:rPr>
              <a:t>to test </a:t>
            </a:r>
            <a:r>
              <a:rPr lang="en-GB" sz="1600" b="0">
                <a:latin typeface="Calibri" panose="020F0502020204030204" pitchFamily="34" charset="0"/>
              </a:rPr>
              <a:t>RJ45 plugs</a:t>
            </a:r>
            <a:endParaRPr lang="en-GB" altLang="en-US" sz="1600" b="0" dirty="0">
              <a:latin typeface="Calibri" panose="020F0502020204030204" pitchFamily="34" charset="0"/>
            </a:endParaRPr>
          </a:p>
        </p:txBody>
      </p:sp>
    </p:spTree>
    <p:extLst>
      <p:ext uri="{BB962C8B-B14F-4D97-AF65-F5344CB8AC3E}">
        <p14:creationId xmlns:p14="http://schemas.microsoft.com/office/powerpoint/2010/main" val="42427169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266701" y="892970"/>
            <a:ext cx="6591299"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a:defRPr/>
            </a:pPr>
            <a:r>
              <a:rPr lang="en-GB" dirty="0" smtClean="0">
                <a:latin typeface="Calibri" panose="020F0502020204030204" pitchFamily="34" charset="0"/>
              </a:rPr>
              <a:t>New permanent </a:t>
            </a:r>
            <a:r>
              <a:rPr lang="en-GB" dirty="0">
                <a:latin typeface="Calibri" panose="020F0502020204030204" pitchFamily="34" charset="0"/>
              </a:rPr>
              <a:t>link </a:t>
            </a:r>
            <a:r>
              <a:rPr lang="en-GB" dirty="0" smtClean="0">
                <a:latin typeface="Calibri" panose="020F0502020204030204" pitchFamily="34" charset="0"/>
              </a:rPr>
              <a:t>adapter</a:t>
            </a:r>
            <a:endParaRPr lang="en-GB" dirty="0">
              <a:latin typeface="Calibri" panose="020F0502020204030204" pitchFamily="34" charset="0"/>
            </a:endParaRPr>
          </a:p>
          <a:p>
            <a:pPr marL="285717" indent="-20636" algn="l">
              <a:buFont typeface="Arial" panose="020B0604020202020204" pitchFamily="34" charset="0"/>
              <a:buChar char="•"/>
              <a:defRPr/>
            </a:pPr>
            <a:r>
              <a:rPr lang="en-GB" sz="1600" b="0" dirty="0">
                <a:latin typeface="Calibri" panose="020F0502020204030204" pitchFamily="34" charset="0"/>
              </a:rPr>
              <a:t> CAT6</a:t>
            </a:r>
            <a:r>
              <a:rPr lang="en-GB" sz="1600" b="0" baseline="-25000" dirty="0">
                <a:latin typeface="Calibri" panose="020F0502020204030204" pitchFamily="34" charset="0"/>
              </a:rPr>
              <a:t>A</a:t>
            </a:r>
            <a:r>
              <a:rPr lang="en-GB" sz="1600" b="0" dirty="0">
                <a:latin typeface="Calibri" panose="020F0502020204030204" pitchFamily="34" charset="0"/>
              </a:rPr>
              <a:t> RJ45 test plugs fulfils requirements for centred test plugs</a:t>
            </a:r>
          </a:p>
          <a:p>
            <a:pPr marL="285717" algn="l">
              <a:buFont typeface="Arial" panose="020B0604020202020204" pitchFamily="34" charset="0"/>
              <a:buChar char="•"/>
              <a:defRPr/>
            </a:pPr>
            <a:r>
              <a:rPr lang="en-GB" sz="1600" b="0" dirty="0">
                <a:latin typeface="Calibri" panose="020F0502020204030204" pitchFamily="34" charset="0"/>
              </a:rPr>
              <a:t> Unique design</a:t>
            </a:r>
          </a:p>
          <a:p>
            <a:pPr marL="1028583" lvl="1" algn="l">
              <a:buFont typeface="Arial" panose="020B0604020202020204" pitchFamily="34" charset="0"/>
              <a:buChar char="•"/>
              <a:defRPr/>
            </a:pPr>
            <a:r>
              <a:rPr lang="en-GB" sz="1600" b="0" dirty="0">
                <a:latin typeface="Calibri" panose="020F0502020204030204" pitchFamily="34" charset="0"/>
              </a:rPr>
              <a:t>Highly durable replacement tips to reduce cost of ownership</a:t>
            </a:r>
          </a:p>
          <a:p>
            <a:pPr marL="1028583" lvl="1" algn="l">
              <a:buFont typeface="Arial" panose="020B0604020202020204" pitchFamily="34" charset="0"/>
              <a:buChar char="•"/>
              <a:defRPr/>
            </a:pPr>
            <a:r>
              <a:rPr lang="en-GB" sz="1600" b="0" dirty="0">
                <a:latin typeface="Calibri" panose="020F0502020204030204" pitchFamily="34" charset="0"/>
              </a:rPr>
              <a:t>Complete tip is a replacement part -&gt; reduce risk to damage sockets with worn out test plugs</a:t>
            </a:r>
          </a:p>
          <a:p>
            <a:pPr marL="1028583" lvl="1" algn="l">
              <a:buFont typeface="Arial" panose="020B0604020202020204" pitchFamily="34" charset="0"/>
              <a:buChar char="•"/>
              <a:defRPr/>
            </a:pPr>
            <a:r>
              <a:rPr lang="en-GB" sz="1600" b="0" dirty="0">
                <a:latin typeface="Calibri" panose="020F0502020204030204" pitchFamily="34" charset="0"/>
              </a:rPr>
              <a:t>Very low weight and flexible test cable, minimises torque on sockets when adapter is plugged in</a:t>
            </a:r>
          </a:p>
          <a:p>
            <a:pPr marL="1028583" lvl="1" algn="l">
              <a:buFont typeface="Arial" panose="020B0604020202020204" pitchFamily="34" charset="0"/>
              <a:buChar char="•"/>
              <a:defRPr/>
            </a:pPr>
            <a:r>
              <a:rPr lang="en-GB" sz="1600" b="0" dirty="0">
                <a:latin typeface="Calibri" panose="020F0502020204030204" pitchFamily="34" charset="0"/>
              </a:rPr>
              <a:t>Very compact design for easy access to ports in narrow locations </a:t>
            </a:r>
          </a:p>
          <a:p>
            <a:pPr marL="285717" algn="l">
              <a:buFont typeface="Arial" panose="020B0604020202020204" pitchFamily="34" charset="0"/>
              <a:buChar char="•"/>
              <a:defRPr/>
            </a:pPr>
            <a:r>
              <a:rPr lang="en-GB" sz="1600" dirty="0">
                <a:latin typeface="Calibri" panose="020F0502020204030204" pitchFamily="34" charset="0"/>
              </a:rPr>
              <a:t> NO MORE FIELD CAL</a:t>
            </a:r>
          </a:p>
          <a:p>
            <a:pPr marL="285717" algn="l">
              <a:buFont typeface="Arial" panose="020B0604020202020204" pitchFamily="34" charset="0"/>
              <a:buChar char="•"/>
              <a:defRPr/>
            </a:pPr>
            <a:r>
              <a:rPr lang="en-GB" sz="1600" dirty="0">
                <a:latin typeface="Calibri" panose="020F0502020204030204" pitchFamily="34" charset="0"/>
              </a:rPr>
              <a:t> Reduction in cost of ownership – see next slide</a:t>
            </a:r>
          </a:p>
          <a:p>
            <a:pPr algn="just">
              <a:defRPr/>
            </a:pPr>
            <a:endParaRPr lang="en-GB" altLang="en-US" dirty="0">
              <a:latin typeface="Calibri" panose="020F0502020204030204" pitchFamily="34" charset="0"/>
            </a:endParaRPr>
          </a:p>
        </p:txBody>
      </p:sp>
      <p:sp>
        <p:nvSpPr>
          <p:cNvPr id="5" name="Title 3"/>
          <p:cNvSpPr txBox="1">
            <a:spLocks/>
          </p:cNvSpPr>
          <p:nvPr/>
        </p:nvSpPr>
        <p:spPr>
          <a:xfrm>
            <a:off x="5302156" y="140301"/>
            <a:ext cx="3684896"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latin typeface="Calibri" panose="020F0502020204030204" pitchFamily="34" charset="0"/>
              </a:rPr>
              <a:t>New Test Adapter</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7289" y="805228"/>
            <a:ext cx="1336259" cy="1908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descr="P:\Data\Lan_technik\LanTEKIII\LTKIII Images\161051_a.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259" b="94421" l="8667" r="96444"/>
                    </a14:imgEffect>
                  </a14:imgLayer>
                </a14:imgProps>
              </a:ext>
              <a:ext uri="{28A0092B-C50C-407E-A947-70E740481C1C}">
                <a14:useLocalDpi xmlns:a14="http://schemas.microsoft.com/office/drawing/2010/main" val="0"/>
              </a:ext>
            </a:extLst>
          </a:blip>
          <a:srcRect/>
          <a:stretch>
            <a:fillRect/>
          </a:stretch>
        </p:blipFill>
        <p:spPr bwMode="auto">
          <a:xfrm>
            <a:off x="6413480" y="2713475"/>
            <a:ext cx="2573573" cy="20674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cstate="print"/>
          <a:stretch>
            <a:fillRect/>
          </a:stretch>
        </p:blipFill>
        <p:spPr>
          <a:xfrm>
            <a:off x="2338101" y="3619501"/>
            <a:ext cx="3769988" cy="1084180"/>
          </a:xfrm>
          <a:prstGeom prst="rect">
            <a:avLst/>
          </a:prstGeom>
        </p:spPr>
      </p:pic>
    </p:spTree>
    <p:extLst>
      <p:ext uri="{BB962C8B-B14F-4D97-AF65-F5344CB8AC3E}">
        <p14:creationId xmlns:p14="http://schemas.microsoft.com/office/powerpoint/2010/main" val="178572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1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266701" y="892970"/>
            <a:ext cx="6877904" cy="64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a:defRPr/>
            </a:pPr>
            <a:r>
              <a:rPr lang="en-GB" dirty="0" smtClean="0">
                <a:latin typeface="Calibri" panose="020F0502020204030204" pitchFamily="34" charset="0"/>
              </a:rPr>
              <a:t>Why do we change from patented adapter-less testing to PL testing?</a:t>
            </a:r>
            <a:endParaRPr lang="en-GB" dirty="0">
              <a:latin typeface="Calibri" panose="020F0502020204030204" pitchFamily="34" charset="0"/>
            </a:endParaRPr>
          </a:p>
          <a:p>
            <a:pPr marL="285717" indent="-20636" algn="l">
              <a:buFont typeface="Arial" panose="020B0604020202020204" pitchFamily="34" charset="0"/>
              <a:buChar char="•"/>
              <a:defRPr/>
            </a:pPr>
            <a:r>
              <a:rPr lang="en-GB" b="0" dirty="0" smtClean="0">
                <a:latin typeface="Calibri" panose="020F0502020204030204" pitchFamily="34" charset="0"/>
              </a:rPr>
              <a:t> What really counts to the customer is not HOW we test but:</a:t>
            </a:r>
          </a:p>
        </p:txBody>
      </p:sp>
      <p:sp>
        <p:nvSpPr>
          <p:cNvPr id="5" name="Title 3"/>
          <p:cNvSpPr txBox="1">
            <a:spLocks/>
          </p:cNvSpPr>
          <p:nvPr/>
        </p:nvSpPr>
        <p:spPr>
          <a:xfrm>
            <a:off x="5302156" y="140301"/>
            <a:ext cx="3684896"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latin typeface="Calibri" panose="020F0502020204030204" pitchFamily="34" charset="0"/>
              </a:rPr>
              <a:t>New Test Adapter</a:t>
            </a:r>
          </a:p>
        </p:txBody>
      </p:sp>
      <p:pic>
        <p:nvPicPr>
          <p:cNvPr id="9218" name="Picture 2" descr="P:\Data\Lan_technik\LanTEKIII\LTKIII Images\161051_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40" b="29245"/>
          <a:stretch/>
        </p:blipFill>
        <p:spPr bwMode="auto">
          <a:xfrm>
            <a:off x="7956000" y="1219683"/>
            <a:ext cx="1226204" cy="27763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le 1"/>
          <p:cNvGraphicFramePr>
            <a:graphicFrameLocks noGrp="1"/>
          </p:cNvGraphicFramePr>
          <p:nvPr>
            <p:extLst>
              <p:ext uri="{D42A27DB-BD31-4B8C-83A1-F6EECF244321}">
                <p14:modId xmlns:p14="http://schemas.microsoft.com/office/powerpoint/2010/main" val="1375715917"/>
              </p:ext>
            </p:extLst>
          </p:nvPr>
        </p:nvGraphicFramePr>
        <p:xfrm>
          <a:off x="266701" y="1753947"/>
          <a:ext cx="7511487" cy="2804160"/>
        </p:xfrm>
        <a:graphic>
          <a:graphicData uri="http://schemas.openxmlformats.org/drawingml/2006/table">
            <a:tbl>
              <a:tblPr firstRow="1" bandRow="1">
                <a:tableStyleId>{10A1B5D5-9B99-4C35-A422-299274C87663}</a:tableStyleId>
              </a:tblPr>
              <a:tblGrid>
                <a:gridCol w="1465348"/>
                <a:gridCol w="2834128"/>
                <a:gridCol w="3212011"/>
              </a:tblGrid>
              <a:tr h="335280">
                <a:tc>
                  <a:txBody>
                    <a:bodyPr/>
                    <a:lstStyle/>
                    <a:p>
                      <a:endParaRPr lang="en-GB" sz="1600" dirty="0"/>
                    </a:p>
                  </a:txBody>
                  <a:tcPr>
                    <a:lnL w="12700" cmpd="sng">
                      <a:noFill/>
                    </a:lnL>
                    <a:lnR>
                      <a:noFill/>
                    </a:lnR>
                    <a:lnT w="12700" cmpd="sng">
                      <a:noFill/>
                    </a:lnT>
                    <a:lnB w="12700" cmpd="sng">
                      <a:noFill/>
                    </a:lnB>
                    <a:lnTlToBr w="12700" cmpd="sng">
                      <a:noFill/>
                      <a:prstDash val="solid"/>
                    </a:lnTlToBr>
                    <a:lnBlToTr w="12700" cmpd="sng">
                      <a:noFill/>
                      <a:prstDash val="solid"/>
                    </a:lnBlToTr>
                    <a:solidFill>
                      <a:srgbClr val="006AB6"/>
                    </a:solidFill>
                  </a:tcPr>
                </a:tc>
                <a:tc>
                  <a:txBody>
                    <a:bodyPr/>
                    <a:lstStyle/>
                    <a:p>
                      <a:pPr algn="ctr"/>
                      <a:r>
                        <a:rPr lang="en-GB" sz="1400" dirty="0" smtClean="0"/>
                        <a:t>Adapter-less Testing</a:t>
                      </a:r>
                      <a:endParaRPr lang="en-GB" sz="1400" dirty="0"/>
                    </a:p>
                  </a:txBody>
                  <a:tcPr anchor="ctr">
                    <a:lnL>
                      <a:noFill/>
                    </a:lnL>
                    <a:lnR>
                      <a:noFill/>
                    </a:lnR>
                    <a:lnT w="12700" cmpd="sng">
                      <a:noFill/>
                    </a:lnT>
                    <a:lnB w="12700" cmpd="sng">
                      <a:noFill/>
                    </a:lnB>
                    <a:lnTlToBr w="12700" cmpd="sng">
                      <a:noFill/>
                      <a:prstDash val="solid"/>
                    </a:lnTlToBr>
                    <a:lnBlToTr w="12700" cmpd="sng">
                      <a:noFill/>
                      <a:prstDash val="solid"/>
                    </a:lnBlToTr>
                    <a:solidFill>
                      <a:srgbClr val="006AB6"/>
                    </a:solidFill>
                  </a:tcPr>
                </a:tc>
                <a:tc>
                  <a:txBody>
                    <a:bodyPr/>
                    <a:lstStyle/>
                    <a:p>
                      <a:pPr algn="ctr"/>
                      <a:r>
                        <a:rPr lang="en-GB" sz="1400" dirty="0" smtClean="0"/>
                        <a:t>PL Testing</a:t>
                      </a:r>
                      <a:endParaRPr lang="en-GB" sz="1400" dirty="0"/>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rgbClr val="006AB6"/>
                    </a:solidFill>
                  </a:tcPr>
                </a:tc>
              </a:tr>
              <a:tr h="822960">
                <a:tc>
                  <a:txBody>
                    <a:bodyPr/>
                    <a:lstStyle/>
                    <a:p>
                      <a:r>
                        <a:rPr lang="en-GB" sz="1200" smtClean="0"/>
                        <a:t>Simplicity</a:t>
                      </a:r>
                      <a:endParaRPr lang="en-GB" sz="1200" dirty="0"/>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GB" sz="1200" dirty="0" smtClean="0"/>
                        <a:t>User has to choose the right cord for the right job</a:t>
                      </a:r>
                    </a:p>
                    <a:p>
                      <a:pPr marL="285750" indent="-285750">
                        <a:buFont typeface="Arial" panose="020B0604020202020204" pitchFamily="34" charset="0"/>
                        <a:buChar char="•"/>
                      </a:pPr>
                      <a:r>
                        <a:rPr lang="en-GB" sz="1200" dirty="0" smtClean="0"/>
                        <a:t>User has to pay attention to field </a:t>
                      </a:r>
                      <a:r>
                        <a:rPr lang="en-GB" sz="1200" dirty="0" err="1" smtClean="0"/>
                        <a:t>cal</a:t>
                      </a:r>
                      <a:r>
                        <a:rPr lang="en-GB" sz="1200" dirty="0" smtClean="0"/>
                        <a:t> -&gt;</a:t>
                      </a:r>
                      <a:r>
                        <a:rPr lang="en-GB" sz="1200" baseline="0" dirty="0" smtClean="0"/>
                        <a:t> source for errors</a:t>
                      </a:r>
                      <a:endParaRPr lang="en-GB" sz="1200" dirty="0"/>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GB" sz="1200" dirty="0" smtClean="0"/>
                        <a:t>Always</a:t>
                      </a:r>
                      <a:r>
                        <a:rPr lang="en-GB" sz="1200" baseline="0" dirty="0" smtClean="0"/>
                        <a:t> the same adapter</a:t>
                      </a:r>
                    </a:p>
                    <a:p>
                      <a:pPr marL="285750" indent="-285750">
                        <a:buFont typeface="Arial" panose="020B0604020202020204" pitchFamily="34" charset="0"/>
                        <a:buChar char="•"/>
                      </a:pPr>
                      <a:endParaRPr lang="en-GB" sz="1200" baseline="0" dirty="0" smtClean="0"/>
                    </a:p>
                    <a:p>
                      <a:pPr marL="285750" indent="-285750">
                        <a:buFont typeface="Arial" panose="020B0604020202020204" pitchFamily="34" charset="0"/>
                        <a:buChar char="•"/>
                      </a:pPr>
                      <a:r>
                        <a:rPr lang="en-GB" sz="1200" baseline="0" dirty="0" smtClean="0"/>
                        <a:t>No field </a:t>
                      </a:r>
                      <a:r>
                        <a:rPr lang="en-GB" sz="1200" baseline="0" dirty="0" err="1" smtClean="0"/>
                        <a:t>cal</a:t>
                      </a:r>
                      <a:r>
                        <a:rPr lang="en-GB" sz="1200" baseline="0" dirty="0" smtClean="0"/>
                        <a:t> , plug &amp; play</a:t>
                      </a:r>
                      <a:endParaRPr lang="en-GB" sz="1200" dirty="0"/>
                    </a:p>
                  </a:txBody>
                  <a:tcPr>
                    <a:lnL>
                      <a:noFill/>
                    </a:lnL>
                    <a:lnR w="12700" cmpd="sng">
                      <a:noFill/>
                    </a:lnR>
                    <a:lnT w="12700" cmpd="sng">
                      <a:noFill/>
                    </a:lnT>
                    <a:lnB w="12700" cmpd="sng">
                      <a:noFill/>
                    </a:lnB>
                    <a:lnTlToBr w="12700" cmpd="sng">
                      <a:noFill/>
                      <a:prstDash val="solid"/>
                    </a:lnTlToBr>
                    <a:lnBlToTr w="12700" cmpd="sng">
                      <a:noFill/>
                      <a:prstDash val="solid"/>
                    </a:lnBlToTr>
                  </a:tcPr>
                </a:tc>
              </a:tr>
              <a:tr h="822960">
                <a:tc>
                  <a:txBody>
                    <a:bodyPr/>
                    <a:lstStyle/>
                    <a:p>
                      <a:r>
                        <a:rPr lang="en-GB" sz="1200" dirty="0" smtClean="0"/>
                        <a:t>Durability</a:t>
                      </a:r>
                      <a:endParaRPr lang="en-GB" sz="1200" dirty="0"/>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GB" sz="1200" dirty="0" smtClean="0"/>
                        <a:t>Patch cords </a:t>
                      </a:r>
                      <a:r>
                        <a:rPr lang="en-GB" sz="1200" baseline="0" dirty="0" smtClean="0"/>
                        <a:t>suffer wear </a:t>
                      </a:r>
                      <a:r>
                        <a:rPr lang="en-GB" sz="1200" dirty="0" smtClean="0"/>
                        <a:t>and tear</a:t>
                      </a:r>
                      <a:r>
                        <a:rPr lang="en-GB" sz="1200" baseline="0" dirty="0" smtClean="0"/>
                        <a:t/>
                      </a:r>
                      <a:br>
                        <a:rPr lang="en-GB" sz="1200" baseline="0" dirty="0" smtClean="0"/>
                      </a:br>
                      <a:r>
                        <a:rPr lang="en-GB" sz="1200" baseline="0" dirty="0" smtClean="0"/>
                        <a:t>not only the plug but also cord itself</a:t>
                      </a:r>
                      <a:endParaRPr lang="en-GB" sz="1200" dirty="0"/>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GB" sz="1200" dirty="0" smtClean="0"/>
                        <a:t>Plugs have very high lifetime</a:t>
                      </a:r>
                    </a:p>
                    <a:p>
                      <a:pPr marL="285750" indent="-285750">
                        <a:buFont typeface="Arial" panose="020B0604020202020204" pitchFamily="34" charset="0"/>
                        <a:buChar char="•"/>
                      </a:pPr>
                      <a:r>
                        <a:rPr lang="en-GB" sz="1200" dirty="0" smtClean="0"/>
                        <a:t>Adapter cord does not</a:t>
                      </a:r>
                      <a:r>
                        <a:rPr lang="en-GB" sz="1200" baseline="0" dirty="0" smtClean="0"/>
                        <a:t> need replacement</a:t>
                      </a:r>
                      <a:endParaRPr lang="en-GB" sz="1200" dirty="0" smtClean="0"/>
                    </a:p>
                  </a:txBody>
                  <a:tcPr>
                    <a:lnL>
                      <a:noFill/>
                    </a:lnL>
                    <a:lnR w="12700" cmpd="sng">
                      <a:noFill/>
                    </a:lnR>
                    <a:lnT w="12700" cmpd="sng">
                      <a:noFill/>
                    </a:lnT>
                    <a:lnB w="12700" cmpd="sng">
                      <a:noFill/>
                    </a:lnB>
                    <a:lnTlToBr w="12700" cmpd="sng">
                      <a:noFill/>
                      <a:prstDash val="solid"/>
                    </a:lnTlToBr>
                    <a:lnBlToTr w="12700" cmpd="sng">
                      <a:noFill/>
                      <a:prstDash val="solid"/>
                    </a:lnBlToTr>
                  </a:tcPr>
                </a:tc>
              </a:tr>
              <a:tr h="822960">
                <a:tc>
                  <a:txBody>
                    <a:bodyPr/>
                    <a:lstStyle/>
                    <a:p>
                      <a:r>
                        <a:rPr lang="en-GB" sz="1200" dirty="0" smtClean="0"/>
                        <a:t>Cost </a:t>
                      </a:r>
                      <a:r>
                        <a:rPr lang="en-GB" sz="1200" smtClean="0"/>
                        <a:t>of ownership</a:t>
                      </a:r>
                      <a:endParaRPr lang="en-GB" sz="1200" dirty="0"/>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GB" sz="1200" dirty="0" smtClean="0"/>
                        <a:t>CAT5e</a:t>
                      </a:r>
                      <a:r>
                        <a:rPr lang="en-GB" sz="1200" baseline="0" dirty="0" smtClean="0"/>
                        <a:t> and CAT6 cords are relatively cheap, but quality CAT6A cords suitable for 500MHz tests are not cheap</a:t>
                      </a:r>
                      <a:endParaRPr lang="en-GB" sz="1200" dirty="0"/>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GB" sz="1200" dirty="0" smtClean="0"/>
                        <a:t>Only tips need replacing</a:t>
                      </a:r>
                      <a:br>
                        <a:rPr lang="en-GB" sz="1200" dirty="0" smtClean="0"/>
                      </a:br>
                      <a:r>
                        <a:rPr lang="en-GB" sz="1200" dirty="0" smtClean="0"/>
                        <a:t>Tips are more expensive than patch cords, but last much longer</a:t>
                      </a:r>
                      <a:endParaRPr lang="en-GB" sz="1200" dirty="0"/>
                    </a:p>
                  </a:txBody>
                  <a:tcPr>
                    <a:lnL>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3" name="Textfeld 2"/>
          <p:cNvSpPr txBox="1"/>
          <p:nvPr/>
        </p:nvSpPr>
        <p:spPr>
          <a:xfrm>
            <a:off x="7847635" y="1710440"/>
            <a:ext cx="1284790" cy="2215981"/>
          </a:xfrm>
          <a:prstGeom prst="rect">
            <a:avLst/>
          </a:prstGeom>
          <a:noFill/>
        </p:spPr>
        <p:txBody>
          <a:bodyPr wrap="square" lIns="91430" tIns="45715" rIns="91430" bIns="45715" rtlCol="0">
            <a:spAutoFit/>
          </a:bodyPr>
          <a:lstStyle/>
          <a:p>
            <a:r>
              <a:rPr lang="en-GB" sz="13800" dirty="0">
                <a:solidFill>
                  <a:srgbClr val="00B050"/>
                </a:solidFill>
                <a:sym typeface="Wingdings"/>
              </a:rPr>
              <a:t></a:t>
            </a:r>
            <a:endParaRPr lang="en-GB" sz="13800" dirty="0">
              <a:solidFill>
                <a:srgbClr val="00B050"/>
              </a:solidFill>
            </a:endParaRPr>
          </a:p>
        </p:txBody>
      </p:sp>
    </p:spTree>
    <p:extLst>
      <p:ext uri="{BB962C8B-B14F-4D97-AF65-F5344CB8AC3E}">
        <p14:creationId xmlns:p14="http://schemas.microsoft.com/office/powerpoint/2010/main" val="206972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266701" y="673514"/>
            <a:ext cx="6877904"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a:defRPr/>
            </a:pPr>
            <a:r>
              <a:rPr lang="en-GB" sz="1600" dirty="0" smtClean="0">
                <a:latin typeface="Calibri" panose="020F0502020204030204" pitchFamily="34" charset="0"/>
              </a:rPr>
              <a:t>PL adaptor mechanical tests to demonstrate durability</a:t>
            </a:r>
          </a:p>
          <a:p>
            <a:pPr marL="285750" indent="-285750" algn="l">
              <a:buFont typeface="Arial" panose="020B0604020202020204" pitchFamily="34" charset="0"/>
              <a:buChar char="•"/>
              <a:defRPr/>
            </a:pPr>
            <a:r>
              <a:rPr lang="en-GB" sz="1600" b="0" dirty="0" smtClean="0">
                <a:latin typeface="Calibri" panose="020F0502020204030204" pitchFamily="34" charset="0"/>
              </a:rPr>
              <a:t>Test setup: 2 New PL adaptors, Reference Link  40m SSTP</a:t>
            </a:r>
          </a:p>
        </p:txBody>
      </p:sp>
      <p:sp>
        <p:nvSpPr>
          <p:cNvPr id="5" name="Title 3"/>
          <p:cNvSpPr txBox="1">
            <a:spLocks/>
          </p:cNvSpPr>
          <p:nvPr/>
        </p:nvSpPr>
        <p:spPr>
          <a:xfrm>
            <a:off x="5302156" y="140301"/>
            <a:ext cx="3684896"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smtClean="0">
                <a:latin typeface="Calibri" panose="020F0502020204030204" pitchFamily="34" charset="0"/>
              </a:rPr>
              <a:t>PL Adaptor Durability</a:t>
            </a:r>
            <a:endParaRPr lang="en-GB" sz="1800" kern="0" dirty="0">
              <a:latin typeface="Calibri" panose="020F0502020204030204" pitchFamily="34"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3859875459"/>
              </p:ext>
            </p:extLst>
          </p:nvPr>
        </p:nvGraphicFramePr>
        <p:xfrm>
          <a:off x="175262" y="1258279"/>
          <a:ext cx="5945123" cy="3788454"/>
        </p:xfrm>
        <a:graphic>
          <a:graphicData uri="http://schemas.openxmlformats.org/drawingml/2006/table">
            <a:tbl>
              <a:tblPr firstRow="1" bandRow="1">
                <a:tableStyleId>{10A1B5D5-9B99-4C35-A422-299274C87663}</a:tableStyleId>
              </a:tblPr>
              <a:tblGrid>
                <a:gridCol w="702562"/>
                <a:gridCol w="2665476"/>
                <a:gridCol w="990600"/>
                <a:gridCol w="887932"/>
                <a:gridCol w="698553"/>
              </a:tblGrid>
              <a:tr h="367638">
                <a:tc>
                  <a:txBody>
                    <a:bodyPr/>
                    <a:lstStyle/>
                    <a:p>
                      <a:r>
                        <a:rPr lang="en-GB" sz="1200" b="1" dirty="0" smtClean="0">
                          <a:latin typeface="Calibri" panose="020F0502020204030204" pitchFamily="34" charset="0"/>
                        </a:rPr>
                        <a:t>Test #</a:t>
                      </a:r>
                      <a:endParaRPr lang="en-GB" sz="1200" b="1" dirty="0">
                        <a:latin typeface="Calibri" panose="020F0502020204030204" pitchFamily="34" charset="0"/>
                      </a:endParaRPr>
                    </a:p>
                  </a:txBody>
                  <a:tcPr/>
                </a:tc>
                <a:tc>
                  <a:txBody>
                    <a:bodyPr/>
                    <a:lstStyle/>
                    <a:p>
                      <a:r>
                        <a:rPr lang="en-GB" sz="1200" b="1" dirty="0" smtClean="0">
                          <a:latin typeface="Calibri" panose="020F0502020204030204" pitchFamily="34" charset="0"/>
                        </a:rPr>
                        <a:t>Damage</a:t>
                      </a:r>
                      <a:endParaRPr lang="en-GB" sz="1200" b="1" dirty="0">
                        <a:latin typeface="Calibri" panose="020F0502020204030204" pitchFamily="34" charset="0"/>
                      </a:endParaRPr>
                    </a:p>
                  </a:txBody>
                  <a:tcPr/>
                </a:tc>
                <a:tc>
                  <a:txBody>
                    <a:bodyPr/>
                    <a:lstStyle/>
                    <a:p>
                      <a:r>
                        <a:rPr lang="en-GB" sz="1200" b="1" dirty="0" smtClean="0">
                          <a:latin typeface="Calibri" panose="020F0502020204030204" pitchFamily="34" charset="0"/>
                        </a:rPr>
                        <a:t>Next Margin</a:t>
                      </a:r>
                      <a:endParaRPr lang="en-GB" sz="1200" b="1" dirty="0">
                        <a:latin typeface="Calibri" panose="020F0502020204030204" pitchFamily="34" charset="0"/>
                      </a:endParaRPr>
                    </a:p>
                  </a:txBody>
                  <a:tcPr/>
                </a:tc>
                <a:tc>
                  <a:txBody>
                    <a:bodyPr/>
                    <a:lstStyle/>
                    <a:p>
                      <a:r>
                        <a:rPr lang="en-GB" sz="1200" b="1" dirty="0" smtClean="0">
                          <a:latin typeface="Calibri" panose="020F0502020204030204" pitchFamily="34" charset="0"/>
                        </a:rPr>
                        <a:t>RL Margin</a:t>
                      </a:r>
                      <a:endParaRPr lang="en-GB" sz="1200" b="1" dirty="0">
                        <a:latin typeface="Calibri" panose="020F0502020204030204" pitchFamily="34" charset="0"/>
                      </a:endParaRPr>
                    </a:p>
                  </a:txBody>
                  <a:tcPr/>
                </a:tc>
                <a:tc>
                  <a:txBody>
                    <a:bodyPr/>
                    <a:lstStyle/>
                    <a:p>
                      <a:r>
                        <a:rPr lang="en-GB" sz="1200" b="1" dirty="0" smtClean="0">
                          <a:latin typeface="Calibri" panose="020F0502020204030204" pitchFamily="34" charset="0"/>
                        </a:rPr>
                        <a:t>IL</a:t>
                      </a:r>
                      <a:endParaRPr lang="en-GB" sz="1200" b="1" dirty="0">
                        <a:latin typeface="Calibri" panose="020F0502020204030204" pitchFamily="34" charset="0"/>
                      </a:endParaRPr>
                    </a:p>
                  </a:txBody>
                  <a:tcPr/>
                </a:tc>
              </a:tr>
              <a:tr h="266903">
                <a:tc>
                  <a:txBody>
                    <a:bodyPr/>
                    <a:lstStyle/>
                    <a:p>
                      <a:r>
                        <a:rPr lang="en-GB" sz="1200" b="0" dirty="0" smtClean="0">
                          <a:latin typeface="Calibri" panose="020F0502020204030204" pitchFamily="34" charset="0"/>
                        </a:rPr>
                        <a:t>1</a:t>
                      </a:r>
                      <a:endParaRPr lang="en-GB" sz="1200" b="0" dirty="0">
                        <a:latin typeface="Calibri" panose="020F0502020204030204" pitchFamily="34" charset="0"/>
                      </a:endParaRPr>
                    </a:p>
                  </a:txBody>
                  <a:tcPr/>
                </a:tc>
                <a:tc>
                  <a:txBody>
                    <a:bodyPr/>
                    <a:lstStyle/>
                    <a:p>
                      <a:r>
                        <a:rPr lang="en-GB" sz="1200" b="0" dirty="0" smtClean="0">
                          <a:latin typeface="Calibri" panose="020F0502020204030204" pitchFamily="34" charset="0"/>
                        </a:rPr>
                        <a:t>No Damage, New</a:t>
                      </a:r>
                      <a:r>
                        <a:rPr lang="en-GB" sz="1200" b="0" baseline="0" dirty="0" smtClean="0">
                          <a:latin typeface="Calibri" panose="020F0502020204030204" pitchFamily="34" charset="0"/>
                        </a:rPr>
                        <a:t> Set</a:t>
                      </a:r>
                      <a:endParaRPr lang="en-GB" sz="1200" b="0" dirty="0">
                        <a:latin typeface="Calibri" panose="020F0502020204030204" pitchFamily="34" charset="0"/>
                      </a:endParaRPr>
                    </a:p>
                  </a:txBody>
                  <a:tcPr/>
                </a:tc>
                <a:tc>
                  <a:txBody>
                    <a:bodyPr/>
                    <a:lstStyle/>
                    <a:p>
                      <a:pPr algn="ctr"/>
                      <a:r>
                        <a:rPr lang="en-GB" sz="1200" b="0" dirty="0" smtClean="0">
                          <a:latin typeface="Calibri" panose="020F0502020204030204" pitchFamily="34" charset="0"/>
                        </a:rPr>
                        <a:t>9.5</a:t>
                      </a:r>
                      <a:endParaRPr lang="en-GB" sz="1200" b="0" dirty="0">
                        <a:latin typeface="Calibri" panose="020F0502020204030204" pitchFamily="34" charset="0"/>
                      </a:endParaRPr>
                    </a:p>
                  </a:txBody>
                  <a:tcPr/>
                </a:tc>
                <a:tc>
                  <a:txBody>
                    <a:bodyPr/>
                    <a:lstStyle/>
                    <a:p>
                      <a:pPr algn="ctr"/>
                      <a:r>
                        <a:rPr lang="en-GB" sz="1200" b="0" dirty="0" smtClean="0">
                          <a:latin typeface="Calibri" panose="020F0502020204030204" pitchFamily="34" charset="0"/>
                        </a:rPr>
                        <a:t>5.8</a:t>
                      </a:r>
                      <a:endParaRPr lang="en-GB" sz="1200" b="0" dirty="0">
                        <a:latin typeface="Calibri" panose="020F0502020204030204" pitchFamily="34" charset="0"/>
                      </a:endParaRPr>
                    </a:p>
                  </a:txBody>
                  <a:tcPr/>
                </a:tc>
                <a:tc>
                  <a:txBody>
                    <a:bodyPr/>
                    <a:lstStyle/>
                    <a:p>
                      <a:pPr algn="ctr"/>
                      <a:r>
                        <a:rPr lang="en-GB" sz="1200" b="0" dirty="0" smtClean="0">
                          <a:latin typeface="Calibri" panose="020F0502020204030204" pitchFamily="34" charset="0"/>
                        </a:rPr>
                        <a:t>23.7</a:t>
                      </a:r>
                      <a:endParaRPr lang="en-GB" sz="1200" b="0" dirty="0">
                        <a:latin typeface="Calibri" panose="020F0502020204030204" pitchFamily="34" charset="0"/>
                      </a:endParaRPr>
                    </a:p>
                  </a:txBody>
                  <a:tcPr/>
                </a:tc>
              </a:tr>
              <a:tr h="266903">
                <a:tc>
                  <a:txBody>
                    <a:bodyPr/>
                    <a:lstStyle/>
                    <a:p>
                      <a:r>
                        <a:rPr lang="en-GB" sz="1200" b="0" dirty="0" smtClean="0">
                          <a:latin typeface="Calibri" panose="020F0502020204030204" pitchFamily="34" charset="0"/>
                        </a:rPr>
                        <a:t>2</a:t>
                      </a:r>
                      <a:endParaRPr lang="en-GB" sz="1200" b="0" dirty="0">
                        <a:latin typeface="Calibri" panose="020F0502020204030204" pitchFamily="34" charset="0"/>
                      </a:endParaRPr>
                    </a:p>
                  </a:txBody>
                  <a:tcPr/>
                </a:tc>
                <a:tc>
                  <a:txBody>
                    <a:bodyPr/>
                    <a:lstStyle/>
                    <a:p>
                      <a:r>
                        <a:rPr lang="en-GB" sz="1200" b="0" dirty="0" smtClean="0">
                          <a:latin typeface="Calibri" panose="020F0502020204030204" pitchFamily="34" charset="0"/>
                        </a:rPr>
                        <a:t>30 Bends, 4</a:t>
                      </a:r>
                      <a:r>
                        <a:rPr lang="en-GB" sz="1200" b="0" baseline="0" dirty="0" smtClean="0">
                          <a:latin typeface="Calibri" panose="020F0502020204030204" pitchFamily="34" charset="0"/>
                        </a:rPr>
                        <a:t> cm diameter</a:t>
                      </a:r>
                      <a:endParaRPr lang="en-GB" sz="1200" b="0" dirty="0">
                        <a:latin typeface="Calibri" panose="020F0502020204030204" pitchFamily="34" charset="0"/>
                      </a:endParaRPr>
                    </a:p>
                  </a:txBody>
                  <a:tcPr/>
                </a:tc>
                <a:tc>
                  <a:txBody>
                    <a:bodyPr/>
                    <a:lstStyle/>
                    <a:p>
                      <a:pPr algn="ctr"/>
                      <a:r>
                        <a:rPr lang="en-GB" sz="1200" b="0" dirty="0" smtClean="0">
                          <a:latin typeface="Calibri" panose="020F0502020204030204" pitchFamily="34" charset="0"/>
                        </a:rPr>
                        <a:t>9.7</a:t>
                      </a:r>
                      <a:endParaRPr lang="en-GB" sz="1200" b="0" dirty="0">
                        <a:latin typeface="Calibri" panose="020F0502020204030204" pitchFamily="34" charset="0"/>
                      </a:endParaRPr>
                    </a:p>
                  </a:txBody>
                  <a:tcPr/>
                </a:tc>
                <a:tc>
                  <a:txBody>
                    <a:bodyPr/>
                    <a:lstStyle/>
                    <a:p>
                      <a:pPr algn="ctr"/>
                      <a:r>
                        <a:rPr lang="en-GB" sz="1200" b="0" dirty="0" smtClean="0">
                          <a:latin typeface="Calibri" panose="020F0502020204030204" pitchFamily="34" charset="0"/>
                        </a:rPr>
                        <a:t>5.7</a:t>
                      </a:r>
                      <a:endParaRPr lang="en-GB" sz="1200" b="0" dirty="0">
                        <a:latin typeface="Calibri" panose="020F0502020204030204" pitchFamily="34" charset="0"/>
                      </a:endParaRPr>
                    </a:p>
                  </a:txBody>
                  <a:tcPr/>
                </a:tc>
                <a:tc>
                  <a:txBody>
                    <a:bodyPr/>
                    <a:lstStyle/>
                    <a:p>
                      <a:pPr algn="ctr"/>
                      <a:r>
                        <a:rPr lang="en-GB" sz="1200" b="0" dirty="0" smtClean="0">
                          <a:latin typeface="Calibri" panose="020F0502020204030204" pitchFamily="34" charset="0"/>
                        </a:rPr>
                        <a:t>23.7</a:t>
                      </a:r>
                      <a:endParaRPr lang="en-GB" sz="1200" b="0" dirty="0">
                        <a:latin typeface="Calibri" panose="020F0502020204030204" pitchFamily="34" charset="0"/>
                      </a:endParaRPr>
                    </a:p>
                  </a:txBody>
                  <a:tcPr/>
                </a:tc>
              </a:tr>
              <a:tr h="266903">
                <a:tc>
                  <a:txBody>
                    <a:bodyPr/>
                    <a:lstStyle/>
                    <a:p>
                      <a:r>
                        <a:rPr lang="en-GB" sz="1200" b="0" dirty="0" smtClean="0">
                          <a:latin typeface="Calibri" panose="020F0502020204030204" pitchFamily="34" charset="0"/>
                        </a:rPr>
                        <a:t>3</a:t>
                      </a:r>
                      <a:endParaRPr lang="en-GB" sz="1200" b="0" dirty="0">
                        <a:latin typeface="Calibri" panose="020F0502020204030204" pitchFamily="34" charset="0"/>
                      </a:endParaRPr>
                    </a:p>
                  </a:txBody>
                  <a:tcPr/>
                </a:tc>
                <a:tc>
                  <a:txBody>
                    <a:bodyPr/>
                    <a:lstStyle/>
                    <a:p>
                      <a:r>
                        <a:rPr lang="en-GB" sz="1200" b="0" dirty="0" smtClean="0">
                          <a:latin typeface="Calibri" panose="020F0502020204030204" pitchFamily="34" charset="0"/>
                        </a:rPr>
                        <a:t>1cm Bend with plier</a:t>
                      </a:r>
                      <a:endParaRPr lang="en-GB" sz="1200" b="0" dirty="0">
                        <a:latin typeface="Calibri" panose="020F0502020204030204" pitchFamily="34" charset="0"/>
                      </a:endParaRPr>
                    </a:p>
                  </a:txBody>
                  <a:tcPr/>
                </a:tc>
                <a:tc>
                  <a:txBody>
                    <a:bodyPr/>
                    <a:lstStyle/>
                    <a:p>
                      <a:pPr algn="ctr"/>
                      <a:r>
                        <a:rPr lang="en-GB" sz="1200" b="0" dirty="0" smtClean="0">
                          <a:latin typeface="Calibri" panose="020F0502020204030204" pitchFamily="34" charset="0"/>
                        </a:rPr>
                        <a:t>9.7</a:t>
                      </a:r>
                      <a:endParaRPr lang="en-GB" sz="1200" b="0" dirty="0">
                        <a:latin typeface="Calibri" panose="020F0502020204030204" pitchFamily="34" charset="0"/>
                      </a:endParaRPr>
                    </a:p>
                  </a:txBody>
                  <a:tcPr/>
                </a:tc>
                <a:tc>
                  <a:txBody>
                    <a:bodyPr/>
                    <a:lstStyle/>
                    <a:p>
                      <a:pPr algn="ctr"/>
                      <a:r>
                        <a:rPr lang="en-GB" sz="1200" b="0" dirty="0" smtClean="0">
                          <a:latin typeface="Calibri" panose="020F0502020204030204" pitchFamily="34" charset="0"/>
                        </a:rPr>
                        <a:t>5.7</a:t>
                      </a:r>
                      <a:endParaRPr lang="en-GB" sz="1200" b="0" dirty="0">
                        <a:latin typeface="Calibri" panose="020F0502020204030204" pitchFamily="34" charset="0"/>
                      </a:endParaRPr>
                    </a:p>
                  </a:txBody>
                  <a:tcPr/>
                </a:tc>
                <a:tc>
                  <a:txBody>
                    <a:bodyPr/>
                    <a:lstStyle/>
                    <a:p>
                      <a:pPr algn="ctr"/>
                      <a:r>
                        <a:rPr lang="en-GB" sz="1200" b="0" dirty="0" smtClean="0">
                          <a:latin typeface="Calibri" panose="020F0502020204030204" pitchFamily="34" charset="0"/>
                        </a:rPr>
                        <a:t>23.6</a:t>
                      </a:r>
                      <a:endParaRPr lang="en-GB" sz="1200" b="0" dirty="0">
                        <a:latin typeface="Calibri" panose="020F0502020204030204" pitchFamily="34" charset="0"/>
                      </a:endParaRPr>
                    </a:p>
                  </a:txBody>
                  <a:tcPr/>
                </a:tc>
              </a:tr>
              <a:tr h="324732">
                <a:tc>
                  <a:txBody>
                    <a:bodyPr/>
                    <a:lstStyle/>
                    <a:p>
                      <a:r>
                        <a:rPr lang="en-GB" sz="1200" b="0" dirty="0" smtClean="0">
                          <a:latin typeface="Calibri" panose="020F0502020204030204" pitchFamily="34" charset="0"/>
                        </a:rPr>
                        <a:t>4</a:t>
                      </a:r>
                      <a:endParaRPr lang="en-GB" sz="1200" b="0" dirty="0">
                        <a:latin typeface="Calibri" panose="020F0502020204030204" pitchFamily="34" charset="0"/>
                      </a:endParaRPr>
                    </a:p>
                  </a:txBody>
                  <a:tcPr/>
                </a:tc>
                <a:tc>
                  <a:txBody>
                    <a:bodyPr/>
                    <a:lstStyle/>
                    <a:p>
                      <a:r>
                        <a:rPr lang="en-GB" sz="1200" b="0" dirty="0" smtClean="0">
                          <a:latin typeface="Calibri" panose="020F0502020204030204" pitchFamily="34" charset="0"/>
                        </a:rPr>
                        <a:t>Cable squeezed by plier</a:t>
                      </a:r>
                      <a:endParaRPr lang="en-GB" sz="1200" b="0" dirty="0">
                        <a:latin typeface="Calibri" panose="020F0502020204030204" pitchFamily="34" charset="0"/>
                      </a:endParaRPr>
                    </a:p>
                  </a:txBody>
                  <a:tcPr/>
                </a:tc>
                <a:tc>
                  <a:txBody>
                    <a:bodyPr/>
                    <a:lstStyle/>
                    <a:p>
                      <a:pPr algn="ctr"/>
                      <a:r>
                        <a:rPr lang="en-GB" sz="1200" b="0" dirty="0" smtClean="0">
                          <a:latin typeface="Calibri" panose="020F0502020204030204" pitchFamily="34" charset="0"/>
                        </a:rPr>
                        <a:t>9.7</a:t>
                      </a:r>
                      <a:endParaRPr lang="en-GB" sz="1200" b="0" dirty="0">
                        <a:latin typeface="Calibri" panose="020F0502020204030204" pitchFamily="34" charset="0"/>
                      </a:endParaRPr>
                    </a:p>
                  </a:txBody>
                  <a:tcPr/>
                </a:tc>
                <a:tc>
                  <a:txBody>
                    <a:bodyPr/>
                    <a:lstStyle/>
                    <a:p>
                      <a:pPr algn="ctr"/>
                      <a:r>
                        <a:rPr lang="en-GB" sz="1200" b="0" dirty="0" smtClean="0">
                          <a:latin typeface="Calibri" panose="020F0502020204030204" pitchFamily="34" charset="0"/>
                        </a:rPr>
                        <a:t>5.7</a:t>
                      </a:r>
                      <a:endParaRPr lang="en-GB" sz="1200" b="0" dirty="0">
                        <a:latin typeface="Calibri" panose="020F0502020204030204" pitchFamily="34" charset="0"/>
                      </a:endParaRPr>
                    </a:p>
                  </a:txBody>
                  <a:tcPr/>
                </a:tc>
                <a:tc>
                  <a:txBody>
                    <a:bodyPr/>
                    <a:lstStyle/>
                    <a:p>
                      <a:pPr algn="ctr"/>
                      <a:r>
                        <a:rPr lang="en-GB" sz="1200" b="0" dirty="0" smtClean="0">
                          <a:latin typeface="Calibri" panose="020F0502020204030204" pitchFamily="34" charset="0"/>
                        </a:rPr>
                        <a:t>23.7</a:t>
                      </a:r>
                      <a:endParaRPr lang="en-GB" sz="1200" b="0" dirty="0">
                        <a:latin typeface="Calibri" panose="020F0502020204030204" pitchFamily="34" charset="0"/>
                      </a:endParaRPr>
                    </a:p>
                  </a:txBody>
                  <a:tcPr/>
                </a:tc>
              </a:tr>
              <a:tr h="324732">
                <a:tc>
                  <a:txBody>
                    <a:bodyPr/>
                    <a:lstStyle/>
                    <a:p>
                      <a:r>
                        <a:rPr lang="en-GB" sz="1200" b="0" dirty="0" smtClean="0">
                          <a:latin typeface="Calibri" panose="020F0502020204030204" pitchFamily="34" charset="0"/>
                        </a:rPr>
                        <a:t>5</a:t>
                      </a:r>
                      <a:endParaRPr lang="en-GB" sz="1200" b="0" dirty="0">
                        <a:latin typeface="Calibri" panose="020F0502020204030204" pitchFamily="34" charset="0"/>
                      </a:endParaRPr>
                    </a:p>
                  </a:txBody>
                  <a:tcPr/>
                </a:tc>
                <a:tc>
                  <a:txBody>
                    <a:bodyPr/>
                    <a:lstStyle/>
                    <a:p>
                      <a:r>
                        <a:rPr lang="en-GB" sz="1200" b="0" dirty="0" smtClean="0">
                          <a:latin typeface="Calibri" panose="020F0502020204030204" pitchFamily="34" charset="0"/>
                        </a:rPr>
                        <a:t>Cable squeezed in rack door</a:t>
                      </a:r>
                      <a:endParaRPr lang="en-GB" sz="1200" b="0" dirty="0">
                        <a:latin typeface="Calibri" panose="020F0502020204030204" pitchFamily="34" charset="0"/>
                      </a:endParaRPr>
                    </a:p>
                  </a:txBody>
                  <a:tcPr/>
                </a:tc>
                <a:tc>
                  <a:txBody>
                    <a:bodyPr/>
                    <a:lstStyle/>
                    <a:p>
                      <a:pPr algn="ctr"/>
                      <a:r>
                        <a:rPr lang="en-GB" sz="1200" b="0" dirty="0" smtClean="0">
                          <a:latin typeface="Calibri" panose="020F0502020204030204" pitchFamily="34" charset="0"/>
                        </a:rPr>
                        <a:t>9.5</a:t>
                      </a:r>
                      <a:endParaRPr lang="en-GB" sz="1200" b="0" dirty="0">
                        <a:latin typeface="Calibri" panose="020F0502020204030204" pitchFamily="34" charset="0"/>
                      </a:endParaRPr>
                    </a:p>
                  </a:txBody>
                  <a:tcPr/>
                </a:tc>
                <a:tc>
                  <a:txBody>
                    <a:bodyPr/>
                    <a:lstStyle/>
                    <a:p>
                      <a:pPr algn="ctr"/>
                      <a:r>
                        <a:rPr lang="en-GB" sz="1200" b="0" dirty="0" smtClean="0">
                          <a:latin typeface="Calibri" panose="020F0502020204030204" pitchFamily="34" charset="0"/>
                        </a:rPr>
                        <a:t>5.7</a:t>
                      </a:r>
                      <a:endParaRPr lang="en-GB" sz="1200" b="0" dirty="0">
                        <a:latin typeface="Calibri" panose="020F0502020204030204" pitchFamily="34" charset="0"/>
                      </a:endParaRPr>
                    </a:p>
                  </a:txBody>
                  <a:tcPr/>
                </a:tc>
                <a:tc>
                  <a:txBody>
                    <a:bodyPr/>
                    <a:lstStyle/>
                    <a:p>
                      <a:pPr algn="ctr"/>
                      <a:r>
                        <a:rPr lang="en-GB" sz="1200" b="0" dirty="0" smtClean="0">
                          <a:latin typeface="Calibri" panose="020F0502020204030204" pitchFamily="34" charset="0"/>
                        </a:rPr>
                        <a:t>23.6</a:t>
                      </a:r>
                      <a:endParaRPr lang="en-GB" sz="1200" b="0" dirty="0">
                        <a:latin typeface="Calibri" panose="020F0502020204030204" pitchFamily="34" charset="0"/>
                      </a:endParaRPr>
                    </a:p>
                  </a:txBody>
                  <a:tcPr/>
                </a:tc>
              </a:tr>
              <a:tr h="324732">
                <a:tc>
                  <a:txBody>
                    <a:bodyPr/>
                    <a:lstStyle/>
                    <a:p>
                      <a:r>
                        <a:rPr lang="en-GB" sz="1200" b="0" dirty="0" smtClean="0">
                          <a:latin typeface="Calibri" panose="020F0502020204030204" pitchFamily="34" charset="0"/>
                        </a:rPr>
                        <a:t>6</a:t>
                      </a:r>
                      <a:endParaRPr lang="en-GB" sz="1200" b="0" dirty="0">
                        <a:latin typeface="Calibri" panose="020F0502020204030204" pitchFamily="34" charset="0"/>
                      </a:endParaRPr>
                    </a:p>
                  </a:txBody>
                  <a:tcPr/>
                </a:tc>
                <a:tc>
                  <a:txBody>
                    <a:bodyPr/>
                    <a:lstStyle/>
                    <a:p>
                      <a:r>
                        <a:rPr lang="en-GB" sz="1200" b="0" dirty="0" smtClean="0">
                          <a:latin typeface="Calibri" panose="020F0502020204030204" pitchFamily="34" charset="0"/>
                        </a:rPr>
                        <a:t>Cable stretched</a:t>
                      </a:r>
                      <a:r>
                        <a:rPr lang="en-GB" sz="1200" b="0" baseline="0" dirty="0" smtClean="0">
                          <a:latin typeface="Calibri" panose="020F0502020204030204" pitchFamily="34" charset="0"/>
                        </a:rPr>
                        <a:t> with ~ 50kg</a:t>
                      </a:r>
                      <a:endParaRPr lang="en-GB" sz="1200" b="0" dirty="0">
                        <a:latin typeface="Calibri" panose="020F0502020204030204" pitchFamily="34" charset="0"/>
                      </a:endParaRPr>
                    </a:p>
                  </a:txBody>
                  <a:tcPr/>
                </a:tc>
                <a:tc>
                  <a:txBody>
                    <a:bodyPr/>
                    <a:lstStyle/>
                    <a:p>
                      <a:pPr algn="ctr"/>
                      <a:r>
                        <a:rPr lang="en-GB" sz="1200" b="0" dirty="0" smtClean="0">
                          <a:latin typeface="Calibri" panose="020F0502020204030204" pitchFamily="34" charset="0"/>
                        </a:rPr>
                        <a:t>9.5</a:t>
                      </a:r>
                      <a:endParaRPr lang="en-GB" sz="1200" b="0" dirty="0">
                        <a:latin typeface="Calibri" panose="020F0502020204030204" pitchFamily="34" charset="0"/>
                      </a:endParaRPr>
                    </a:p>
                  </a:txBody>
                  <a:tcPr/>
                </a:tc>
                <a:tc>
                  <a:txBody>
                    <a:bodyPr/>
                    <a:lstStyle/>
                    <a:p>
                      <a:pPr algn="ctr"/>
                      <a:r>
                        <a:rPr lang="en-GB" sz="1200" b="0" dirty="0" smtClean="0">
                          <a:latin typeface="Calibri" panose="020F0502020204030204" pitchFamily="34" charset="0"/>
                        </a:rPr>
                        <a:t>5.6</a:t>
                      </a:r>
                      <a:endParaRPr lang="en-GB" sz="1200" b="0" dirty="0">
                        <a:latin typeface="Calibri" panose="020F0502020204030204" pitchFamily="34" charset="0"/>
                      </a:endParaRPr>
                    </a:p>
                  </a:txBody>
                  <a:tcPr/>
                </a:tc>
                <a:tc>
                  <a:txBody>
                    <a:bodyPr/>
                    <a:lstStyle/>
                    <a:p>
                      <a:pPr algn="ctr"/>
                      <a:r>
                        <a:rPr lang="en-GB" sz="1200" b="0" dirty="0" smtClean="0">
                          <a:latin typeface="Calibri" panose="020F0502020204030204" pitchFamily="34" charset="0"/>
                        </a:rPr>
                        <a:t>23.4</a:t>
                      </a:r>
                      <a:endParaRPr lang="en-GB" sz="1200" b="0" dirty="0">
                        <a:latin typeface="Calibri" panose="020F0502020204030204" pitchFamily="34" charset="0"/>
                      </a:endParaRPr>
                    </a:p>
                  </a:txBody>
                  <a:tcPr/>
                </a:tc>
              </a:tr>
              <a:tr h="324732">
                <a:tc>
                  <a:txBody>
                    <a:bodyPr/>
                    <a:lstStyle/>
                    <a:p>
                      <a:r>
                        <a:rPr lang="en-GB" sz="1200" b="0" dirty="0" smtClean="0">
                          <a:latin typeface="Calibri" panose="020F0502020204030204" pitchFamily="34" charset="0"/>
                        </a:rPr>
                        <a:t>7</a:t>
                      </a:r>
                      <a:endParaRPr lang="en-GB" sz="1200" b="0" dirty="0">
                        <a:latin typeface="Calibri" panose="020F0502020204030204" pitchFamily="34" charset="0"/>
                      </a:endParaRPr>
                    </a:p>
                  </a:txBody>
                  <a:tcPr/>
                </a:tc>
                <a:tc>
                  <a:txBody>
                    <a:bodyPr/>
                    <a:lstStyle/>
                    <a:p>
                      <a:r>
                        <a:rPr lang="en-GB" sz="1200" b="0" dirty="0" smtClean="0">
                          <a:latin typeface="Calibri" panose="020F0502020204030204" pitchFamily="34" charset="0"/>
                        </a:rPr>
                        <a:t>Tight knot in cable</a:t>
                      </a:r>
                      <a:endParaRPr lang="en-GB" sz="1200" b="0" dirty="0">
                        <a:latin typeface="Calibri" panose="020F0502020204030204" pitchFamily="34" charset="0"/>
                      </a:endParaRPr>
                    </a:p>
                  </a:txBody>
                  <a:tcPr/>
                </a:tc>
                <a:tc>
                  <a:txBody>
                    <a:bodyPr/>
                    <a:lstStyle/>
                    <a:p>
                      <a:pPr algn="ctr"/>
                      <a:r>
                        <a:rPr lang="en-GB" sz="1200" b="0" dirty="0" smtClean="0">
                          <a:latin typeface="Calibri" panose="020F0502020204030204" pitchFamily="34" charset="0"/>
                        </a:rPr>
                        <a:t>9.4</a:t>
                      </a:r>
                      <a:endParaRPr lang="en-GB" sz="1200" b="0" dirty="0">
                        <a:latin typeface="Calibri" panose="020F0502020204030204" pitchFamily="34" charset="0"/>
                      </a:endParaRPr>
                    </a:p>
                  </a:txBody>
                  <a:tcPr/>
                </a:tc>
                <a:tc>
                  <a:txBody>
                    <a:bodyPr/>
                    <a:lstStyle/>
                    <a:p>
                      <a:pPr algn="ctr"/>
                      <a:r>
                        <a:rPr lang="en-GB" sz="1200" b="0" dirty="0" smtClean="0">
                          <a:latin typeface="Calibri" panose="020F0502020204030204" pitchFamily="34" charset="0"/>
                        </a:rPr>
                        <a:t>5.8</a:t>
                      </a:r>
                      <a:endParaRPr lang="en-GB" sz="1200" b="0" dirty="0">
                        <a:latin typeface="Calibri" panose="020F0502020204030204" pitchFamily="34" charset="0"/>
                      </a:endParaRPr>
                    </a:p>
                  </a:txBody>
                  <a:tcPr/>
                </a:tc>
                <a:tc>
                  <a:txBody>
                    <a:bodyPr/>
                    <a:lstStyle/>
                    <a:p>
                      <a:pPr algn="ctr"/>
                      <a:r>
                        <a:rPr lang="en-GB" sz="1200" b="0" dirty="0" smtClean="0">
                          <a:latin typeface="Calibri" panose="020F0502020204030204" pitchFamily="34" charset="0"/>
                        </a:rPr>
                        <a:t>23.5</a:t>
                      </a:r>
                      <a:endParaRPr lang="en-GB" sz="1200" b="0" dirty="0">
                        <a:latin typeface="Calibri" panose="020F0502020204030204" pitchFamily="34" charset="0"/>
                      </a:endParaRPr>
                    </a:p>
                  </a:txBody>
                  <a:tcPr/>
                </a:tc>
              </a:tr>
              <a:tr h="324732">
                <a:tc>
                  <a:txBody>
                    <a:bodyPr/>
                    <a:lstStyle/>
                    <a:p>
                      <a:r>
                        <a:rPr lang="en-GB" sz="1200" b="0" dirty="0" smtClean="0">
                          <a:latin typeface="Calibri" panose="020F0502020204030204" pitchFamily="34" charset="0"/>
                        </a:rPr>
                        <a:t>8</a:t>
                      </a:r>
                      <a:endParaRPr lang="en-GB" sz="1200" b="0" dirty="0">
                        <a:latin typeface="Calibri" panose="020F0502020204030204" pitchFamily="34" charset="0"/>
                      </a:endParaRPr>
                    </a:p>
                  </a:txBody>
                  <a:tcPr/>
                </a:tc>
                <a:tc>
                  <a:txBody>
                    <a:bodyPr/>
                    <a:lstStyle/>
                    <a:p>
                      <a:r>
                        <a:rPr lang="en-GB" sz="1200" b="0" dirty="0" smtClean="0">
                          <a:latin typeface="Calibri" panose="020F0502020204030204" pitchFamily="34" charset="0"/>
                        </a:rPr>
                        <a:t>30kg cable drum dropped on</a:t>
                      </a:r>
                      <a:r>
                        <a:rPr lang="en-GB" sz="1200" b="0" baseline="0" dirty="0" smtClean="0">
                          <a:latin typeface="Calibri" panose="020F0502020204030204" pitchFamily="34" charset="0"/>
                        </a:rPr>
                        <a:t> cable</a:t>
                      </a:r>
                      <a:endParaRPr lang="en-GB" sz="1200" b="0" dirty="0">
                        <a:latin typeface="Calibri" panose="020F0502020204030204" pitchFamily="34" charset="0"/>
                      </a:endParaRPr>
                    </a:p>
                  </a:txBody>
                  <a:tcPr/>
                </a:tc>
                <a:tc>
                  <a:txBody>
                    <a:bodyPr/>
                    <a:lstStyle/>
                    <a:p>
                      <a:pPr algn="ctr"/>
                      <a:r>
                        <a:rPr lang="en-GB" sz="1200" b="0" dirty="0" smtClean="0">
                          <a:latin typeface="Calibri" panose="020F0502020204030204" pitchFamily="34" charset="0"/>
                        </a:rPr>
                        <a:t>9.4</a:t>
                      </a:r>
                      <a:endParaRPr lang="en-GB" sz="1200" b="0" dirty="0">
                        <a:latin typeface="Calibri" panose="020F0502020204030204" pitchFamily="34" charset="0"/>
                      </a:endParaRPr>
                    </a:p>
                  </a:txBody>
                  <a:tcPr/>
                </a:tc>
                <a:tc>
                  <a:txBody>
                    <a:bodyPr/>
                    <a:lstStyle/>
                    <a:p>
                      <a:pPr algn="ctr"/>
                      <a:r>
                        <a:rPr lang="en-GB" sz="1200" b="0" dirty="0" smtClean="0">
                          <a:latin typeface="Calibri" panose="020F0502020204030204" pitchFamily="34" charset="0"/>
                        </a:rPr>
                        <a:t>5.8</a:t>
                      </a:r>
                      <a:endParaRPr lang="en-GB" sz="1200" b="0" dirty="0">
                        <a:latin typeface="Calibri" panose="020F0502020204030204" pitchFamily="34" charset="0"/>
                      </a:endParaRPr>
                    </a:p>
                  </a:txBody>
                  <a:tcPr/>
                </a:tc>
                <a:tc>
                  <a:txBody>
                    <a:bodyPr/>
                    <a:lstStyle/>
                    <a:p>
                      <a:pPr algn="ctr"/>
                      <a:r>
                        <a:rPr lang="en-GB" sz="1200" b="0" dirty="0" smtClean="0">
                          <a:latin typeface="Calibri" panose="020F0502020204030204" pitchFamily="34" charset="0"/>
                        </a:rPr>
                        <a:t>23.6</a:t>
                      </a:r>
                      <a:endParaRPr lang="en-GB" sz="1200" b="0" dirty="0">
                        <a:latin typeface="Calibri" panose="020F0502020204030204" pitchFamily="34" charset="0"/>
                      </a:endParaRPr>
                    </a:p>
                  </a:txBody>
                  <a:tcPr/>
                </a:tc>
              </a:tr>
              <a:tr h="324732">
                <a:tc>
                  <a:txBody>
                    <a:bodyPr/>
                    <a:lstStyle/>
                    <a:p>
                      <a:r>
                        <a:rPr lang="en-GB" sz="1200" b="0" dirty="0" smtClean="0">
                          <a:latin typeface="Calibri" panose="020F0502020204030204" pitchFamily="34" charset="0"/>
                        </a:rPr>
                        <a:t>9</a:t>
                      </a:r>
                      <a:endParaRPr lang="en-GB" sz="1200" b="0" dirty="0">
                        <a:latin typeface="Calibri" panose="020F0502020204030204" pitchFamily="34" charset="0"/>
                      </a:endParaRPr>
                    </a:p>
                  </a:txBody>
                  <a:tcPr/>
                </a:tc>
                <a:tc>
                  <a:txBody>
                    <a:bodyPr/>
                    <a:lstStyle/>
                    <a:p>
                      <a:r>
                        <a:rPr lang="en-GB" sz="1200" b="0" dirty="0" smtClean="0">
                          <a:latin typeface="Calibri" panose="020F0502020204030204" pitchFamily="34" charset="0"/>
                        </a:rPr>
                        <a:t>30kg cable drum 10x rolled over cable</a:t>
                      </a:r>
                      <a:endParaRPr lang="en-GB" sz="1200" b="0" dirty="0">
                        <a:latin typeface="Calibri" panose="020F0502020204030204" pitchFamily="34" charset="0"/>
                      </a:endParaRPr>
                    </a:p>
                  </a:txBody>
                  <a:tcPr/>
                </a:tc>
                <a:tc>
                  <a:txBody>
                    <a:bodyPr/>
                    <a:lstStyle/>
                    <a:p>
                      <a:pPr algn="ctr"/>
                      <a:r>
                        <a:rPr lang="en-GB" sz="1200" b="0" dirty="0" smtClean="0">
                          <a:latin typeface="Calibri" panose="020F0502020204030204" pitchFamily="34" charset="0"/>
                        </a:rPr>
                        <a:t>9.4</a:t>
                      </a:r>
                      <a:endParaRPr lang="en-GB" sz="1200" b="0" dirty="0">
                        <a:latin typeface="Calibri" panose="020F0502020204030204" pitchFamily="34" charset="0"/>
                      </a:endParaRPr>
                    </a:p>
                  </a:txBody>
                  <a:tcPr/>
                </a:tc>
                <a:tc>
                  <a:txBody>
                    <a:bodyPr/>
                    <a:lstStyle/>
                    <a:p>
                      <a:pPr algn="ctr"/>
                      <a:r>
                        <a:rPr lang="en-GB" sz="1200" b="0" dirty="0" smtClean="0">
                          <a:latin typeface="Calibri" panose="020F0502020204030204" pitchFamily="34" charset="0"/>
                        </a:rPr>
                        <a:t>5.8</a:t>
                      </a:r>
                      <a:endParaRPr lang="en-GB" sz="1200" b="0" dirty="0">
                        <a:latin typeface="Calibri" panose="020F0502020204030204" pitchFamily="34" charset="0"/>
                      </a:endParaRPr>
                    </a:p>
                  </a:txBody>
                  <a:tcPr/>
                </a:tc>
                <a:tc>
                  <a:txBody>
                    <a:bodyPr/>
                    <a:lstStyle/>
                    <a:p>
                      <a:pPr algn="ctr"/>
                      <a:r>
                        <a:rPr lang="en-GB" sz="1200" b="0" dirty="0" smtClean="0">
                          <a:latin typeface="Calibri" panose="020F0502020204030204" pitchFamily="34" charset="0"/>
                        </a:rPr>
                        <a:t>23.4</a:t>
                      </a:r>
                      <a:endParaRPr lang="en-GB" sz="1200" b="0" dirty="0">
                        <a:latin typeface="Calibri" panose="020F0502020204030204" pitchFamily="34" charset="0"/>
                      </a:endParaRPr>
                    </a:p>
                  </a:txBody>
                  <a:tcPr/>
                </a:tc>
              </a:tr>
              <a:tr h="324732">
                <a:tc>
                  <a:txBody>
                    <a:bodyPr/>
                    <a:lstStyle/>
                    <a:p>
                      <a:r>
                        <a:rPr lang="en-GB" sz="1200" b="0" dirty="0" smtClean="0">
                          <a:latin typeface="Calibri" panose="020F0502020204030204" pitchFamily="34" charset="0"/>
                        </a:rPr>
                        <a:t>10 </a:t>
                      </a:r>
                      <a:endParaRPr lang="en-GB" sz="1200" b="0" dirty="0">
                        <a:latin typeface="Calibri" panose="020F0502020204030204" pitchFamily="34" charset="0"/>
                      </a:endParaRPr>
                    </a:p>
                  </a:txBody>
                  <a:tcPr/>
                </a:tc>
                <a:tc>
                  <a:txBody>
                    <a:bodyPr/>
                    <a:lstStyle/>
                    <a:p>
                      <a:r>
                        <a:rPr lang="en-GB" sz="1200" b="0" dirty="0" smtClean="0">
                          <a:latin typeface="Calibri" panose="020F0502020204030204" pitchFamily="34" charset="0"/>
                        </a:rPr>
                        <a:t>Audi</a:t>
                      </a:r>
                      <a:r>
                        <a:rPr lang="en-GB" sz="1200" b="0" baseline="0" dirty="0" smtClean="0">
                          <a:latin typeface="Calibri" panose="020F0502020204030204" pitchFamily="34" charset="0"/>
                        </a:rPr>
                        <a:t> A6 front drove over cable</a:t>
                      </a:r>
                      <a:endParaRPr lang="en-GB" sz="1200" b="0" dirty="0">
                        <a:latin typeface="Calibri" panose="020F0502020204030204" pitchFamily="34" charset="0"/>
                      </a:endParaRPr>
                    </a:p>
                  </a:txBody>
                  <a:tcPr/>
                </a:tc>
                <a:tc>
                  <a:txBody>
                    <a:bodyPr/>
                    <a:lstStyle/>
                    <a:p>
                      <a:pPr algn="ctr"/>
                      <a:r>
                        <a:rPr lang="en-GB" sz="1200" b="0" dirty="0" smtClean="0">
                          <a:latin typeface="Calibri" panose="020F0502020204030204" pitchFamily="34" charset="0"/>
                        </a:rPr>
                        <a:t>9.4</a:t>
                      </a:r>
                      <a:endParaRPr lang="en-GB" sz="1200" b="0" dirty="0">
                        <a:latin typeface="Calibri" panose="020F0502020204030204" pitchFamily="34" charset="0"/>
                      </a:endParaRPr>
                    </a:p>
                  </a:txBody>
                  <a:tcPr/>
                </a:tc>
                <a:tc>
                  <a:txBody>
                    <a:bodyPr/>
                    <a:lstStyle/>
                    <a:p>
                      <a:pPr algn="ctr"/>
                      <a:r>
                        <a:rPr lang="en-GB" sz="1200" b="0" dirty="0" smtClean="0">
                          <a:latin typeface="Calibri" panose="020F0502020204030204" pitchFamily="34" charset="0"/>
                        </a:rPr>
                        <a:t>5.8</a:t>
                      </a:r>
                      <a:endParaRPr lang="en-GB" sz="1200" b="0" dirty="0">
                        <a:latin typeface="Calibri" panose="020F0502020204030204" pitchFamily="34" charset="0"/>
                      </a:endParaRPr>
                    </a:p>
                  </a:txBody>
                  <a:tcPr/>
                </a:tc>
                <a:tc>
                  <a:txBody>
                    <a:bodyPr/>
                    <a:lstStyle/>
                    <a:p>
                      <a:pPr algn="ctr"/>
                      <a:r>
                        <a:rPr lang="en-GB" sz="1200" b="0" dirty="0" smtClean="0">
                          <a:latin typeface="Calibri" panose="020F0502020204030204" pitchFamily="34" charset="0"/>
                        </a:rPr>
                        <a:t>23.4</a:t>
                      </a:r>
                      <a:endParaRPr lang="en-GB" sz="1200" b="0" dirty="0">
                        <a:latin typeface="Calibri" panose="020F0502020204030204" pitchFamily="34" charset="0"/>
                      </a:endParaRPr>
                    </a:p>
                  </a:txBody>
                  <a:tcPr/>
                </a:tc>
              </a:tr>
              <a:tr h="324732">
                <a:tc>
                  <a:txBody>
                    <a:bodyPr/>
                    <a:lstStyle/>
                    <a:p>
                      <a:r>
                        <a:rPr lang="en-GB" sz="1200" b="0" dirty="0" smtClean="0">
                          <a:latin typeface="Calibri" panose="020F0502020204030204" pitchFamily="34" charset="0"/>
                        </a:rPr>
                        <a:t>11</a:t>
                      </a:r>
                      <a:endParaRPr lang="en-GB" sz="1200" b="0" dirty="0">
                        <a:latin typeface="Calibri" panose="020F0502020204030204" pitchFamily="34" charset="0"/>
                      </a:endParaRPr>
                    </a:p>
                  </a:txBody>
                  <a:tcPr/>
                </a:tc>
                <a:tc>
                  <a:txBody>
                    <a:bodyPr/>
                    <a:lstStyle/>
                    <a:p>
                      <a:r>
                        <a:rPr lang="en-GB" sz="1200" b="0" dirty="0" smtClean="0">
                          <a:latin typeface="Calibri" panose="020F0502020204030204" pitchFamily="34" charset="0"/>
                        </a:rPr>
                        <a:t>Cable jacked burned</a:t>
                      </a:r>
                      <a:r>
                        <a:rPr lang="en-GB" sz="1200" b="0" baseline="0" dirty="0" smtClean="0">
                          <a:latin typeface="Calibri" panose="020F0502020204030204" pitchFamily="34" charset="0"/>
                        </a:rPr>
                        <a:t> with hot air gun</a:t>
                      </a:r>
                      <a:endParaRPr lang="en-GB" sz="1200" b="0" dirty="0">
                        <a:latin typeface="Calibri" panose="020F0502020204030204" pitchFamily="34" charset="0"/>
                      </a:endParaRPr>
                    </a:p>
                  </a:txBody>
                  <a:tcPr/>
                </a:tc>
                <a:tc>
                  <a:txBody>
                    <a:bodyPr/>
                    <a:lstStyle/>
                    <a:p>
                      <a:pPr algn="ctr"/>
                      <a:r>
                        <a:rPr lang="en-GB" sz="1200" b="0" dirty="0" smtClean="0">
                          <a:latin typeface="Calibri" panose="020F0502020204030204" pitchFamily="34" charset="0"/>
                        </a:rPr>
                        <a:t>9.4</a:t>
                      </a:r>
                      <a:endParaRPr lang="en-GB" sz="1200" b="0" dirty="0">
                        <a:latin typeface="Calibri" panose="020F0502020204030204" pitchFamily="34" charset="0"/>
                      </a:endParaRPr>
                    </a:p>
                  </a:txBody>
                  <a:tcPr/>
                </a:tc>
                <a:tc>
                  <a:txBody>
                    <a:bodyPr/>
                    <a:lstStyle/>
                    <a:p>
                      <a:pPr algn="ctr"/>
                      <a:r>
                        <a:rPr lang="en-GB" sz="1200" b="0" dirty="0" smtClean="0">
                          <a:latin typeface="Calibri" panose="020F0502020204030204" pitchFamily="34" charset="0"/>
                        </a:rPr>
                        <a:t>5.9</a:t>
                      </a:r>
                      <a:endParaRPr lang="en-GB" sz="1200" b="0" dirty="0">
                        <a:latin typeface="Calibri" panose="020F0502020204030204" pitchFamily="34" charset="0"/>
                      </a:endParaRPr>
                    </a:p>
                  </a:txBody>
                  <a:tcPr/>
                </a:tc>
                <a:tc>
                  <a:txBody>
                    <a:bodyPr/>
                    <a:lstStyle/>
                    <a:p>
                      <a:pPr algn="ctr"/>
                      <a:r>
                        <a:rPr lang="en-GB" sz="1200" b="0" dirty="0" smtClean="0">
                          <a:latin typeface="Calibri" panose="020F0502020204030204" pitchFamily="34" charset="0"/>
                        </a:rPr>
                        <a:t>23.4</a:t>
                      </a:r>
                      <a:endParaRPr lang="en-GB" sz="1200" b="0" dirty="0">
                        <a:latin typeface="Calibri" panose="020F0502020204030204" pitchFamily="34" charset="0"/>
                      </a:endParaRPr>
                    </a:p>
                  </a:txBody>
                  <a:tcPr/>
                </a:tc>
              </a:tr>
            </a:tbl>
          </a:graphicData>
        </a:graphic>
      </p:graphicFrame>
      <p:pic>
        <p:nvPicPr>
          <p:cNvPr id="29698" name="Picture 2" descr="P:\Data\Lan_technik\PL Adapter\Pictures\Wear simulation\DSC_103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75" t="25095" r="32223" b="23348"/>
          <a:stretch/>
        </p:blipFill>
        <p:spPr bwMode="auto">
          <a:xfrm>
            <a:off x="6646965" y="673514"/>
            <a:ext cx="2508832" cy="1551262"/>
          </a:xfrm>
          <a:prstGeom prst="rect">
            <a:avLst/>
          </a:prstGeom>
          <a:noFill/>
          <a:extLst>
            <a:ext uri="{909E8E84-426E-40DD-AFC4-6F175D3DCCD1}">
              <a14:hiddenFill xmlns:a14="http://schemas.microsoft.com/office/drawing/2010/main">
                <a:solidFill>
                  <a:srgbClr val="FFFFFF"/>
                </a:solidFill>
              </a14:hiddenFill>
            </a:ext>
          </a:extLst>
        </p:spPr>
      </p:pic>
      <p:pic>
        <p:nvPicPr>
          <p:cNvPr id="29699" name="Picture 3" descr="P:\Data\Lan_technik\PL Adapter\Pictures\Wear simulation\DSC_103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003" t="16135" r="26583" b="17366"/>
          <a:stretch/>
        </p:blipFill>
        <p:spPr bwMode="auto">
          <a:xfrm>
            <a:off x="6307667" y="871573"/>
            <a:ext cx="2695936" cy="1961374"/>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P:\Data\Lan_technik\PL Adapter\Pictures\Wear simulation\DSC_103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562" t="40555" r="41582" b="23889"/>
          <a:stretch/>
        </p:blipFill>
        <p:spPr bwMode="auto">
          <a:xfrm>
            <a:off x="6307667" y="1823330"/>
            <a:ext cx="2607896" cy="1637285"/>
          </a:xfrm>
          <a:prstGeom prst="rect">
            <a:avLst/>
          </a:prstGeom>
          <a:noFill/>
          <a:extLst>
            <a:ext uri="{909E8E84-426E-40DD-AFC4-6F175D3DCCD1}">
              <a14:hiddenFill xmlns:a14="http://schemas.microsoft.com/office/drawing/2010/main">
                <a:solidFill>
                  <a:srgbClr val="FFFFFF"/>
                </a:solidFill>
              </a14:hiddenFill>
            </a:ext>
          </a:extLst>
        </p:spPr>
      </p:pic>
      <p:pic>
        <p:nvPicPr>
          <p:cNvPr id="29701" name="Picture 5" descr="P:\Data\Lan_technik\PL Adapter\Pictures\Wear simulation\DSC_1037.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312" t="15000" r="33438" b="30555"/>
          <a:stretch/>
        </p:blipFill>
        <p:spPr bwMode="auto">
          <a:xfrm>
            <a:off x="6132514" y="2502443"/>
            <a:ext cx="3046241" cy="2261603"/>
          </a:xfrm>
          <a:prstGeom prst="rect">
            <a:avLst/>
          </a:prstGeom>
          <a:noFill/>
          <a:extLst>
            <a:ext uri="{909E8E84-426E-40DD-AFC4-6F175D3DCCD1}">
              <a14:hiddenFill xmlns:a14="http://schemas.microsoft.com/office/drawing/2010/main">
                <a:solidFill>
                  <a:srgbClr val="FFFFFF"/>
                </a:solidFill>
              </a14:hiddenFill>
            </a:ext>
          </a:extLst>
        </p:spPr>
      </p:pic>
      <p:pic>
        <p:nvPicPr>
          <p:cNvPr id="29702" name="Picture 6" descr="P:\Data\Lan_technik\PL Adapter\Pictures\Wear simulation\DSC_103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2514" y="871573"/>
            <a:ext cx="3076039" cy="1730272"/>
          </a:xfrm>
          <a:prstGeom prst="rect">
            <a:avLst/>
          </a:prstGeom>
          <a:noFill/>
          <a:extLst>
            <a:ext uri="{909E8E84-426E-40DD-AFC4-6F175D3DCCD1}">
              <a14:hiddenFill xmlns:a14="http://schemas.microsoft.com/office/drawing/2010/main">
                <a:solidFill>
                  <a:srgbClr val="FFFFFF"/>
                </a:solidFill>
              </a14:hiddenFill>
            </a:ext>
          </a:extLst>
        </p:spPr>
      </p:pic>
      <p:pic>
        <p:nvPicPr>
          <p:cNvPr id="29703" name="Picture 7" descr="P:\Data\Lan_technik\PL Adapter\Pictures\Wear simulation\DSC_1040.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767"/>
          <a:stretch/>
        </p:blipFill>
        <p:spPr bwMode="auto">
          <a:xfrm>
            <a:off x="6132514" y="2718844"/>
            <a:ext cx="3426245" cy="2045202"/>
          </a:xfrm>
          <a:prstGeom prst="rect">
            <a:avLst/>
          </a:prstGeom>
          <a:noFill/>
          <a:extLst>
            <a:ext uri="{909E8E84-426E-40DD-AFC4-6F175D3DCCD1}">
              <a14:hiddenFill xmlns:a14="http://schemas.microsoft.com/office/drawing/2010/main">
                <a:solidFill>
                  <a:srgbClr val="FFFFFF"/>
                </a:solidFill>
              </a14:hiddenFill>
            </a:ext>
          </a:extLst>
        </p:spPr>
      </p:pic>
      <p:pic>
        <p:nvPicPr>
          <p:cNvPr id="29704" name="Picture 8" descr="P:\Data\Lan_technik\PL Adapter\Pictures\Wear simulation\DSC_1041.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5154" t="27876" r="29691" b="27222"/>
          <a:stretch/>
        </p:blipFill>
        <p:spPr bwMode="auto">
          <a:xfrm>
            <a:off x="6156735" y="649850"/>
            <a:ext cx="3039657" cy="2183868"/>
          </a:xfrm>
          <a:prstGeom prst="rect">
            <a:avLst/>
          </a:prstGeom>
          <a:noFill/>
          <a:extLst>
            <a:ext uri="{909E8E84-426E-40DD-AFC4-6F175D3DCCD1}">
              <a14:hiddenFill xmlns:a14="http://schemas.microsoft.com/office/drawing/2010/main">
                <a:solidFill>
                  <a:srgbClr val="FFFFFF"/>
                </a:solidFill>
              </a14:hiddenFill>
            </a:ext>
          </a:extLst>
        </p:spPr>
      </p:pic>
      <p:pic>
        <p:nvPicPr>
          <p:cNvPr id="29706" name="Picture 10" descr="P:\Data\Lan_technik\PL Adapter\Pictures\Wear simulation\DSC_1046.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6563" t="8889" r="15625"/>
          <a:stretch/>
        </p:blipFill>
        <p:spPr bwMode="auto">
          <a:xfrm>
            <a:off x="6139821" y="2790876"/>
            <a:ext cx="3036596" cy="2000007"/>
          </a:xfrm>
          <a:prstGeom prst="rect">
            <a:avLst/>
          </a:prstGeom>
          <a:noFill/>
          <a:extLst>
            <a:ext uri="{909E8E84-426E-40DD-AFC4-6F175D3DCCD1}">
              <a14:hiddenFill xmlns:a14="http://schemas.microsoft.com/office/drawing/2010/main">
                <a:solidFill>
                  <a:srgbClr val="FFFFFF"/>
                </a:solidFill>
              </a14:hiddenFill>
            </a:ext>
          </a:extLst>
        </p:spPr>
      </p:pic>
      <p:pic>
        <p:nvPicPr>
          <p:cNvPr id="29705" name="Picture 9" descr="P:\Data\Lan_technik\PL Adapter\Pictures\Wear simulation\DSC_1044.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8976" t="2540" r="9916" b="31349"/>
          <a:stretch/>
        </p:blipFill>
        <p:spPr bwMode="auto">
          <a:xfrm>
            <a:off x="6139821" y="649039"/>
            <a:ext cx="3113677" cy="1894841"/>
          </a:xfrm>
          <a:prstGeom prst="rect">
            <a:avLst/>
          </a:prstGeom>
          <a:noFill/>
          <a:extLst>
            <a:ext uri="{909E8E84-426E-40DD-AFC4-6F175D3DCCD1}">
              <a14:hiddenFill xmlns:a14="http://schemas.microsoft.com/office/drawing/2010/main">
                <a:solidFill>
                  <a:srgbClr val="FFFFFF"/>
                </a:solidFill>
              </a14:hiddenFill>
            </a:ext>
          </a:extLst>
        </p:spPr>
      </p:pic>
      <p:pic>
        <p:nvPicPr>
          <p:cNvPr id="29707" name="Picture 11" descr="P:\Data\Lan_technik\PL Adapter\Pictures\Wear simulation\DSC_1047.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3958" t="26023" r="32084" b="31111"/>
          <a:stretch/>
        </p:blipFill>
        <p:spPr bwMode="auto">
          <a:xfrm>
            <a:off x="6139821" y="2637832"/>
            <a:ext cx="3061424" cy="2173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06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9699"/>
                                        </p:tgtEl>
                                        <p:attrNameLst>
                                          <p:attrName>style.visibility</p:attrName>
                                        </p:attrNameLst>
                                      </p:cBhvr>
                                      <p:to>
                                        <p:strVal val="visible"/>
                                      </p:to>
                                    </p:set>
                                    <p:anim calcmode="lin" valueType="num">
                                      <p:cBhvr additive="base">
                                        <p:cTn id="11" dur="500" fill="hold"/>
                                        <p:tgtEl>
                                          <p:spTgt spid="29699"/>
                                        </p:tgtEl>
                                        <p:attrNameLst>
                                          <p:attrName>ppt_x</p:attrName>
                                        </p:attrNameLst>
                                      </p:cBhvr>
                                      <p:tavLst>
                                        <p:tav tm="0">
                                          <p:val>
                                            <p:strVal val="#ppt_x"/>
                                          </p:val>
                                        </p:tav>
                                        <p:tav tm="100000">
                                          <p:val>
                                            <p:strVal val="#ppt_x"/>
                                          </p:val>
                                        </p:tav>
                                      </p:tavLst>
                                    </p:anim>
                                    <p:anim calcmode="lin" valueType="num">
                                      <p:cBhvr additive="base">
                                        <p:cTn id="12" dur="500" fill="hold"/>
                                        <p:tgtEl>
                                          <p:spTgt spid="2969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9700"/>
                                        </p:tgtEl>
                                        <p:attrNameLst>
                                          <p:attrName>style.visibility</p:attrName>
                                        </p:attrNameLst>
                                      </p:cBhvr>
                                      <p:to>
                                        <p:strVal val="visible"/>
                                      </p:to>
                                    </p:set>
                                    <p:anim calcmode="lin" valueType="num">
                                      <p:cBhvr additive="base">
                                        <p:cTn id="17" dur="500" fill="hold"/>
                                        <p:tgtEl>
                                          <p:spTgt spid="29700"/>
                                        </p:tgtEl>
                                        <p:attrNameLst>
                                          <p:attrName>ppt_x</p:attrName>
                                        </p:attrNameLst>
                                      </p:cBhvr>
                                      <p:tavLst>
                                        <p:tav tm="0">
                                          <p:val>
                                            <p:strVal val="#ppt_x"/>
                                          </p:val>
                                        </p:tav>
                                        <p:tav tm="100000">
                                          <p:val>
                                            <p:strVal val="#ppt_x"/>
                                          </p:val>
                                        </p:tav>
                                      </p:tavLst>
                                    </p:anim>
                                    <p:anim calcmode="lin" valueType="num">
                                      <p:cBhvr additive="base">
                                        <p:cTn id="18" dur="500" fill="hold"/>
                                        <p:tgtEl>
                                          <p:spTgt spid="2970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9701"/>
                                        </p:tgtEl>
                                        <p:attrNameLst>
                                          <p:attrName>style.visibility</p:attrName>
                                        </p:attrNameLst>
                                      </p:cBhvr>
                                      <p:to>
                                        <p:strVal val="visible"/>
                                      </p:to>
                                    </p:set>
                                    <p:anim calcmode="lin" valueType="num">
                                      <p:cBhvr additive="base">
                                        <p:cTn id="23" dur="500" fill="hold"/>
                                        <p:tgtEl>
                                          <p:spTgt spid="29701"/>
                                        </p:tgtEl>
                                        <p:attrNameLst>
                                          <p:attrName>ppt_x</p:attrName>
                                        </p:attrNameLst>
                                      </p:cBhvr>
                                      <p:tavLst>
                                        <p:tav tm="0">
                                          <p:val>
                                            <p:strVal val="#ppt_x"/>
                                          </p:val>
                                        </p:tav>
                                        <p:tav tm="100000">
                                          <p:val>
                                            <p:strVal val="#ppt_x"/>
                                          </p:val>
                                        </p:tav>
                                      </p:tavLst>
                                    </p:anim>
                                    <p:anim calcmode="lin" valueType="num">
                                      <p:cBhvr additive="base">
                                        <p:cTn id="24" dur="500" fill="hold"/>
                                        <p:tgtEl>
                                          <p:spTgt spid="2970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70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9703"/>
                                        </p:tgtEl>
                                        <p:attrNameLst>
                                          <p:attrName>style.visibility</p:attrName>
                                        </p:attrNameLst>
                                      </p:cBhvr>
                                      <p:to>
                                        <p:strVal val="visible"/>
                                      </p:to>
                                    </p:set>
                                    <p:anim calcmode="lin" valueType="num">
                                      <p:cBhvr additive="base">
                                        <p:cTn id="33" dur="500" fill="hold"/>
                                        <p:tgtEl>
                                          <p:spTgt spid="29703"/>
                                        </p:tgtEl>
                                        <p:attrNameLst>
                                          <p:attrName>ppt_x</p:attrName>
                                        </p:attrNameLst>
                                      </p:cBhvr>
                                      <p:tavLst>
                                        <p:tav tm="0">
                                          <p:val>
                                            <p:strVal val="#ppt_x"/>
                                          </p:val>
                                        </p:tav>
                                        <p:tav tm="100000">
                                          <p:val>
                                            <p:strVal val="#ppt_x"/>
                                          </p:val>
                                        </p:tav>
                                      </p:tavLst>
                                    </p:anim>
                                    <p:anim calcmode="lin" valueType="num">
                                      <p:cBhvr additive="base">
                                        <p:cTn id="34" dur="500" fill="hold"/>
                                        <p:tgtEl>
                                          <p:spTgt spid="2970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9704"/>
                                        </p:tgtEl>
                                        <p:attrNameLst>
                                          <p:attrName>style.visibility</p:attrName>
                                        </p:attrNameLst>
                                      </p:cBhvr>
                                      <p:to>
                                        <p:strVal val="visible"/>
                                      </p:to>
                                    </p:set>
                                    <p:anim calcmode="lin" valueType="num">
                                      <p:cBhvr additive="base">
                                        <p:cTn id="39" dur="500" fill="hold"/>
                                        <p:tgtEl>
                                          <p:spTgt spid="29704"/>
                                        </p:tgtEl>
                                        <p:attrNameLst>
                                          <p:attrName>ppt_x</p:attrName>
                                        </p:attrNameLst>
                                      </p:cBhvr>
                                      <p:tavLst>
                                        <p:tav tm="0">
                                          <p:val>
                                            <p:strVal val="#ppt_x"/>
                                          </p:val>
                                        </p:tav>
                                        <p:tav tm="100000">
                                          <p:val>
                                            <p:strVal val="#ppt_x"/>
                                          </p:val>
                                        </p:tav>
                                      </p:tavLst>
                                    </p:anim>
                                    <p:anim calcmode="lin" valueType="num">
                                      <p:cBhvr additive="base">
                                        <p:cTn id="40" dur="500" fill="hold"/>
                                        <p:tgtEl>
                                          <p:spTgt spid="2970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9706"/>
                                        </p:tgtEl>
                                        <p:attrNameLst>
                                          <p:attrName>style.visibility</p:attrName>
                                        </p:attrNameLst>
                                      </p:cBhvr>
                                      <p:to>
                                        <p:strVal val="visible"/>
                                      </p:to>
                                    </p:set>
                                    <p:anim calcmode="lin" valueType="num">
                                      <p:cBhvr additive="base">
                                        <p:cTn id="45" dur="500" fill="hold"/>
                                        <p:tgtEl>
                                          <p:spTgt spid="29706"/>
                                        </p:tgtEl>
                                        <p:attrNameLst>
                                          <p:attrName>ppt_x</p:attrName>
                                        </p:attrNameLst>
                                      </p:cBhvr>
                                      <p:tavLst>
                                        <p:tav tm="0">
                                          <p:val>
                                            <p:strVal val="#ppt_x"/>
                                          </p:val>
                                        </p:tav>
                                        <p:tav tm="100000">
                                          <p:val>
                                            <p:strVal val="#ppt_x"/>
                                          </p:val>
                                        </p:tav>
                                      </p:tavLst>
                                    </p:anim>
                                    <p:anim calcmode="lin" valueType="num">
                                      <p:cBhvr additive="base">
                                        <p:cTn id="46" dur="500" fill="hold"/>
                                        <p:tgtEl>
                                          <p:spTgt spid="2970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9705"/>
                                        </p:tgtEl>
                                        <p:attrNameLst>
                                          <p:attrName>style.visibility</p:attrName>
                                        </p:attrNameLst>
                                      </p:cBhvr>
                                      <p:to>
                                        <p:strVal val="visible"/>
                                      </p:to>
                                    </p:set>
                                    <p:anim calcmode="lin" valueType="num">
                                      <p:cBhvr additive="base">
                                        <p:cTn id="51" dur="500" fill="hold"/>
                                        <p:tgtEl>
                                          <p:spTgt spid="29705"/>
                                        </p:tgtEl>
                                        <p:attrNameLst>
                                          <p:attrName>ppt_x</p:attrName>
                                        </p:attrNameLst>
                                      </p:cBhvr>
                                      <p:tavLst>
                                        <p:tav tm="0">
                                          <p:val>
                                            <p:strVal val="#ppt_x"/>
                                          </p:val>
                                        </p:tav>
                                        <p:tav tm="100000">
                                          <p:val>
                                            <p:strVal val="#ppt_x"/>
                                          </p:val>
                                        </p:tav>
                                      </p:tavLst>
                                    </p:anim>
                                    <p:anim calcmode="lin" valueType="num">
                                      <p:cBhvr additive="base">
                                        <p:cTn id="52" dur="500" fill="hold"/>
                                        <p:tgtEl>
                                          <p:spTgt spid="2970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9707"/>
                                        </p:tgtEl>
                                        <p:attrNameLst>
                                          <p:attrName>style.visibility</p:attrName>
                                        </p:attrNameLst>
                                      </p:cBhvr>
                                      <p:to>
                                        <p:strVal val="visible"/>
                                      </p:to>
                                    </p:set>
                                    <p:anim calcmode="lin" valueType="num">
                                      <p:cBhvr additive="base">
                                        <p:cTn id="57" dur="500" fill="hold"/>
                                        <p:tgtEl>
                                          <p:spTgt spid="29707"/>
                                        </p:tgtEl>
                                        <p:attrNameLst>
                                          <p:attrName>ppt_x</p:attrName>
                                        </p:attrNameLst>
                                      </p:cBhvr>
                                      <p:tavLst>
                                        <p:tav tm="0">
                                          <p:val>
                                            <p:strVal val="#ppt_x"/>
                                          </p:val>
                                        </p:tav>
                                        <p:tav tm="100000">
                                          <p:val>
                                            <p:strVal val="#ppt_x"/>
                                          </p:val>
                                        </p:tav>
                                      </p:tavLst>
                                    </p:anim>
                                    <p:anim calcmode="lin" valueType="num">
                                      <p:cBhvr additive="base">
                                        <p:cTn id="58" dur="500" fill="hold"/>
                                        <p:tgtEl>
                                          <p:spTgt spid="297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Box 19"/>
          <p:cNvSpPr txBox="1">
            <a:spLocks noChangeArrowheads="1"/>
          </p:cNvSpPr>
          <p:nvPr/>
        </p:nvSpPr>
        <p:spPr bwMode="auto">
          <a:xfrm>
            <a:off x="266699" y="877550"/>
            <a:ext cx="7621377" cy="3416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marL="285750" indent="-285750"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eaLnBrk="1" hangingPunct="1">
              <a:lnSpc>
                <a:spcPct val="150000"/>
              </a:lnSpc>
              <a:buFont typeface="Arial" charset="0"/>
              <a:buChar char="•"/>
            </a:pPr>
            <a:r>
              <a:rPr lang="en-GB" altLang="en-US" b="0" dirty="0" smtClean="0">
                <a:latin typeface="Calibri" panose="020F0502020204030204" pitchFamily="34" charset="0"/>
              </a:rPr>
              <a:t>Most accessories are compatible between </a:t>
            </a:r>
            <a:r>
              <a:rPr lang="en-GB" altLang="en-US" b="0" dirty="0" err="1" smtClean="0">
                <a:latin typeface="Calibri" panose="020F0502020204030204" pitchFamily="34" charset="0"/>
              </a:rPr>
              <a:t>LanTEK</a:t>
            </a:r>
            <a:r>
              <a:rPr lang="en-GB" altLang="en-US" b="0" dirty="0" smtClean="0">
                <a:latin typeface="Calibri" panose="020F0502020204030204" pitchFamily="34" charset="0"/>
              </a:rPr>
              <a:t> III and </a:t>
            </a:r>
            <a:r>
              <a:rPr lang="en-GB" altLang="en-US" b="0" dirty="0" err="1" smtClean="0">
                <a:latin typeface="Calibri" panose="020F0502020204030204" pitchFamily="34" charset="0"/>
              </a:rPr>
              <a:t>LanTEK</a:t>
            </a:r>
            <a:r>
              <a:rPr lang="en-GB" altLang="en-US" b="0" dirty="0" smtClean="0">
                <a:latin typeface="Calibri" panose="020F0502020204030204" pitchFamily="34" charset="0"/>
              </a:rPr>
              <a:t> II Series</a:t>
            </a:r>
          </a:p>
          <a:p>
            <a:pPr lvl="1" algn="l" eaLnBrk="1" hangingPunct="1">
              <a:lnSpc>
                <a:spcPct val="150000"/>
              </a:lnSpc>
              <a:buFont typeface="Arial" charset="0"/>
              <a:buChar char="•"/>
            </a:pPr>
            <a:r>
              <a:rPr lang="en-GB" altLang="en-US" b="0" dirty="0" smtClean="0">
                <a:latin typeface="Calibri" panose="020F0502020204030204" pitchFamily="34" charset="0"/>
              </a:rPr>
              <a:t>Exceptions</a:t>
            </a:r>
          </a:p>
          <a:p>
            <a:pPr lvl="2" algn="l" eaLnBrk="1" hangingPunct="1">
              <a:lnSpc>
                <a:spcPct val="150000"/>
              </a:lnSpc>
              <a:buFont typeface="Arial" charset="0"/>
              <a:buChar char="•"/>
            </a:pPr>
            <a:r>
              <a:rPr lang="en-GB" altLang="en-US" b="0" dirty="0" smtClean="0">
                <a:latin typeface="Calibri" panose="020F0502020204030204" pitchFamily="34" charset="0"/>
              </a:rPr>
              <a:t>PL adapters will not work on </a:t>
            </a:r>
            <a:r>
              <a:rPr lang="en-GB" altLang="en-US" b="0" dirty="0" err="1" smtClean="0">
                <a:latin typeface="Calibri" panose="020F0502020204030204" pitchFamily="34" charset="0"/>
              </a:rPr>
              <a:t>LanTEK</a:t>
            </a:r>
            <a:r>
              <a:rPr lang="en-GB" altLang="en-US" b="0" dirty="0" smtClean="0">
                <a:latin typeface="Calibri" panose="020F0502020204030204" pitchFamily="34" charset="0"/>
              </a:rPr>
              <a:t> II</a:t>
            </a:r>
          </a:p>
          <a:p>
            <a:pPr lvl="2" algn="l" eaLnBrk="1" hangingPunct="1">
              <a:lnSpc>
                <a:spcPct val="150000"/>
              </a:lnSpc>
              <a:buFont typeface="Arial" charset="0"/>
              <a:buChar char="•"/>
            </a:pPr>
            <a:r>
              <a:rPr lang="en-GB" altLang="en-US" b="0" dirty="0" err="1" smtClean="0">
                <a:latin typeface="Calibri" panose="020F0502020204030204" pitchFamily="34" charset="0"/>
              </a:rPr>
              <a:t>FiberTEK</a:t>
            </a:r>
            <a:r>
              <a:rPr lang="en-GB" altLang="en-US" b="0" dirty="0" smtClean="0">
                <a:latin typeface="Calibri" panose="020F0502020204030204" pitchFamily="34" charset="0"/>
              </a:rPr>
              <a:t> II adapters will not work on </a:t>
            </a:r>
            <a:r>
              <a:rPr lang="en-GB" altLang="en-US" b="0" dirty="0" err="1" smtClean="0">
                <a:latin typeface="Calibri" panose="020F0502020204030204" pitchFamily="34" charset="0"/>
              </a:rPr>
              <a:t>LanTEK</a:t>
            </a:r>
            <a:r>
              <a:rPr lang="en-GB" altLang="en-US" b="0" dirty="0" smtClean="0">
                <a:latin typeface="Calibri" panose="020F0502020204030204" pitchFamily="34" charset="0"/>
              </a:rPr>
              <a:t> III</a:t>
            </a:r>
          </a:p>
          <a:p>
            <a:pPr lvl="1" algn="l" eaLnBrk="1" hangingPunct="1">
              <a:lnSpc>
                <a:spcPct val="150000"/>
              </a:lnSpc>
              <a:buFont typeface="Arial" charset="0"/>
              <a:buChar char="•"/>
            </a:pPr>
            <a:r>
              <a:rPr lang="en-GB" altLang="en-US" b="0" dirty="0" smtClean="0">
                <a:latin typeface="Calibri" panose="020F0502020204030204" pitchFamily="34" charset="0"/>
              </a:rPr>
              <a:t>NEW PART NUMBERS!</a:t>
            </a:r>
          </a:p>
          <a:p>
            <a:pPr lvl="2" algn="l" eaLnBrk="1" hangingPunct="1">
              <a:lnSpc>
                <a:spcPct val="150000"/>
              </a:lnSpc>
              <a:buFont typeface="Arial" charset="0"/>
              <a:buChar char="•"/>
            </a:pPr>
            <a:r>
              <a:rPr lang="en-GB" altLang="en-US" b="0" dirty="0" err="1" smtClean="0">
                <a:latin typeface="Calibri" panose="020F0502020204030204" pitchFamily="34" charset="0"/>
              </a:rPr>
              <a:t>LanTEK</a:t>
            </a:r>
            <a:r>
              <a:rPr lang="en-GB" altLang="en-US" b="0" dirty="0" smtClean="0">
                <a:latin typeface="Calibri" panose="020F0502020204030204" pitchFamily="34" charset="0"/>
              </a:rPr>
              <a:t> III accessories will have new part numbers</a:t>
            </a:r>
          </a:p>
          <a:p>
            <a:pPr lvl="2" algn="l" eaLnBrk="1" hangingPunct="1">
              <a:lnSpc>
                <a:spcPct val="150000"/>
              </a:lnSpc>
              <a:buFont typeface="Arial" charset="0"/>
              <a:buChar char="•"/>
            </a:pPr>
            <a:r>
              <a:rPr lang="en-GB" altLang="en-US" b="0" dirty="0" err="1" smtClean="0">
                <a:latin typeface="Calibri" panose="020F0502020204030204" pitchFamily="34" charset="0"/>
              </a:rPr>
              <a:t>LanTEK</a:t>
            </a:r>
            <a:r>
              <a:rPr lang="en-GB" altLang="en-US" b="0" dirty="0" smtClean="0">
                <a:latin typeface="Calibri" panose="020F0502020204030204" pitchFamily="34" charset="0"/>
              </a:rPr>
              <a:t> III accessories are compatible with </a:t>
            </a:r>
            <a:r>
              <a:rPr lang="en-GB" altLang="en-US" b="0" dirty="0" err="1" smtClean="0">
                <a:latin typeface="Calibri" panose="020F0502020204030204" pitchFamily="34" charset="0"/>
              </a:rPr>
              <a:t>LanTEK</a:t>
            </a:r>
            <a:r>
              <a:rPr lang="en-GB" altLang="en-US" b="0" dirty="0" smtClean="0">
                <a:latin typeface="Calibri" panose="020F0502020204030204" pitchFamily="34" charset="0"/>
              </a:rPr>
              <a:t> II – new part numbers should be used.</a:t>
            </a:r>
            <a:endParaRPr lang="en-GB" altLang="en-US" b="0" dirty="0">
              <a:latin typeface="Calibri" panose="020F0502020204030204" pitchFamily="34" charset="0"/>
            </a:endParaRPr>
          </a:p>
        </p:txBody>
      </p:sp>
      <p:sp>
        <p:nvSpPr>
          <p:cNvPr id="5" name="Title 3"/>
          <p:cNvSpPr txBox="1">
            <a:spLocks/>
          </p:cNvSpPr>
          <p:nvPr/>
        </p:nvSpPr>
        <p:spPr>
          <a:xfrm>
            <a:off x="5302156" y="140301"/>
            <a:ext cx="3684896"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latin typeface="Calibri" panose="020F0502020204030204" pitchFamily="34" charset="0"/>
              </a:rPr>
              <a:t>Accessories</a:t>
            </a:r>
          </a:p>
        </p:txBody>
      </p:sp>
    </p:spTree>
    <p:extLst>
      <p:ext uri="{BB962C8B-B14F-4D97-AF65-F5344CB8AC3E}">
        <p14:creationId xmlns:p14="http://schemas.microsoft.com/office/powerpoint/2010/main" val="394838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7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67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266700" y="892970"/>
            <a:ext cx="8509000" cy="384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a:defRPr/>
            </a:pPr>
            <a:r>
              <a:rPr lang="en-GB" dirty="0" smtClean="0">
                <a:latin typeface="Calibri" panose="020F0502020204030204" pitchFamily="34" charset="0"/>
              </a:rPr>
              <a:t>New PC </a:t>
            </a:r>
            <a:r>
              <a:rPr lang="en-GB" dirty="0">
                <a:latin typeface="Calibri" panose="020F0502020204030204" pitchFamily="34" charset="0"/>
              </a:rPr>
              <a:t>Software IDEAL </a:t>
            </a:r>
            <a:r>
              <a:rPr lang="en-GB" dirty="0" err="1">
                <a:latin typeface="Calibri" panose="020F0502020204030204" pitchFamily="34" charset="0"/>
              </a:rPr>
              <a:t>DataCENTER</a:t>
            </a:r>
            <a:r>
              <a:rPr lang="en-GB" dirty="0">
                <a:latin typeface="Calibri" panose="020F0502020204030204" pitchFamily="34" charset="0"/>
              </a:rPr>
              <a:t> </a:t>
            </a:r>
            <a:r>
              <a:rPr lang="en-GB" dirty="0" smtClean="0">
                <a:latin typeface="Calibri" panose="020F0502020204030204" pitchFamily="34" charset="0"/>
              </a:rPr>
              <a:t>2.5  (IDC)</a:t>
            </a:r>
            <a:endParaRPr lang="en-GB" dirty="0">
              <a:latin typeface="Calibri" panose="020F0502020204030204" pitchFamily="34" charset="0"/>
            </a:endParaRPr>
          </a:p>
          <a:p>
            <a:pPr marL="285717" algn="l">
              <a:buFont typeface="Arial" panose="020B0604020202020204" pitchFamily="34" charset="0"/>
              <a:buChar char="•"/>
              <a:defRPr/>
            </a:pPr>
            <a:r>
              <a:rPr lang="en-GB" sz="1600" b="0" dirty="0">
                <a:latin typeface="Calibri" panose="020F0502020204030204" pitchFamily="34" charset="0"/>
              </a:rPr>
              <a:t>  The new release supports the new test functions and comes with a number of large improvements</a:t>
            </a:r>
          </a:p>
          <a:p>
            <a:pPr marL="1028583" lvl="1" algn="l">
              <a:buFont typeface="Arial" panose="020B0604020202020204" pitchFamily="34" charset="0"/>
              <a:buChar char="•"/>
              <a:defRPr/>
            </a:pPr>
            <a:r>
              <a:rPr lang="en-GB" sz="1600" b="0" dirty="0">
                <a:latin typeface="Calibri" panose="020F0502020204030204" pitchFamily="34" charset="0"/>
              </a:rPr>
              <a:t>TDX and TDRL support</a:t>
            </a:r>
          </a:p>
          <a:p>
            <a:pPr marL="1028583" lvl="1" algn="l">
              <a:buFont typeface="Arial" panose="020B0604020202020204" pitchFamily="34" charset="0"/>
              <a:buChar char="•"/>
              <a:defRPr/>
            </a:pPr>
            <a:r>
              <a:rPr lang="en-GB" sz="1600" b="0" dirty="0">
                <a:latin typeface="Calibri" panose="020F0502020204030204" pitchFamily="34" charset="0"/>
              </a:rPr>
              <a:t>Sub projects: Up to 8 layers of sub directories in the logic of a campus site:</a:t>
            </a:r>
          </a:p>
          <a:p>
            <a:pPr marL="1428587" lvl="2" algn="l">
              <a:buFont typeface="Arial" panose="020B0604020202020204" pitchFamily="34" charset="0"/>
              <a:buChar char="•"/>
            </a:pPr>
            <a:r>
              <a:rPr lang="en-US" sz="1600" b="0" dirty="0">
                <a:latin typeface="Calibri" panose="020F0502020204030204" pitchFamily="34" charset="0"/>
              </a:rPr>
              <a:t>Generic folder</a:t>
            </a:r>
            <a:endParaRPr lang="en-GB" sz="1600" b="0" dirty="0">
              <a:latin typeface="Calibri" panose="020F0502020204030204" pitchFamily="34" charset="0"/>
            </a:endParaRPr>
          </a:p>
          <a:p>
            <a:pPr lvl="3" algn="l">
              <a:buFont typeface="Arial" panose="020B0604020202020204" pitchFamily="34" charset="0"/>
              <a:buChar char="•"/>
            </a:pPr>
            <a:r>
              <a:rPr lang="en-US" sz="1600" b="0" dirty="0">
                <a:latin typeface="Calibri" panose="020F0502020204030204" pitchFamily="34" charset="0"/>
              </a:rPr>
              <a:t>Project</a:t>
            </a:r>
            <a:endParaRPr lang="en-GB" sz="1600" b="0" dirty="0">
              <a:latin typeface="Calibri" panose="020F0502020204030204" pitchFamily="34" charset="0"/>
            </a:endParaRPr>
          </a:p>
          <a:p>
            <a:pPr marL="2114310" lvl="4" indent="-285717" algn="l">
              <a:buFont typeface="Arial" panose="020B0604020202020204" pitchFamily="34" charset="0"/>
              <a:buChar char="•"/>
            </a:pPr>
            <a:r>
              <a:rPr lang="en-US" sz="1600" b="0" dirty="0">
                <a:latin typeface="Calibri" panose="020F0502020204030204" pitchFamily="34" charset="0"/>
              </a:rPr>
              <a:t>Site</a:t>
            </a:r>
            <a:endParaRPr lang="en-GB" sz="1600" b="0" dirty="0">
              <a:latin typeface="Calibri" panose="020F0502020204030204" pitchFamily="34" charset="0"/>
            </a:endParaRPr>
          </a:p>
          <a:p>
            <a:pPr marL="2571457" lvl="5" indent="-285717" algn="l">
              <a:buFont typeface="Arial" panose="020B0604020202020204" pitchFamily="34" charset="0"/>
              <a:buChar char="•"/>
            </a:pPr>
            <a:r>
              <a:rPr lang="en-US" sz="1600" b="0" dirty="0">
                <a:latin typeface="Calibri" panose="020F0502020204030204" pitchFamily="34" charset="0"/>
              </a:rPr>
              <a:t>Building</a:t>
            </a:r>
            <a:endParaRPr lang="en-GB" sz="1600" b="0" dirty="0">
              <a:latin typeface="Calibri" panose="020F0502020204030204" pitchFamily="34" charset="0"/>
            </a:endParaRPr>
          </a:p>
          <a:p>
            <a:pPr marL="3028605" lvl="6" indent="-285717" algn="l">
              <a:buFont typeface="Arial" panose="020B0604020202020204" pitchFamily="34" charset="0"/>
              <a:buChar char="•"/>
            </a:pPr>
            <a:r>
              <a:rPr lang="en-US" sz="1600" b="0" dirty="0">
                <a:latin typeface="Calibri" panose="020F0502020204030204" pitchFamily="34" charset="0"/>
              </a:rPr>
              <a:t>Telecommunication room</a:t>
            </a:r>
            <a:endParaRPr lang="en-GB" sz="1600" b="0" dirty="0">
              <a:latin typeface="Calibri" panose="020F0502020204030204" pitchFamily="34" charset="0"/>
            </a:endParaRPr>
          </a:p>
          <a:p>
            <a:pPr marL="3485754" lvl="7" indent="-285717" algn="l">
              <a:buFont typeface="Arial" panose="020B0604020202020204" pitchFamily="34" charset="0"/>
              <a:buChar char="•"/>
            </a:pPr>
            <a:r>
              <a:rPr lang="en-US" sz="1600" b="0" dirty="0">
                <a:latin typeface="Calibri" panose="020F0502020204030204" pitchFamily="34" charset="0"/>
              </a:rPr>
              <a:t>Rack</a:t>
            </a:r>
            <a:endParaRPr lang="en-GB" sz="1600" b="0" dirty="0">
              <a:latin typeface="Calibri" panose="020F0502020204030204" pitchFamily="34" charset="0"/>
            </a:endParaRPr>
          </a:p>
          <a:p>
            <a:pPr marL="3942902" lvl="8" indent="-285717" algn="l">
              <a:buFont typeface="Arial" panose="020B0604020202020204" pitchFamily="34" charset="0"/>
              <a:buChar char="•"/>
            </a:pPr>
            <a:r>
              <a:rPr lang="en-US" sz="1600" b="0" dirty="0">
                <a:latin typeface="Calibri" panose="020F0502020204030204" pitchFamily="34" charset="0"/>
              </a:rPr>
              <a:t>Panel</a:t>
            </a:r>
            <a:endParaRPr lang="en-GB" sz="1600" b="0" dirty="0">
              <a:latin typeface="Calibri" panose="020F0502020204030204" pitchFamily="34" charset="0"/>
            </a:endParaRPr>
          </a:p>
          <a:p>
            <a:pPr lvl="1" indent="0" algn="l">
              <a:defRPr/>
            </a:pPr>
            <a:endParaRPr lang="en-GB" sz="1600" b="0" dirty="0">
              <a:latin typeface="Calibri" panose="020F0502020204030204" pitchFamily="34" charset="0"/>
            </a:endParaRPr>
          </a:p>
          <a:p>
            <a:pPr marL="285717" indent="-285717" algn="just">
              <a:buFont typeface="Arial" panose="020B0604020202020204" pitchFamily="34" charset="0"/>
              <a:buChar char="•"/>
              <a:defRPr/>
            </a:pPr>
            <a:endParaRPr lang="en-GB" sz="1600" b="0" dirty="0">
              <a:latin typeface="Calibri" panose="020F0502020204030204" pitchFamily="34" charset="0"/>
            </a:endParaRPr>
          </a:p>
          <a:p>
            <a:pPr algn="just">
              <a:defRPr/>
            </a:pPr>
            <a:endParaRPr lang="en-GB" altLang="en-US" dirty="0">
              <a:latin typeface="Calibri" panose="020F0502020204030204" pitchFamily="34" charset="0"/>
            </a:endParaRPr>
          </a:p>
        </p:txBody>
      </p:sp>
      <p:sp>
        <p:nvSpPr>
          <p:cNvPr id="4" name="Title 3"/>
          <p:cNvSpPr txBox="1">
            <a:spLocks/>
          </p:cNvSpPr>
          <p:nvPr/>
        </p:nvSpPr>
        <p:spPr>
          <a:xfrm>
            <a:off x="5302156" y="140301"/>
            <a:ext cx="3684896"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latin typeface="Calibri" panose="020F0502020204030204" pitchFamily="34" charset="0"/>
              </a:rPr>
              <a:t>IDC</a:t>
            </a:r>
          </a:p>
        </p:txBody>
      </p:sp>
    </p:spTree>
    <p:extLst>
      <p:ext uri="{BB962C8B-B14F-4D97-AF65-F5344CB8AC3E}">
        <p14:creationId xmlns:p14="http://schemas.microsoft.com/office/powerpoint/2010/main" val="176962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7">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7">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7">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7">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7">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7">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47">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AutoShape 3"/>
          <p:cNvSpPr>
            <a:spLocks noChangeArrowheads="1"/>
          </p:cNvSpPr>
          <p:nvPr/>
        </p:nvSpPr>
        <p:spPr bwMode="auto">
          <a:xfrm>
            <a:off x="0" y="2683742"/>
            <a:ext cx="9125156" cy="691678"/>
          </a:xfrm>
          <a:prstGeom prst="rightArrow">
            <a:avLst>
              <a:gd name="adj1" fmla="val 39750"/>
              <a:gd name="adj2" fmla="val 61241"/>
            </a:avLst>
          </a:prstGeom>
          <a:solidFill>
            <a:srgbClr val="006AB6"/>
          </a:solidFill>
          <a:ln w="9525">
            <a:solidFill>
              <a:srgbClr val="000000"/>
            </a:solidFill>
            <a:miter lim="800000"/>
            <a:headEnd/>
            <a:tailEnd/>
          </a:ln>
        </p:spPr>
        <p:txBody>
          <a:bodyPr wrap="none" lIns="91430" tIns="45715" rIns="91430" bIns="45715" anchor="ctr"/>
          <a:lstStyle/>
          <a:p>
            <a:pPr algn="l" defTabSz="914296" fontAlgn="auto">
              <a:spcBef>
                <a:spcPts val="0"/>
              </a:spcBef>
              <a:spcAft>
                <a:spcPts val="0"/>
              </a:spcAft>
              <a:defRPr/>
            </a:pPr>
            <a:endParaRPr lang="de-DE" sz="2400" b="0" kern="0">
              <a:solidFill>
                <a:srgbClr val="000000"/>
              </a:solidFill>
              <a:latin typeface="Times New Roman" pitchFamily="18" charset="0"/>
            </a:endParaRPr>
          </a:p>
        </p:txBody>
      </p:sp>
      <p:pic>
        <p:nvPicPr>
          <p:cNvPr id="195" name="Picture 35" descr="fump2"/>
          <p:cNvPicPr>
            <a:picLocks noChangeAspect="1" noChangeArrowheads="1"/>
          </p:cNvPicPr>
          <p:nvPr/>
        </p:nvPicPr>
        <p:blipFill>
          <a:blip r:embed="rId3" cstate="print">
            <a:clrChange>
              <a:clrFrom>
                <a:srgbClr val="00FF01"/>
              </a:clrFrom>
              <a:clrTo>
                <a:srgbClr val="00FF01">
                  <a:alpha val="0"/>
                </a:srgbClr>
              </a:clrTo>
            </a:clrChange>
            <a:extLst>
              <a:ext uri="{28A0092B-C50C-407E-A947-70E740481C1C}">
                <a14:useLocalDpi xmlns:a14="http://schemas.microsoft.com/office/drawing/2010/main" val="0"/>
              </a:ext>
            </a:extLst>
          </a:blip>
          <a:srcRect/>
          <a:stretch>
            <a:fillRect/>
          </a:stretch>
        </p:blipFill>
        <p:spPr bwMode="invGray">
          <a:xfrm>
            <a:off x="981069" y="2210257"/>
            <a:ext cx="611653" cy="1137888"/>
          </a:xfrm>
          <a:prstGeom prst="rect">
            <a:avLst/>
          </a:prstGeom>
          <a:noFill/>
          <a:ln w="9525">
            <a:noFill/>
            <a:miter lim="800000"/>
            <a:headEnd/>
            <a:tailEnd/>
          </a:ln>
        </p:spPr>
      </p:pic>
      <p:pic>
        <p:nvPicPr>
          <p:cNvPr id="196" name="Picture 36" descr="prox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22814" y="2167582"/>
            <a:ext cx="580611" cy="1112796"/>
          </a:xfrm>
          <a:prstGeom prst="rect">
            <a:avLst/>
          </a:prstGeom>
          <a:noFill/>
          <a:ln w="9525">
            <a:noFill/>
            <a:miter lim="800000"/>
            <a:headEnd/>
            <a:tailEnd/>
          </a:ln>
        </p:spPr>
      </p:pic>
      <p:pic>
        <p:nvPicPr>
          <p:cNvPr id="197" name="Picture 37" descr="lt8600"/>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92622" y="2210258"/>
            <a:ext cx="515076" cy="1088794"/>
          </a:xfrm>
          <a:prstGeom prst="rect">
            <a:avLst/>
          </a:prstGeom>
          <a:noFill/>
          <a:ln w="9525">
            <a:noFill/>
            <a:miter lim="800000"/>
            <a:headEnd/>
            <a:tailEnd/>
          </a:ln>
        </p:spPr>
      </p:pic>
      <p:sp>
        <p:nvSpPr>
          <p:cNvPr id="203" name="Text Box 74"/>
          <p:cNvSpPr txBox="1">
            <a:spLocks noChangeArrowheads="1"/>
          </p:cNvSpPr>
          <p:nvPr/>
        </p:nvSpPr>
        <p:spPr bwMode="auto">
          <a:xfrm>
            <a:off x="969726" y="3341507"/>
            <a:ext cx="500130" cy="276989"/>
          </a:xfrm>
          <a:prstGeom prst="rect">
            <a:avLst/>
          </a:prstGeom>
          <a:noFill/>
          <a:ln w="9525">
            <a:noFill/>
            <a:miter lim="800000"/>
            <a:headEnd/>
            <a:tailEnd/>
          </a:ln>
        </p:spPr>
        <p:txBody>
          <a:bodyPr wrap="square" lIns="91430" tIns="45715" rIns="91430" bIns="45715">
            <a:spAutoFit/>
          </a:bodyPr>
          <a:lstStyle/>
          <a:p>
            <a:pPr algn="l" defTabSz="914296" fontAlgn="auto">
              <a:spcBef>
                <a:spcPct val="50000"/>
              </a:spcBef>
              <a:spcAft>
                <a:spcPts val="0"/>
              </a:spcAft>
              <a:defRPr/>
            </a:pPr>
            <a:r>
              <a:rPr lang="de-DE" sz="1200" b="0" kern="0" dirty="0">
                <a:solidFill>
                  <a:srgbClr val="333399"/>
                </a:solidFill>
                <a:latin typeface="Times New Roman" pitchFamily="18" charset="0"/>
              </a:rPr>
              <a:t>1993</a:t>
            </a:r>
          </a:p>
        </p:txBody>
      </p:sp>
      <p:sp>
        <p:nvSpPr>
          <p:cNvPr id="204" name="Text Box 75"/>
          <p:cNvSpPr txBox="1">
            <a:spLocks noChangeArrowheads="1"/>
          </p:cNvSpPr>
          <p:nvPr/>
        </p:nvSpPr>
        <p:spPr bwMode="auto">
          <a:xfrm>
            <a:off x="2114034" y="3342695"/>
            <a:ext cx="501279" cy="276989"/>
          </a:xfrm>
          <a:prstGeom prst="rect">
            <a:avLst/>
          </a:prstGeom>
          <a:noFill/>
          <a:ln w="9525">
            <a:noFill/>
            <a:miter lim="800000"/>
            <a:headEnd/>
            <a:tailEnd/>
          </a:ln>
        </p:spPr>
        <p:txBody>
          <a:bodyPr wrap="square" lIns="91430" tIns="45715" rIns="91430" bIns="45715">
            <a:spAutoFit/>
          </a:bodyPr>
          <a:lstStyle/>
          <a:p>
            <a:pPr algn="l" defTabSz="914296" fontAlgn="auto">
              <a:spcBef>
                <a:spcPct val="50000"/>
              </a:spcBef>
              <a:spcAft>
                <a:spcPts val="0"/>
              </a:spcAft>
              <a:defRPr/>
            </a:pPr>
            <a:r>
              <a:rPr lang="de-DE" sz="1200" b="0" kern="0" dirty="0">
                <a:solidFill>
                  <a:srgbClr val="333399"/>
                </a:solidFill>
                <a:latin typeface="Times New Roman" pitchFamily="18" charset="0"/>
              </a:rPr>
              <a:t>1995</a:t>
            </a:r>
          </a:p>
        </p:txBody>
      </p:sp>
      <p:sp>
        <p:nvSpPr>
          <p:cNvPr id="205" name="Text Box 76"/>
          <p:cNvSpPr txBox="1">
            <a:spLocks noChangeArrowheads="1"/>
          </p:cNvSpPr>
          <p:nvPr/>
        </p:nvSpPr>
        <p:spPr bwMode="auto">
          <a:xfrm>
            <a:off x="3000095" y="3349236"/>
            <a:ext cx="500130" cy="276989"/>
          </a:xfrm>
          <a:prstGeom prst="rect">
            <a:avLst/>
          </a:prstGeom>
          <a:noFill/>
          <a:ln w="9525">
            <a:noFill/>
            <a:miter lim="800000"/>
            <a:headEnd/>
            <a:tailEnd/>
          </a:ln>
        </p:spPr>
        <p:txBody>
          <a:bodyPr wrap="square" lIns="91430" tIns="45715" rIns="91430" bIns="45715">
            <a:spAutoFit/>
          </a:bodyPr>
          <a:lstStyle/>
          <a:p>
            <a:pPr algn="l" defTabSz="914296" fontAlgn="auto">
              <a:spcBef>
                <a:spcPct val="50000"/>
              </a:spcBef>
              <a:spcAft>
                <a:spcPts val="0"/>
              </a:spcAft>
              <a:defRPr/>
            </a:pPr>
            <a:r>
              <a:rPr lang="de-DE" sz="1200" b="0" kern="0" dirty="0">
                <a:solidFill>
                  <a:srgbClr val="333399"/>
                </a:solidFill>
                <a:latin typeface="Times New Roman" pitchFamily="18" charset="0"/>
              </a:rPr>
              <a:t>1998</a:t>
            </a:r>
          </a:p>
        </p:txBody>
      </p:sp>
      <p:sp>
        <p:nvSpPr>
          <p:cNvPr id="206" name="Text Box 77"/>
          <p:cNvSpPr txBox="1">
            <a:spLocks noChangeArrowheads="1"/>
          </p:cNvSpPr>
          <p:nvPr/>
        </p:nvSpPr>
        <p:spPr bwMode="auto">
          <a:xfrm>
            <a:off x="3984963" y="3360474"/>
            <a:ext cx="500130" cy="276989"/>
          </a:xfrm>
          <a:prstGeom prst="rect">
            <a:avLst/>
          </a:prstGeom>
          <a:noFill/>
          <a:ln w="9525">
            <a:noFill/>
            <a:miter lim="800000"/>
            <a:headEnd/>
            <a:tailEnd/>
          </a:ln>
        </p:spPr>
        <p:txBody>
          <a:bodyPr wrap="square" lIns="91430" tIns="45715" rIns="91430" bIns="45715">
            <a:spAutoFit/>
          </a:bodyPr>
          <a:lstStyle/>
          <a:p>
            <a:pPr defTabSz="914296" fontAlgn="auto">
              <a:spcBef>
                <a:spcPct val="50000"/>
              </a:spcBef>
              <a:spcAft>
                <a:spcPts val="0"/>
              </a:spcAft>
              <a:defRPr/>
            </a:pPr>
            <a:r>
              <a:rPr lang="de-DE" sz="1200" b="0" kern="0" dirty="0">
                <a:solidFill>
                  <a:srgbClr val="333399"/>
                </a:solidFill>
                <a:latin typeface="Times New Roman" pitchFamily="18" charset="0"/>
              </a:rPr>
              <a:t>2001</a:t>
            </a:r>
          </a:p>
        </p:txBody>
      </p:sp>
      <p:sp>
        <p:nvSpPr>
          <p:cNvPr id="211" name="Text Box 84"/>
          <p:cNvSpPr txBox="1">
            <a:spLocks noChangeArrowheads="1"/>
          </p:cNvSpPr>
          <p:nvPr/>
        </p:nvSpPr>
        <p:spPr bwMode="auto">
          <a:xfrm>
            <a:off x="5574032" y="3322133"/>
            <a:ext cx="647463" cy="276989"/>
          </a:xfrm>
          <a:prstGeom prst="rect">
            <a:avLst/>
          </a:prstGeom>
          <a:noFill/>
          <a:ln w="9525">
            <a:noFill/>
            <a:miter lim="800000"/>
            <a:headEnd/>
            <a:tailEnd/>
          </a:ln>
        </p:spPr>
        <p:txBody>
          <a:bodyPr wrap="square" lIns="91430" tIns="45715" rIns="91430" bIns="45715">
            <a:spAutoFit/>
          </a:bodyPr>
          <a:lstStyle/>
          <a:p>
            <a:pPr defTabSz="914296" fontAlgn="auto">
              <a:spcBef>
                <a:spcPct val="50000"/>
              </a:spcBef>
              <a:spcAft>
                <a:spcPts val="0"/>
              </a:spcAft>
              <a:defRPr/>
            </a:pPr>
            <a:r>
              <a:rPr lang="de-DE" sz="1200" b="0" kern="0" dirty="0">
                <a:solidFill>
                  <a:srgbClr val="333399"/>
                </a:solidFill>
                <a:latin typeface="Times New Roman" pitchFamily="18" charset="0"/>
              </a:rPr>
              <a:t>2009</a:t>
            </a:r>
          </a:p>
        </p:txBody>
      </p:sp>
      <p:pic>
        <p:nvPicPr>
          <p:cNvPr id="212" name="Picture 96" descr="0002v1000_300dpi.jp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40175" y="1869745"/>
            <a:ext cx="915180" cy="1410632"/>
          </a:xfrm>
          <a:prstGeom prst="rect">
            <a:avLst/>
          </a:prstGeom>
          <a:noFill/>
          <a:ln w="9525">
            <a:noFill/>
            <a:miter lim="800000"/>
            <a:headEnd/>
            <a:tailEnd/>
          </a:ln>
        </p:spPr>
      </p:pic>
      <p:sp>
        <p:nvSpPr>
          <p:cNvPr id="222" name="Text Box 84"/>
          <p:cNvSpPr txBox="1">
            <a:spLocks noChangeArrowheads="1"/>
          </p:cNvSpPr>
          <p:nvPr/>
        </p:nvSpPr>
        <p:spPr bwMode="auto">
          <a:xfrm>
            <a:off x="6652470" y="3336720"/>
            <a:ext cx="501279" cy="276989"/>
          </a:xfrm>
          <a:prstGeom prst="rect">
            <a:avLst/>
          </a:prstGeom>
          <a:noFill/>
          <a:ln w="9525">
            <a:noFill/>
            <a:miter lim="800000"/>
            <a:headEnd/>
            <a:tailEnd/>
          </a:ln>
        </p:spPr>
        <p:txBody>
          <a:bodyPr wrap="square" lIns="91430" tIns="45715" rIns="91430" bIns="45715">
            <a:spAutoFit/>
          </a:bodyPr>
          <a:lstStyle/>
          <a:p>
            <a:pPr defTabSz="914296" fontAlgn="auto">
              <a:spcBef>
                <a:spcPct val="50000"/>
              </a:spcBef>
              <a:spcAft>
                <a:spcPts val="0"/>
              </a:spcAft>
              <a:defRPr/>
            </a:pPr>
            <a:r>
              <a:rPr lang="de-DE" sz="1200" b="0" kern="0" dirty="0">
                <a:solidFill>
                  <a:srgbClr val="333399"/>
                </a:solidFill>
                <a:latin typeface="Times New Roman" pitchFamily="18" charset="0"/>
              </a:rPr>
              <a:t>2015</a:t>
            </a:r>
          </a:p>
        </p:txBody>
      </p:sp>
      <p:sp>
        <p:nvSpPr>
          <p:cNvPr id="225" name="Textfeld 224"/>
          <p:cNvSpPr txBox="1"/>
          <p:nvPr/>
        </p:nvSpPr>
        <p:spPr>
          <a:xfrm rot="19389906">
            <a:off x="873848" y="1282856"/>
            <a:ext cx="1356441" cy="523210"/>
          </a:xfrm>
          <a:prstGeom prst="rect">
            <a:avLst/>
          </a:prstGeom>
          <a:noFill/>
        </p:spPr>
        <p:txBody>
          <a:bodyPr wrap="none" lIns="91430" tIns="45715" rIns="91430" bIns="45715" rtlCol="0">
            <a:spAutoFit/>
          </a:bodyPr>
          <a:lstStyle/>
          <a:p>
            <a:pPr algn="l" defTabSz="914296" fontAlgn="auto">
              <a:spcBef>
                <a:spcPts val="0"/>
              </a:spcBef>
              <a:spcAft>
                <a:spcPts val="0"/>
              </a:spcAft>
              <a:defRPr/>
            </a:pPr>
            <a:r>
              <a:rPr lang="en-GB" sz="1400" b="0" kern="0" dirty="0" err="1">
                <a:solidFill>
                  <a:srgbClr val="000000"/>
                </a:solidFill>
                <a:latin typeface="Calibri" panose="020F0502020204030204" pitchFamily="34" charset="0"/>
              </a:rPr>
              <a:t>LanTEK</a:t>
            </a:r>
            <a:r>
              <a:rPr lang="en-GB" sz="1400" b="0" kern="0" dirty="0">
                <a:solidFill>
                  <a:srgbClr val="000000"/>
                </a:solidFill>
                <a:latin typeface="Calibri" panose="020F0502020204030204" pitchFamily="34" charset="0"/>
              </a:rPr>
              <a:t> 10 / 100</a:t>
            </a:r>
            <a:br>
              <a:rPr lang="en-GB" sz="1400" b="0" kern="0" dirty="0">
                <a:solidFill>
                  <a:srgbClr val="000000"/>
                </a:solidFill>
                <a:latin typeface="Calibri" panose="020F0502020204030204" pitchFamily="34" charset="0"/>
              </a:rPr>
            </a:br>
            <a:r>
              <a:rPr lang="en-GB" sz="1400" b="0" kern="0" dirty="0">
                <a:solidFill>
                  <a:srgbClr val="000000"/>
                </a:solidFill>
                <a:latin typeface="Calibri" panose="020F0502020204030204" pitchFamily="34" charset="0"/>
              </a:rPr>
              <a:t>Series</a:t>
            </a:r>
          </a:p>
        </p:txBody>
      </p:sp>
      <p:sp>
        <p:nvSpPr>
          <p:cNvPr id="226" name="Textfeld 225"/>
          <p:cNvSpPr txBox="1"/>
          <p:nvPr/>
        </p:nvSpPr>
        <p:spPr>
          <a:xfrm rot="19389906">
            <a:off x="1662397" y="1325493"/>
            <a:ext cx="1726735" cy="523210"/>
          </a:xfrm>
          <a:prstGeom prst="rect">
            <a:avLst/>
          </a:prstGeom>
          <a:noFill/>
        </p:spPr>
        <p:txBody>
          <a:bodyPr wrap="none" lIns="91430" tIns="45715" rIns="91430" bIns="45715" rtlCol="0">
            <a:spAutoFit/>
          </a:bodyPr>
          <a:lstStyle/>
          <a:p>
            <a:pPr algn="l" defTabSz="914296" fontAlgn="auto">
              <a:spcBef>
                <a:spcPts val="0"/>
              </a:spcBef>
              <a:spcAft>
                <a:spcPts val="0"/>
              </a:spcAft>
              <a:defRPr/>
            </a:pPr>
            <a:r>
              <a:rPr lang="en-GB" sz="1400" b="0" kern="0" err="1">
                <a:solidFill>
                  <a:srgbClr val="000000"/>
                </a:solidFill>
                <a:latin typeface="Calibri" panose="020F0502020204030204" pitchFamily="34" charset="0"/>
              </a:rPr>
              <a:t>LanTEK</a:t>
            </a:r>
            <a:r>
              <a:rPr lang="en-GB" sz="1400" b="0" kern="0">
                <a:solidFill>
                  <a:srgbClr val="000000"/>
                </a:solidFill>
                <a:latin typeface="Calibri" panose="020F0502020204030204" pitchFamily="34" charset="0"/>
              </a:rPr>
              <a:t> PRO / PROXL </a:t>
            </a:r>
            <a:endParaRPr lang="en-GB" sz="1400" b="0" kern="0" dirty="0">
              <a:solidFill>
                <a:srgbClr val="000000"/>
              </a:solidFill>
              <a:latin typeface="Calibri" panose="020F0502020204030204" pitchFamily="34" charset="0"/>
            </a:endParaRPr>
          </a:p>
          <a:p>
            <a:pPr algn="l" defTabSz="914296" fontAlgn="auto">
              <a:spcBef>
                <a:spcPts val="0"/>
              </a:spcBef>
              <a:spcAft>
                <a:spcPts val="0"/>
              </a:spcAft>
              <a:defRPr/>
            </a:pPr>
            <a:r>
              <a:rPr lang="en-GB" sz="1400" b="0" kern="0" dirty="0">
                <a:solidFill>
                  <a:srgbClr val="000000"/>
                </a:solidFill>
                <a:latin typeface="Calibri" panose="020F0502020204030204" pitchFamily="34" charset="0"/>
              </a:rPr>
              <a:t>Series</a:t>
            </a:r>
          </a:p>
        </p:txBody>
      </p:sp>
      <p:sp>
        <p:nvSpPr>
          <p:cNvPr id="227" name="Textfeld 226"/>
          <p:cNvSpPr txBox="1"/>
          <p:nvPr/>
        </p:nvSpPr>
        <p:spPr>
          <a:xfrm rot="19389906">
            <a:off x="2871915" y="1325494"/>
            <a:ext cx="1115991" cy="523210"/>
          </a:xfrm>
          <a:prstGeom prst="rect">
            <a:avLst/>
          </a:prstGeom>
          <a:noFill/>
        </p:spPr>
        <p:txBody>
          <a:bodyPr wrap="none" lIns="91430" tIns="45715" rIns="91430" bIns="45715" rtlCol="0">
            <a:spAutoFit/>
          </a:bodyPr>
          <a:lstStyle/>
          <a:p>
            <a:pPr algn="l" defTabSz="914296" fontAlgn="auto">
              <a:spcBef>
                <a:spcPts val="0"/>
              </a:spcBef>
              <a:spcAft>
                <a:spcPts val="0"/>
              </a:spcAft>
              <a:defRPr/>
            </a:pPr>
            <a:r>
              <a:rPr lang="en-GB" sz="1400" b="0" kern="0" dirty="0" err="1">
                <a:solidFill>
                  <a:srgbClr val="000000"/>
                </a:solidFill>
                <a:latin typeface="Calibri" panose="020F0502020204030204" pitchFamily="34" charset="0"/>
              </a:rPr>
              <a:t>LanTEK</a:t>
            </a:r>
            <a:r>
              <a:rPr lang="en-GB" sz="1400" b="0" kern="0" dirty="0">
                <a:solidFill>
                  <a:srgbClr val="000000"/>
                </a:solidFill>
                <a:latin typeface="Calibri" panose="020F0502020204030204" pitchFamily="34" charset="0"/>
              </a:rPr>
              <a:t> 8000</a:t>
            </a:r>
          </a:p>
          <a:p>
            <a:pPr algn="l" defTabSz="914296" fontAlgn="auto">
              <a:spcBef>
                <a:spcPts val="0"/>
              </a:spcBef>
              <a:spcAft>
                <a:spcPts val="0"/>
              </a:spcAft>
              <a:defRPr/>
            </a:pPr>
            <a:r>
              <a:rPr lang="en-GB" sz="1400" b="0" kern="0" dirty="0">
                <a:solidFill>
                  <a:srgbClr val="000000"/>
                </a:solidFill>
                <a:latin typeface="Calibri" panose="020F0502020204030204" pitchFamily="34" charset="0"/>
              </a:rPr>
              <a:t>Series</a:t>
            </a:r>
          </a:p>
        </p:txBody>
      </p:sp>
      <p:sp>
        <p:nvSpPr>
          <p:cNvPr id="228" name="Textfeld 227"/>
          <p:cNvSpPr txBox="1"/>
          <p:nvPr/>
        </p:nvSpPr>
        <p:spPr>
          <a:xfrm rot="19389906">
            <a:off x="3724191" y="767042"/>
            <a:ext cx="2107422" cy="523210"/>
          </a:xfrm>
          <a:prstGeom prst="rect">
            <a:avLst/>
          </a:prstGeom>
          <a:noFill/>
        </p:spPr>
        <p:txBody>
          <a:bodyPr wrap="square" lIns="91430" tIns="45715" rIns="91430" bIns="45715" rtlCol="0">
            <a:spAutoFit/>
          </a:bodyPr>
          <a:lstStyle/>
          <a:p>
            <a:pPr algn="l" defTabSz="914296" fontAlgn="auto">
              <a:spcBef>
                <a:spcPts val="0"/>
              </a:spcBef>
              <a:spcAft>
                <a:spcPts val="0"/>
              </a:spcAft>
              <a:defRPr/>
            </a:pPr>
            <a:r>
              <a:rPr lang="en-GB" sz="1400" b="0" kern="0" dirty="0" err="1">
                <a:solidFill>
                  <a:srgbClr val="000000"/>
                </a:solidFill>
                <a:latin typeface="Calibri" panose="020F0502020204030204" pitchFamily="34" charset="0"/>
              </a:rPr>
              <a:t>LanTEK</a:t>
            </a:r>
            <a:r>
              <a:rPr lang="en-GB" sz="1400" b="0" kern="0" dirty="0">
                <a:solidFill>
                  <a:srgbClr val="000000"/>
                </a:solidFill>
                <a:latin typeface="Calibri" panose="020F0502020204030204" pitchFamily="34" charset="0"/>
              </a:rPr>
              <a:t> 6 / 7</a:t>
            </a:r>
          </a:p>
          <a:p>
            <a:pPr algn="l" defTabSz="914296" fontAlgn="auto">
              <a:spcBef>
                <a:spcPts val="0"/>
              </a:spcBef>
              <a:spcAft>
                <a:spcPts val="0"/>
              </a:spcAft>
              <a:defRPr/>
            </a:pPr>
            <a:r>
              <a:rPr lang="en-GB" sz="1400" b="0" kern="0" dirty="0">
                <a:solidFill>
                  <a:srgbClr val="000000"/>
                </a:solidFill>
                <a:latin typeface="Calibri" panose="020F0502020204030204" pitchFamily="34" charset="0"/>
              </a:rPr>
              <a:t>Series</a:t>
            </a:r>
          </a:p>
        </p:txBody>
      </p:sp>
      <p:sp>
        <p:nvSpPr>
          <p:cNvPr id="230" name="Textfeld 229"/>
          <p:cNvSpPr txBox="1"/>
          <p:nvPr/>
        </p:nvSpPr>
        <p:spPr>
          <a:xfrm rot="19389906">
            <a:off x="5467951" y="1167435"/>
            <a:ext cx="847499" cy="523210"/>
          </a:xfrm>
          <a:prstGeom prst="rect">
            <a:avLst/>
          </a:prstGeom>
          <a:noFill/>
        </p:spPr>
        <p:txBody>
          <a:bodyPr wrap="square" lIns="91430" tIns="45715" rIns="91430" bIns="45715" rtlCol="0">
            <a:spAutoFit/>
          </a:bodyPr>
          <a:lstStyle/>
          <a:p>
            <a:pPr algn="l" defTabSz="914296" fontAlgn="auto">
              <a:spcBef>
                <a:spcPts val="0"/>
              </a:spcBef>
              <a:spcAft>
                <a:spcPts val="0"/>
              </a:spcAft>
              <a:defRPr/>
            </a:pPr>
            <a:r>
              <a:rPr lang="en-GB" sz="1400" b="0" kern="0" dirty="0" err="1">
                <a:solidFill>
                  <a:srgbClr val="000000"/>
                </a:solidFill>
                <a:latin typeface="Calibri" panose="020F0502020204030204" pitchFamily="34" charset="0"/>
              </a:rPr>
              <a:t>LanTEK</a:t>
            </a:r>
            <a:r>
              <a:rPr lang="en-GB" sz="1400" b="0" kern="0" dirty="0">
                <a:solidFill>
                  <a:srgbClr val="000000"/>
                </a:solidFill>
                <a:latin typeface="Calibri" panose="020F0502020204030204" pitchFamily="34" charset="0"/>
              </a:rPr>
              <a:t> II</a:t>
            </a:r>
          </a:p>
          <a:p>
            <a:pPr algn="l" defTabSz="914296" fontAlgn="auto">
              <a:spcBef>
                <a:spcPts val="0"/>
              </a:spcBef>
              <a:spcAft>
                <a:spcPts val="0"/>
              </a:spcAft>
              <a:defRPr/>
            </a:pPr>
            <a:r>
              <a:rPr lang="en-GB" sz="1400" b="0" kern="0" dirty="0">
                <a:solidFill>
                  <a:srgbClr val="000000"/>
                </a:solidFill>
                <a:latin typeface="Calibri" panose="020F0502020204030204" pitchFamily="34" charset="0"/>
              </a:rPr>
              <a:t>Series</a:t>
            </a:r>
          </a:p>
        </p:txBody>
      </p:sp>
      <p:pic>
        <p:nvPicPr>
          <p:cNvPr id="234" name="Picture 9"/>
          <p:cNvPicPr/>
          <p:nvPr/>
        </p:nvPicPr>
        <p:blipFill rotWithShape="1">
          <a:blip r:embed="rId7" cstate="print">
            <a:extLst>
              <a:ext uri="{BEBA8EAE-BF5A-486C-A8C5-ECC9F3942E4B}">
                <a14:imgProps xmlns:a14="http://schemas.microsoft.com/office/drawing/2010/main">
                  <a14:imgLayer r:embed="rId8">
                    <a14:imgEffect>
                      <a14:backgroundRemoval t="0" b="97507" l="0" r="100000"/>
                    </a14:imgEffect>
                  </a14:imgLayer>
                </a14:imgProps>
              </a:ext>
              <a:ext uri="{28A0092B-C50C-407E-A947-70E740481C1C}">
                <a14:useLocalDpi xmlns:a14="http://schemas.microsoft.com/office/drawing/2010/main" val="0"/>
              </a:ext>
            </a:extLst>
          </a:blip>
          <a:srcRect b="-536"/>
          <a:stretch/>
        </p:blipFill>
        <p:spPr>
          <a:xfrm>
            <a:off x="6549126" y="1874941"/>
            <a:ext cx="707969" cy="1509042"/>
          </a:xfrm>
          <a:prstGeom prst="rect">
            <a:avLst/>
          </a:prstGeom>
        </p:spPr>
      </p:pic>
      <p:sp>
        <p:nvSpPr>
          <p:cNvPr id="235" name="Textfeld 234"/>
          <p:cNvSpPr txBox="1"/>
          <p:nvPr/>
        </p:nvSpPr>
        <p:spPr>
          <a:xfrm rot="19389906">
            <a:off x="6698120" y="1079835"/>
            <a:ext cx="1139739" cy="523210"/>
          </a:xfrm>
          <a:prstGeom prst="rect">
            <a:avLst/>
          </a:prstGeom>
          <a:noFill/>
        </p:spPr>
        <p:txBody>
          <a:bodyPr wrap="square" lIns="91430" tIns="45715" rIns="91430" bIns="45715" rtlCol="0">
            <a:spAutoFit/>
          </a:bodyPr>
          <a:lstStyle/>
          <a:p>
            <a:pPr algn="l" defTabSz="914296" fontAlgn="auto">
              <a:spcBef>
                <a:spcPts val="0"/>
              </a:spcBef>
              <a:spcAft>
                <a:spcPts val="0"/>
              </a:spcAft>
              <a:defRPr/>
            </a:pPr>
            <a:r>
              <a:rPr lang="en-GB" sz="1400" b="0" kern="0" dirty="0" err="1">
                <a:solidFill>
                  <a:srgbClr val="000000"/>
                </a:solidFill>
                <a:latin typeface="Calibri" panose="020F0502020204030204" pitchFamily="34" charset="0"/>
              </a:rPr>
              <a:t>LanTEK</a:t>
            </a:r>
            <a:r>
              <a:rPr lang="en-GB" sz="1400" b="0" kern="0" dirty="0">
                <a:solidFill>
                  <a:srgbClr val="000000"/>
                </a:solidFill>
                <a:latin typeface="Calibri" panose="020F0502020204030204" pitchFamily="34" charset="0"/>
              </a:rPr>
              <a:t> III</a:t>
            </a:r>
          </a:p>
          <a:p>
            <a:pPr algn="l" defTabSz="914296" fontAlgn="auto">
              <a:spcBef>
                <a:spcPts val="0"/>
              </a:spcBef>
              <a:spcAft>
                <a:spcPts val="0"/>
              </a:spcAft>
              <a:defRPr/>
            </a:pPr>
            <a:r>
              <a:rPr lang="en-GB" sz="1400" b="0" kern="0" dirty="0">
                <a:solidFill>
                  <a:srgbClr val="000000"/>
                </a:solidFill>
                <a:latin typeface="Calibri" panose="020F0502020204030204" pitchFamily="34" charset="0"/>
              </a:rPr>
              <a:t>Series</a:t>
            </a:r>
          </a:p>
        </p:txBody>
      </p:sp>
      <p:sp>
        <p:nvSpPr>
          <p:cNvPr id="238" name="Text Box 74"/>
          <p:cNvSpPr txBox="1">
            <a:spLocks noChangeArrowheads="1"/>
          </p:cNvSpPr>
          <p:nvPr/>
        </p:nvSpPr>
        <p:spPr bwMode="auto">
          <a:xfrm>
            <a:off x="4725044" y="3345365"/>
            <a:ext cx="500130" cy="276989"/>
          </a:xfrm>
          <a:prstGeom prst="rect">
            <a:avLst/>
          </a:prstGeom>
          <a:noFill/>
          <a:ln w="9525">
            <a:noFill/>
            <a:miter lim="800000"/>
            <a:headEnd/>
            <a:tailEnd/>
          </a:ln>
        </p:spPr>
        <p:txBody>
          <a:bodyPr wrap="square" lIns="91430" tIns="45715" rIns="91430" bIns="45715">
            <a:spAutoFit/>
          </a:bodyPr>
          <a:lstStyle/>
          <a:p>
            <a:pPr algn="l" defTabSz="914296" fontAlgn="auto">
              <a:spcBef>
                <a:spcPct val="50000"/>
              </a:spcBef>
              <a:spcAft>
                <a:spcPts val="0"/>
              </a:spcAft>
              <a:defRPr/>
            </a:pPr>
            <a:r>
              <a:rPr lang="de-DE" sz="1200" b="0" kern="0" dirty="0">
                <a:solidFill>
                  <a:srgbClr val="333399"/>
                </a:solidFill>
                <a:latin typeface="Times New Roman" pitchFamily="18" charset="0"/>
              </a:rPr>
              <a:t>2005 </a:t>
            </a:r>
          </a:p>
        </p:txBody>
      </p:sp>
      <p:pic>
        <p:nvPicPr>
          <p:cNvPr id="239" name="Picture 73" descr="LANTEK"/>
          <p:cNvPicPr>
            <a:picLocks noChangeAspect="1" noChangeArrowheads="1"/>
          </p:cNvPicPr>
          <p:nvPr/>
        </p:nvPicPr>
        <p:blipFill>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gray">
          <a:xfrm>
            <a:off x="4504300" y="1768413"/>
            <a:ext cx="935874" cy="1583006"/>
          </a:xfrm>
          <a:prstGeom prst="rect">
            <a:avLst/>
          </a:prstGeom>
          <a:noFill/>
          <a:ln w="9525">
            <a:noFill/>
            <a:miter lim="800000"/>
            <a:headEnd/>
            <a:tailEnd/>
          </a:ln>
        </p:spPr>
      </p:pic>
      <p:sp>
        <p:nvSpPr>
          <p:cNvPr id="240" name="Textfeld 239"/>
          <p:cNvSpPr txBox="1"/>
          <p:nvPr/>
        </p:nvSpPr>
        <p:spPr>
          <a:xfrm rot="19389906">
            <a:off x="4500787" y="818454"/>
            <a:ext cx="2107422" cy="523210"/>
          </a:xfrm>
          <a:prstGeom prst="rect">
            <a:avLst/>
          </a:prstGeom>
          <a:noFill/>
        </p:spPr>
        <p:txBody>
          <a:bodyPr wrap="square" lIns="91430" tIns="45715" rIns="91430" bIns="45715" rtlCol="0">
            <a:spAutoFit/>
          </a:bodyPr>
          <a:lstStyle/>
          <a:p>
            <a:pPr algn="l" defTabSz="914296" fontAlgn="auto">
              <a:spcBef>
                <a:spcPts val="0"/>
              </a:spcBef>
              <a:spcAft>
                <a:spcPts val="0"/>
              </a:spcAft>
              <a:defRPr/>
            </a:pPr>
            <a:r>
              <a:rPr lang="en-GB" sz="1400" b="0" kern="0" dirty="0" err="1">
                <a:solidFill>
                  <a:srgbClr val="000000"/>
                </a:solidFill>
                <a:latin typeface="Calibri" panose="020F0502020204030204" pitchFamily="34" charset="0"/>
              </a:rPr>
              <a:t>LanTEK</a:t>
            </a:r>
            <a:r>
              <a:rPr lang="en-GB" sz="1400" b="0" kern="0" dirty="0">
                <a:solidFill>
                  <a:srgbClr val="000000"/>
                </a:solidFill>
                <a:latin typeface="Calibri" panose="020F0502020204030204" pitchFamily="34" charset="0"/>
              </a:rPr>
              <a:t> 6A / 7G</a:t>
            </a:r>
          </a:p>
          <a:p>
            <a:pPr algn="l" defTabSz="914296" fontAlgn="auto">
              <a:spcBef>
                <a:spcPts val="0"/>
              </a:spcBef>
              <a:spcAft>
                <a:spcPts val="0"/>
              </a:spcAft>
              <a:defRPr/>
            </a:pPr>
            <a:r>
              <a:rPr lang="en-GB" sz="1400" b="0" kern="0" dirty="0">
                <a:solidFill>
                  <a:srgbClr val="000000"/>
                </a:solidFill>
                <a:latin typeface="Calibri" panose="020F0502020204030204" pitchFamily="34" charset="0"/>
              </a:rPr>
              <a:t>Series</a:t>
            </a:r>
          </a:p>
        </p:txBody>
      </p:sp>
      <p:pic>
        <p:nvPicPr>
          <p:cNvPr id="241" name="Picture 3" descr="O:\LAN\pictures\lantek series\PRODUCT PHOTOS small\LANTEK 7 Front.jp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939" b="98615" l="4306" r="88995">
                        <a14:foregroundMark x1="79904" y1="60388" x2="79904" y2="60388"/>
                        <a14:foregroundMark x1="79904" y1="70914" x2="79904" y2="70914"/>
                        <a14:foregroundMark x1="78947" y1="84488" x2="78947" y2="84488"/>
                        <a14:foregroundMark x1="81340" y1="91413" x2="81340" y2="91413"/>
                        <a14:foregroundMark x1="14833" y1="90028" x2="14833" y2="90028"/>
                      </a14:backgroundRemoval>
                    </a14:imgEffect>
                  </a14:imgLayer>
                </a14:imgProps>
              </a:ext>
              <a:ext uri="{28A0092B-C50C-407E-A947-70E740481C1C}">
                <a14:useLocalDpi xmlns:a14="http://schemas.microsoft.com/office/drawing/2010/main" val="0"/>
              </a:ext>
            </a:extLst>
          </a:blip>
          <a:srcRect/>
          <a:stretch/>
        </p:blipFill>
        <p:spPr bwMode="auto">
          <a:xfrm>
            <a:off x="3834014" y="1793818"/>
            <a:ext cx="872416" cy="1501027"/>
          </a:xfrm>
          <a:prstGeom prst="rect">
            <a:avLst/>
          </a:prstGeom>
          <a:noFill/>
          <a:extLst>
            <a:ext uri="{909E8E84-426E-40DD-AFC4-6F175D3DCCD1}">
              <a14:hiddenFill xmlns:a14="http://schemas.microsoft.com/office/drawing/2010/main">
                <a:solidFill>
                  <a:srgbClr val="FFFFFF"/>
                </a:solidFill>
              </a14:hiddenFill>
            </a:ext>
          </a:extLst>
        </p:spPr>
      </p:pic>
      <p:pic>
        <p:nvPicPr>
          <p:cNvPr id="242" name="Picture 2" descr="P:\Data\logo\ideal small.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41692" y="4136695"/>
            <a:ext cx="764739" cy="361475"/>
          </a:xfrm>
          <a:prstGeom prst="rect">
            <a:avLst/>
          </a:prstGeom>
          <a:noFill/>
          <a:extLst>
            <a:ext uri="{909E8E84-426E-40DD-AFC4-6F175D3DCCD1}">
              <a14:hiddenFill xmlns:a14="http://schemas.microsoft.com/office/drawing/2010/main">
                <a:solidFill>
                  <a:srgbClr val="FFFFFF"/>
                </a:solidFill>
              </a14:hiddenFill>
            </a:ext>
          </a:extLst>
        </p:spPr>
      </p:pic>
      <p:pic>
        <p:nvPicPr>
          <p:cNvPr id="243" name="Picture 3" descr="P:\Data\logo\wavetek now from IDEAL.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a:stretch/>
        </p:blipFill>
        <p:spPr bwMode="auto">
          <a:xfrm>
            <a:off x="556722" y="4138006"/>
            <a:ext cx="1326137" cy="313065"/>
          </a:xfrm>
          <a:prstGeom prst="rect">
            <a:avLst/>
          </a:prstGeom>
          <a:noFill/>
          <a:extLst>
            <a:ext uri="{909E8E84-426E-40DD-AFC4-6F175D3DCCD1}">
              <a14:hiddenFill xmlns:a14="http://schemas.microsoft.com/office/drawing/2010/main">
                <a:solidFill>
                  <a:srgbClr val="FFFFFF"/>
                </a:solidFill>
              </a14:hiddenFill>
            </a:ext>
          </a:extLst>
        </p:spPr>
      </p:pic>
      <p:pic>
        <p:nvPicPr>
          <p:cNvPr id="244" name="Picture 5" descr="P:\Data\logo\2014 Networks logo set\Ideal Networks logo stack 801x160.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01934" y="4156472"/>
            <a:ext cx="1602349" cy="319845"/>
          </a:xfrm>
          <a:prstGeom prst="rect">
            <a:avLst/>
          </a:prstGeom>
          <a:noFill/>
          <a:extLst>
            <a:ext uri="{909E8E84-426E-40DD-AFC4-6F175D3DCCD1}">
              <a14:hiddenFill xmlns:a14="http://schemas.microsoft.com/office/drawing/2010/main">
                <a:solidFill>
                  <a:srgbClr val="FFFFFF"/>
                </a:solidFill>
              </a14:hiddenFill>
            </a:ext>
          </a:extLst>
        </p:spPr>
      </p:pic>
      <p:sp>
        <p:nvSpPr>
          <p:cNvPr id="88" name="Title 3"/>
          <p:cNvSpPr txBox="1">
            <a:spLocks/>
          </p:cNvSpPr>
          <p:nvPr/>
        </p:nvSpPr>
        <p:spPr>
          <a:xfrm>
            <a:off x="5302156" y="140301"/>
            <a:ext cx="3684896"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latin typeface="Calibri" panose="020F0502020204030204" pitchFamily="34" charset="0"/>
              </a:rPr>
              <a:t>History</a:t>
            </a:r>
          </a:p>
        </p:txBody>
      </p:sp>
    </p:spTree>
    <p:extLst>
      <p:ext uri="{BB962C8B-B14F-4D97-AF65-F5344CB8AC3E}">
        <p14:creationId xmlns:p14="http://schemas.microsoft.com/office/powerpoint/2010/main" val="18659865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5302156" y="140301"/>
            <a:ext cx="3684896"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latin typeface="Calibri" panose="020F0502020204030204" pitchFamily="34" charset="0"/>
              </a:rPr>
              <a:t>IDC</a:t>
            </a:r>
          </a:p>
        </p:txBody>
      </p:sp>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222"/>
            <a:ext cx="9144000" cy="5135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42097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266700" y="892969"/>
            <a:ext cx="8509000" cy="4493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a:defRPr/>
            </a:pPr>
            <a:r>
              <a:rPr lang="en-GB" dirty="0" smtClean="0">
                <a:latin typeface="Calibri" panose="020F0502020204030204" pitchFamily="34" charset="0"/>
              </a:rPr>
              <a:t>What else is cool about IDC?</a:t>
            </a:r>
          </a:p>
          <a:p>
            <a:pPr algn="l">
              <a:defRPr/>
            </a:pPr>
            <a:endParaRPr lang="en-GB" dirty="0">
              <a:latin typeface="Calibri" panose="020F0502020204030204" pitchFamily="34" charset="0"/>
            </a:endParaRPr>
          </a:p>
          <a:p>
            <a:pPr marL="1028583" lvl="1" algn="l">
              <a:lnSpc>
                <a:spcPct val="150000"/>
              </a:lnSpc>
              <a:buFont typeface="Arial" panose="020B0604020202020204" pitchFamily="34" charset="0"/>
              <a:buChar char="•"/>
              <a:defRPr/>
            </a:pPr>
            <a:r>
              <a:rPr lang="en-GB" sz="1600" b="0" dirty="0">
                <a:latin typeface="Calibri" panose="020F0502020204030204" pitchFamily="34" charset="0"/>
              </a:rPr>
              <a:t>Datamining (see whitepaper on website)</a:t>
            </a:r>
          </a:p>
          <a:p>
            <a:pPr marL="1428587" lvl="2" algn="l">
              <a:lnSpc>
                <a:spcPct val="150000"/>
              </a:lnSpc>
              <a:buFont typeface="Arial" panose="020B0604020202020204" pitchFamily="34" charset="0"/>
              <a:buChar char="•"/>
              <a:defRPr/>
            </a:pPr>
            <a:r>
              <a:rPr lang="en-GB" sz="1600" b="0" dirty="0">
                <a:latin typeface="Calibri" panose="020F0502020204030204" pitchFamily="34" charset="0"/>
              </a:rPr>
              <a:t>Sort, Group, Filter, Search </a:t>
            </a:r>
            <a:br>
              <a:rPr lang="en-GB" sz="1600" b="0" dirty="0">
                <a:latin typeface="Calibri" panose="020F0502020204030204" pitchFamily="34" charset="0"/>
              </a:rPr>
            </a:br>
            <a:r>
              <a:rPr lang="en-GB" sz="1600" b="0" dirty="0">
                <a:latin typeface="Calibri" panose="020F0502020204030204" pitchFamily="34" charset="0"/>
              </a:rPr>
              <a:t>for any data you need  -&gt; demo</a:t>
            </a:r>
          </a:p>
          <a:p>
            <a:pPr marL="1028583" lvl="1" algn="l">
              <a:lnSpc>
                <a:spcPct val="150000"/>
              </a:lnSpc>
              <a:buFont typeface="Arial" panose="020B0604020202020204" pitchFamily="34" charset="0"/>
              <a:buChar char="•"/>
              <a:defRPr/>
            </a:pPr>
            <a:r>
              <a:rPr lang="en-GB" sz="1600" b="0" dirty="0">
                <a:latin typeface="Calibri" panose="020F0502020204030204" pitchFamily="34" charset="0"/>
              </a:rPr>
              <a:t>Copy data between databases</a:t>
            </a:r>
          </a:p>
          <a:p>
            <a:pPr marL="1028583" lvl="1" algn="l">
              <a:lnSpc>
                <a:spcPct val="150000"/>
              </a:lnSpc>
              <a:buFont typeface="Arial" panose="020B0604020202020204" pitchFamily="34" charset="0"/>
              <a:buChar char="•"/>
              <a:defRPr/>
            </a:pPr>
            <a:r>
              <a:rPr lang="en-GB" sz="1600" b="0" dirty="0">
                <a:latin typeface="Calibri" panose="020F0502020204030204" pitchFamily="34" charset="0"/>
              </a:rPr>
              <a:t>Selective upload of data </a:t>
            </a:r>
            <a:br>
              <a:rPr lang="en-GB" sz="1600" b="0" dirty="0">
                <a:latin typeface="Calibri" panose="020F0502020204030204" pitchFamily="34" charset="0"/>
              </a:rPr>
            </a:br>
            <a:r>
              <a:rPr lang="en-GB" sz="1600" b="0" dirty="0">
                <a:latin typeface="Calibri" panose="020F0502020204030204" pitchFamily="34" charset="0"/>
              </a:rPr>
              <a:t>( LTK II and LTK III, only via USB stick)</a:t>
            </a:r>
          </a:p>
          <a:p>
            <a:pPr marL="1028583" lvl="1" algn="l">
              <a:lnSpc>
                <a:spcPct val="150000"/>
              </a:lnSpc>
              <a:buFont typeface="Arial" panose="020B0604020202020204" pitchFamily="34" charset="0"/>
              <a:buChar char="•"/>
              <a:defRPr/>
            </a:pPr>
            <a:r>
              <a:rPr lang="en-GB" sz="1600" b="0" dirty="0">
                <a:latin typeface="Calibri" panose="020F0502020204030204" pitchFamily="34" charset="0"/>
              </a:rPr>
              <a:t>IDC and cloud (see whitepaper on website)</a:t>
            </a:r>
          </a:p>
          <a:p>
            <a:pPr marL="1028583" lvl="1" algn="l">
              <a:buFont typeface="Arial" panose="020B0604020202020204" pitchFamily="34" charset="0"/>
              <a:buChar char="•"/>
              <a:defRPr/>
            </a:pPr>
            <a:endParaRPr lang="en-GB" sz="1600" b="0" dirty="0">
              <a:latin typeface="Calibri" panose="020F0502020204030204" pitchFamily="34" charset="0"/>
            </a:endParaRPr>
          </a:p>
          <a:p>
            <a:pPr marL="1428587" lvl="2" algn="l">
              <a:buFont typeface="Arial" panose="020B0604020202020204" pitchFamily="34" charset="0"/>
              <a:buChar char="•"/>
              <a:defRPr/>
            </a:pPr>
            <a:endParaRPr lang="en-GB" sz="1600" b="0" dirty="0">
              <a:latin typeface="Calibri" panose="020F0502020204030204" pitchFamily="34" charset="0"/>
            </a:endParaRPr>
          </a:p>
          <a:p>
            <a:pPr lvl="1" indent="0" algn="l">
              <a:defRPr/>
            </a:pPr>
            <a:endParaRPr lang="en-GB" sz="1600" b="0" dirty="0">
              <a:latin typeface="Calibri" panose="020F0502020204030204" pitchFamily="34" charset="0"/>
            </a:endParaRPr>
          </a:p>
          <a:p>
            <a:pPr marL="285717" indent="-285717" algn="just">
              <a:buFont typeface="Arial" panose="020B0604020202020204" pitchFamily="34" charset="0"/>
              <a:buChar char="•"/>
              <a:defRPr/>
            </a:pPr>
            <a:endParaRPr lang="en-GB" sz="1600" b="0" dirty="0">
              <a:latin typeface="Calibri" panose="020F0502020204030204" pitchFamily="34" charset="0"/>
            </a:endParaRPr>
          </a:p>
          <a:p>
            <a:pPr algn="just">
              <a:defRPr/>
            </a:pPr>
            <a:endParaRPr lang="en-GB" altLang="en-US" dirty="0">
              <a:latin typeface="Calibri" panose="020F0502020204030204" pitchFamily="34" charset="0"/>
            </a:endParaRPr>
          </a:p>
        </p:txBody>
      </p:sp>
      <p:sp>
        <p:nvSpPr>
          <p:cNvPr id="4" name="Title 3"/>
          <p:cNvSpPr txBox="1">
            <a:spLocks/>
          </p:cNvSpPr>
          <p:nvPr/>
        </p:nvSpPr>
        <p:spPr>
          <a:xfrm>
            <a:off x="5302156" y="140301"/>
            <a:ext cx="3684896"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latin typeface="Calibri" panose="020F0502020204030204" pitchFamily="34" charset="0"/>
              </a:rPr>
              <a:t>IDC</a:t>
            </a:r>
          </a:p>
        </p:txBody>
      </p:sp>
      <p:pic>
        <p:nvPicPr>
          <p:cNvPr id="225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7749" y="627314"/>
            <a:ext cx="3209925"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6842" y="4189088"/>
            <a:ext cx="5387158" cy="533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7368" y="4038601"/>
            <a:ext cx="1227115" cy="609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0"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6244" b="62084"/>
          <a:stretch/>
        </p:blipFill>
        <p:spPr bwMode="auto">
          <a:xfrm>
            <a:off x="5466246" y="2447084"/>
            <a:ext cx="3677754" cy="1385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635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4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266700" y="693189"/>
            <a:ext cx="696537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a:defRPr/>
            </a:pPr>
            <a:r>
              <a:rPr lang="en-GB" sz="1600" dirty="0">
                <a:latin typeface="Calibri" panose="020F0502020204030204" pitchFamily="34" charset="0"/>
              </a:rPr>
              <a:t>IDEAL </a:t>
            </a:r>
            <a:r>
              <a:rPr lang="en-GB" sz="1600" dirty="0" err="1">
                <a:latin typeface="Calibri" panose="020F0502020204030204" pitchFamily="34" charset="0"/>
              </a:rPr>
              <a:t>AnyWARE</a:t>
            </a:r>
            <a:r>
              <a:rPr lang="en-GB" sz="1600" dirty="0">
                <a:latin typeface="Calibri" panose="020F0502020204030204" pitchFamily="34" charset="0"/>
              </a:rPr>
              <a:t> app:</a:t>
            </a:r>
          </a:p>
          <a:p>
            <a:pPr algn="l">
              <a:defRPr/>
            </a:pPr>
            <a:r>
              <a:rPr lang="en-GB" sz="1600" dirty="0">
                <a:latin typeface="Calibri" panose="020F0502020204030204" pitchFamily="34" charset="0"/>
              </a:rPr>
              <a:t>New wireless connection to smartphones (Apple and Android) </a:t>
            </a:r>
          </a:p>
          <a:p>
            <a:pPr algn="l">
              <a:defRPr/>
            </a:pPr>
            <a:endParaRPr lang="en-GB" sz="1600" dirty="0">
              <a:latin typeface="Calibri" panose="020F0502020204030204" pitchFamily="34" charset="0"/>
            </a:endParaRPr>
          </a:p>
          <a:p>
            <a:pPr marL="285717" indent="-285717" algn="l">
              <a:buFont typeface="Arial" panose="020B0604020202020204" pitchFamily="34" charset="0"/>
              <a:buChar char="•"/>
              <a:defRPr/>
            </a:pPr>
            <a:r>
              <a:rPr lang="en-GB" sz="1600" b="0" dirty="0" err="1">
                <a:latin typeface="Calibri" panose="020F0502020204030204" pitchFamily="34" charset="0"/>
              </a:rPr>
              <a:t>LanTEK</a:t>
            </a:r>
            <a:r>
              <a:rPr lang="en-GB" sz="1600" b="0" dirty="0">
                <a:latin typeface="Calibri" panose="020F0502020204030204" pitchFamily="34" charset="0"/>
              </a:rPr>
              <a:t> III uses commercially available USB Wi-Fi dongles to act as a hotspot</a:t>
            </a:r>
          </a:p>
          <a:p>
            <a:pPr marL="285717" indent="-285717" algn="l">
              <a:buFont typeface="Arial" panose="020B0604020202020204" pitchFamily="34" charset="0"/>
              <a:buChar char="•"/>
              <a:defRPr/>
            </a:pPr>
            <a:r>
              <a:rPr lang="en-GB" sz="1600" b="0" dirty="0">
                <a:latin typeface="Calibri" panose="020F0502020204030204" pitchFamily="34" charset="0"/>
              </a:rPr>
              <a:t>Users with an IDEAL </a:t>
            </a:r>
            <a:r>
              <a:rPr lang="en-GB" sz="1600" b="0" dirty="0" err="1">
                <a:latin typeface="Calibri" panose="020F0502020204030204" pitchFamily="34" charset="0"/>
              </a:rPr>
              <a:t>AnyWARE</a:t>
            </a:r>
            <a:r>
              <a:rPr lang="en-GB" sz="1600" b="0" dirty="0">
                <a:latin typeface="Calibri" panose="020F0502020204030204" pitchFamily="34" charset="0"/>
              </a:rPr>
              <a:t> app can logon to download </a:t>
            </a:r>
            <a:r>
              <a:rPr lang="en-GB" sz="1600" b="0" dirty="0" err="1">
                <a:latin typeface="Calibri" panose="020F0502020204030204" pitchFamily="34" charset="0"/>
              </a:rPr>
              <a:t>LanTEK</a:t>
            </a:r>
            <a:r>
              <a:rPr lang="en-GB" sz="1600" b="0" dirty="0">
                <a:latin typeface="Calibri" panose="020F0502020204030204" pitchFamily="34" charset="0"/>
              </a:rPr>
              <a:t> III raw data</a:t>
            </a:r>
          </a:p>
          <a:p>
            <a:pPr marL="285717" indent="-285717" algn="l">
              <a:buFont typeface="Arial" panose="020B0604020202020204" pitchFamily="34" charset="0"/>
              <a:buChar char="•"/>
              <a:defRPr/>
            </a:pPr>
            <a:r>
              <a:rPr lang="en-GB" sz="1600" b="0" dirty="0">
                <a:latin typeface="Calibri" panose="020F0502020204030204" pitchFamily="34" charset="0"/>
              </a:rPr>
              <a:t>The test data can then be sent via e-mail or cloud services such as Google Drive or Dropbox to a user with IDEAL </a:t>
            </a:r>
            <a:r>
              <a:rPr lang="en-GB" sz="1600" b="0" dirty="0" err="1">
                <a:latin typeface="Calibri" panose="020F0502020204030204" pitchFamily="34" charset="0"/>
              </a:rPr>
              <a:t>DataCENTER</a:t>
            </a:r>
            <a:r>
              <a:rPr lang="en-GB" sz="1600" b="0" dirty="0">
                <a:latin typeface="Calibri" panose="020F0502020204030204" pitchFamily="34" charset="0"/>
              </a:rPr>
              <a:t/>
            </a:r>
            <a:br>
              <a:rPr lang="en-GB" sz="1600" b="0" dirty="0">
                <a:latin typeface="Calibri" panose="020F0502020204030204" pitchFamily="34" charset="0"/>
              </a:rPr>
            </a:br>
            <a:r>
              <a:rPr lang="en-GB" sz="1600" b="0" dirty="0">
                <a:latin typeface="Calibri" panose="020F0502020204030204" pitchFamily="34" charset="0"/>
              </a:rPr>
              <a:t>Notes: </a:t>
            </a:r>
            <a:br>
              <a:rPr lang="en-GB" sz="1600" b="0" dirty="0">
                <a:latin typeface="Calibri" panose="020F0502020204030204" pitchFamily="34" charset="0"/>
              </a:rPr>
            </a:br>
            <a:r>
              <a:rPr lang="en-GB" sz="1400" b="0" dirty="0">
                <a:latin typeface="Calibri" panose="020F0502020204030204" pitchFamily="34" charset="0"/>
              </a:rPr>
              <a:t>1) The cloud service has to be pre-installed on the Android or Apple device and users must have a valid account</a:t>
            </a:r>
            <a:br>
              <a:rPr lang="en-GB" sz="1400" b="0" dirty="0">
                <a:latin typeface="Calibri" panose="020F0502020204030204" pitchFamily="34" charset="0"/>
              </a:rPr>
            </a:br>
            <a:r>
              <a:rPr lang="en-GB" sz="1400" b="0" dirty="0">
                <a:latin typeface="Calibri" panose="020F0502020204030204" pitchFamily="34" charset="0"/>
              </a:rPr>
              <a:t>2) The </a:t>
            </a:r>
            <a:r>
              <a:rPr lang="en-GB" sz="1400" b="0" dirty="0" err="1">
                <a:latin typeface="Calibri" panose="020F0502020204030204" pitchFamily="34" charset="0"/>
              </a:rPr>
              <a:t>LanTEK</a:t>
            </a:r>
            <a:r>
              <a:rPr lang="en-GB" sz="1400" b="0" dirty="0">
                <a:latin typeface="Calibri" panose="020F0502020204030204" pitchFamily="34" charset="0"/>
              </a:rPr>
              <a:t> III test data must be processed with the IDEAL </a:t>
            </a:r>
            <a:r>
              <a:rPr lang="en-GB" sz="1400" b="0" dirty="0" err="1">
                <a:latin typeface="Calibri" panose="020F0502020204030204" pitchFamily="34" charset="0"/>
              </a:rPr>
              <a:t>DataCENTER</a:t>
            </a:r>
            <a:r>
              <a:rPr lang="en-GB" sz="1400" b="0" dirty="0">
                <a:latin typeface="Calibri" panose="020F0502020204030204" pitchFamily="34" charset="0"/>
              </a:rPr>
              <a:t> software and cannot be viewed as such on the mobile device</a:t>
            </a:r>
          </a:p>
          <a:p>
            <a:pPr marL="285717" indent="-285717" algn="l">
              <a:buFont typeface="Arial" panose="020B0604020202020204" pitchFamily="34" charset="0"/>
              <a:buChar char="•"/>
              <a:defRPr/>
            </a:pPr>
            <a:r>
              <a:rPr lang="en-GB" sz="1400" b="0" dirty="0">
                <a:latin typeface="Calibri" panose="020F0502020204030204" pitchFamily="34" charset="0"/>
              </a:rPr>
              <a:t>3) 1 Wi-Fi adaptor shipped with unit</a:t>
            </a:r>
            <a:endParaRPr lang="en-GB" sz="1200" b="0" dirty="0">
              <a:latin typeface="Calibri" panose="020F0502020204030204" pitchFamily="34" charset="0"/>
            </a:endParaRPr>
          </a:p>
          <a:p>
            <a:pPr algn="just">
              <a:defRPr/>
            </a:pPr>
            <a:endParaRPr lang="en-GB" altLang="en-US" dirty="0">
              <a:latin typeface="Calibri" panose="020F0502020204030204"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8950" y="2"/>
            <a:ext cx="2139189" cy="659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C:\Users\KHuedepohl\AppData\Local\Microsoft\Windows\Temporary Internet Files\Content.IE5\0CN92OB6\androi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4320" y="4029689"/>
            <a:ext cx="594595" cy="5714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KHuedepohl\AppData\Local\Microsoft\Windows\Temporary Internet Files\Content.IE5\MWH8CW02\Apple_gray_logo[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1066" y="4029688"/>
            <a:ext cx="571429" cy="571429"/>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2073" y="1235035"/>
            <a:ext cx="1422660" cy="2485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721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8950" y="2"/>
            <a:ext cx="2139189" cy="659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cstate="print"/>
          <a:stretch>
            <a:fillRect/>
          </a:stretch>
        </p:blipFill>
        <p:spPr>
          <a:xfrm>
            <a:off x="0" y="659537"/>
            <a:ext cx="6200287" cy="4025513"/>
          </a:xfrm>
          <a:prstGeom prst="rect">
            <a:avLst/>
          </a:prstGeom>
        </p:spPr>
      </p:pic>
      <p:pic>
        <p:nvPicPr>
          <p:cNvPr id="6" name="Picture 5"/>
          <p:cNvPicPr>
            <a:picLocks noChangeAspect="1"/>
          </p:cNvPicPr>
          <p:nvPr/>
        </p:nvPicPr>
        <p:blipFill>
          <a:blip r:embed="rId5" cstate="print"/>
          <a:stretch>
            <a:fillRect/>
          </a:stretch>
        </p:blipFill>
        <p:spPr>
          <a:xfrm>
            <a:off x="6653438" y="2672293"/>
            <a:ext cx="2130563" cy="644859"/>
          </a:xfrm>
          <a:prstGeom prst="rect">
            <a:avLst/>
          </a:prstGeom>
        </p:spPr>
      </p:pic>
      <p:sp>
        <p:nvSpPr>
          <p:cNvPr id="10" name="TextBox 9"/>
          <p:cNvSpPr txBox="1"/>
          <p:nvPr/>
        </p:nvSpPr>
        <p:spPr>
          <a:xfrm>
            <a:off x="6244692" y="1927714"/>
            <a:ext cx="2899299" cy="584765"/>
          </a:xfrm>
          <a:prstGeom prst="rect">
            <a:avLst/>
          </a:prstGeom>
          <a:noFill/>
        </p:spPr>
        <p:txBody>
          <a:bodyPr wrap="none" lIns="91430" tIns="45715" rIns="91430" bIns="45715" rtlCol="0">
            <a:spAutoFit/>
          </a:bodyPr>
          <a:lstStyle/>
          <a:p>
            <a:r>
              <a:rPr lang="en-GB" sz="1600" dirty="0"/>
              <a:t>Test data when you want it, </a:t>
            </a:r>
          </a:p>
          <a:p>
            <a:r>
              <a:rPr lang="en-GB" sz="1600" dirty="0"/>
              <a:t>where you want it</a:t>
            </a:r>
          </a:p>
        </p:txBody>
      </p:sp>
    </p:spTree>
    <p:extLst>
      <p:ext uri="{BB962C8B-B14F-4D97-AF65-F5344CB8AC3E}">
        <p14:creationId xmlns:p14="http://schemas.microsoft.com/office/powerpoint/2010/main" val="12380083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5302156" y="140301"/>
            <a:ext cx="3684896"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latin typeface="Calibri" panose="020F0502020204030204" pitchFamily="34" charset="0"/>
              </a:rPr>
              <a:t>FAQ</a:t>
            </a:r>
          </a:p>
        </p:txBody>
      </p:sp>
      <p:graphicFrame>
        <p:nvGraphicFramePr>
          <p:cNvPr id="2" name="Tabelle 1"/>
          <p:cNvGraphicFramePr>
            <a:graphicFrameLocks noGrp="1"/>
          </p:cNvGraphicFramePr>
          <p:nvPr>
            <p:extLst>
              <p:ext uri="{D42A27DB-BD31-4B8C-83A1-F6EECF244321}">
                <p14:modId xmlns:p14="http://schemas.microsoft.com/office/powerpoint/2010/main" val="441331900"/>
              </p:ext>
            </p:extLst>
          </p:nvPr>
        </p:nvGraphicFramePr>
        <p:xfrm>
          <a:off x="196595" y="568507"/>
          <a:ext cx="8720353" cy="4263530"/>
        </p:xfrm>
        <a:graphic>
          <a:graphicData uri="http://schemas.openxmlformats.org/drawingml/2006/table">
            <a:tbl>
              <a:tblPr firstRow="1" bandRow="1">
                <a:tableStyleId>{10A1B5D5-9B99-4C35-A422-299274C87663}</a:tableStyleId>
              </a:tblPr>
              <a:tblGrid>
                <a:gridCol w="1837524"/>
                <a:gridCol w="6882829"/>
              </a:tblGrid>
              <a:tr h="350487">
                <a:tc>
                  <a:txBody>
                    <a:bodyPr/>
                    <a:lstStyle/>
                    <a:p>
                      <a:r>
                        <a:rPr lang="en-GB" sz="2100" dirty="0" smtClean="0">
                          <a:latin typeface="Calibri" panose="020F0502020204030204" pitchFamily="34" charset="0"/>
                        </a:rPr>
                        <a:t>Question</a:t>
                      </a:r>
                      <a:endParaRPr lang="en-GB" sz="2100" dirty="0">
                        <a:latin typeface="Calibri" panose="020F0502020204030204"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solidFill>
                      <a:srgbClr val="006AB6"/>
                    </a:solidFill>
                  </a:tcPr>
                </a:tc>
                <a:tc>
                  <a:txBody>
                    <a:bodyPr/>
                    <a:lstStyle/>
                    <a:p>
                      <a:r>
                        <a:rPr lang="en-GB" sz="2100" dirty="0" smtClean="0">
                          <a:latin typeface="Calibri" panose="020F0502020204030204" pitchFamily="34" charset="0"/>
                        </a:rPr>
                        <a:t>Answer</a:t>
                      </a:r>
                      <a:endParaRPr lang="en-GB" sz="2100" dirty="0">
                        <a:latin typeface="Calibri" panose="020F050202020403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solidFill>
                      <a:srgbClr val="006AB6"/>
                    </a:solidFill>
                  </a:tcPr>
                </a:tc>
              </a:tr>
              <a:tr h="457580">
                <a:tc>
                  <a:txBody>
                    <a:bodyPr/>
                    <a:lstStyle/>
                    <a:p>
                      <a:r>
                        <a:rPr lang="en-GB" sz="1000" dirty="0" smtClean="0">
                          <a:latin typeface="Calibri" panose="020F0502020204030204" pitchFamily="34" charset="0"/>
                        </a:rPr>
                        <a:t>Will </a:t>
                      </a:r>
                      <a:r>
                        <a:rPr lang="en-GB" sz="1000" dirty="0" err="1" smtClean="0">
                          <a:latin typeface="Calibri" panose="020F0502020204030204" pitchFamily="34" charset="0"/>
                        </a:rPr>
                        <a:t>LanTEK</a:t>
                      </a:r>
                      <a:r>
                        <a:rPr lang="en-GB" sz="1000" dirty="0" smtClean="0">
                          <a:latin typeface="Calibri" panose="020F0502020204030204" pitchFamily="34" charset="0"/>
                        </a:rPr>
                        <a:t> III support RJ45 PL testing through CH adapters?</a:t>
                      </a:r>
                      <a:endParaRPr lang="en-GB" sz="1000" dirty="0">
                        <a:latin typeface="Calibri" panose="020F0502020204030204"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dirty="0" smtClean="0">
                          <a:latin typeface="Calibri" panose="020F0502020204030204" pitchFamily="34" charset="0"/>
                        </a:rPr>
                        <a:t>No</a:t>
                      </a:r>
                      <a:br>
                        <a:rPr lang="en-GB" sz="1000" dirty="0" smtClean="0">
                          <a:latin typeface="Calibri" panose="020F0502020204030204" pitchFamily="34" charset="0"/>
                        </a:rPr>
                      </a:br>
                      <a:r>
                        <a:rPr lang="en-GB" sz="1000" dirty="0" smtClean="0">
                          <a:latin typeface="Calibri" panose="020F0502020204030204" pitchFamily="34" charset="0"/>
                        </a:rPr>
                        <a:t>This makes no sense since testing</a:t>
                      </a:r>
                      <a:r>
                        <a:rPr lang="en-GB" sz="1000" baseline="0" dirty="0" smtClean="0">
                          <a:latin typeface="Calibri" panose="020F0502020204030204" pitchFamily="34" charset="0"/>
                        </a:rPr>
                        <a:t> using CH adapters and </a:t>
                      </a:r>
                      <a:r>
                        <a:rPr lang="en-GB" sz="1000" baseline="0" dirty="0" err="1" smtClean="0">
                          <a:latin typeface="Calibri" panose="020F0502020204030204" pitchFamily="34" charset="0"/>
                        </a:rPr>
                        <a:t>patchcords</a:t>
                      </a:r>
                      <a:r>
                        <a:rPr lang="en-GB" sz="1000" baseline="0" dirty="0" smtClean="0">
                          <a:latin typeface="Calibri" panose="020F0502020204030204" pitchFamily="34" charset="0"/>
                        </a:rPr>
                        <a:t> actually is more expensive for CAT6A</a:t>
                      </a:r>
                      <a:endParaRPr lang="en-GB" sz="1000" dirty="0" smtClean="0">
                        <a:latin typeface="Calibri" panose="020F050202020403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r>
              <a:tr h="457580">
                <a:tc>
                  <a:txBody>
                    <a:bodyPr/>
                    <a:lstStyle/>
                    <a:p>
                      <a:r>
                        <a:rPr lang="en-GB" sz="1000" kern="1200" dirty="0" smtClean="0">
                          <a:solidFill>
                            <a:schemeClr val="dk1"/>
                          </a:solidFill>
                          <a:latin typeface="Calibri" panose="020F0502020204030204" pitchFamily="34" charset="0"/>
                          <a:ea typeface="+mn-ea"/>
                          <a:cs typeface="+mn-cs"/>
                        </a:rPr>
                        <a:t>Will </a:t>
                      </a:r>
                      <a:r>
                        <a:rPr lang="en-GB" sz="1000" kern="1200" dirty="0" err="1" smtClean="0">
                          <a:solidFill>
                            <a:schemeClr val="dk1"/>
                          </a:solidFill>
                          <a:latin typeface="Calibri" panose="020F0502020204030204" pitchFamily="34" charset="0"/>
                          <a:ea typeface="+mn-ea"/>
                          <a:cs typeface="+mn-cs"/>
                        </a:rPr>
                        <a:t>LanTEKII</a:t>
                      </a:r>
                      <a:r>
                        <a:rPr lang="en-GB" sz="1000" kern="1200" dirty="0" smtClean="0">
                          <a:solidFill>
                            <a:schemeClr val="dk1"/>
                          </a:solidFill>
                          <a:latin typeface="Calibri" panose="020F0502020204030204" pitchFamily="34" charset="0"/>
                          <a:ea typeface="+mn-ea"/>
                          <a:cs typeface="+mn-cs"/>
                        </a:rPr>
                        <a:t> support PL testing through the new  PL adapters</a:t>
                      </a:r>
                      <a:endParaRPr lang="en-GB" sz="1000" kern="1200" dirty="0">
                        <a:solidFill>
                          <a:schemeClr val="dk1"/>
                        </a:solidFill>
                        <a:latin typeface="Calibri" panose="020F0502020204030204" pitchFamily="34" charset="0"/>
                        <a:ea typeface="+mn-ea"/>
                        <a:cs typeface="+mn-cs"/>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kern="1200" dirty="0" smtClean="0">
                          <a:solidFill>
                            <a:schemeClr val="dk1"/>
                          </a:solidFill>
                          <a:latin typeface="Calibri" panose="020F0502020204030204" pitchFamily="34" charset="0"/>
                          <a:ea typeface="+mn-ea"/>
                          <a:cs typeface="+mn-cs"/>
                        </a:rPr>
                        <a:t>No, the </a:t>
                      </a:r>
                      <a:r>
                        <a:rPr lang="en-GB" sz="1000" kern="1200" dirty="0" err="1" smtClean="0">
                          <a:solidFill>
                            <a:schemeClr val="dk1"/>
                          </a:solidFill>
                          <a:latin typeface="Calibri" panose="020F0502020204030204" pitchFamily="34" charset="0"/>
                          <a:ea typeface="+mn-ea"/>
                          <a:cs typeface="+mn-cs"/>
                        </a:rPr>
                        <a:t>LanTEKII</a:t>
                      </a:r>
                      <a:r>
                        <a:rPr lang="en-GB" sz="1000" kern="1200" dirty="0" smtClean="0">
                          <a:solidFill>
                            <a:schemeClr val="dk1"/>
                          </a:solidFill>
                          <a:latin typeface="Calibri" panose="020F0502020204030204" pitchFamily="34" charset="0"/>
                          <a:ea typeface="+mn-ea"/>
                          <a:cs typeface="+mn-cs"/>
                        </a:rPr>
                        <a:t> hardware can not support the new PL adapters</a:t>
                      </a:r>
                      <a:endParaRPr lang="en-GB" sz="1000" kern="1200" dirty="0">
                        <a:solidFill>
                          <a:schemeClr val="dk1"/>
                        </a:solidFill>
                        <a:latin typeface="Calibri" panose="020F0502020204030204" pitchFamily="34" charset="0"/>
                        <a:ea typeface="+mn-ea"/>
                        <a:cs typeface="+mn-cs"/>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r>
              <a:tr h="837275">
                <a:tc>
                  <a:txBody>
                    <a:bodyPr/>
                    <a:lstStyle/>
                    <a:p>
                      <a:r>
                        <a:rPr lang="en-GB" sz="1000" kern="1200" smtClean="0">
                          <a:solidFill>
                            <a:schemeClr val="dk1"/>
                          </a:solidFill>
                          <a:latin typeface="Calibri" panose="020F0502020204030204" pitchFamily="34" charset="0"/>
                          <a:ea typeface="+mn-ea"/>
                          <a:cs typeface="+mn-cs"/>
                        </a:rPr>
                        <a:t>Do PL </a:t>
                      </a:r>
                      <a:r>
                        <a:rPr lang="en-GB" sz="1000" kern="1200" dirty="0" smtClean="0">
                          <a:solidFill>
                            <a:schemeClr val="dk1"/>
                          </a:solidFill>
                          <a:latin typeface="Calibri" panose="020F0502020204030204" pitchFamily="34" charset="0"/>
                          <a:ea typeface="+mn-ea"/>
                          <a:cs typeface="+mn-cs"/>
                        </a:rPr>
                        <a:t>measurements of LTKIII and LTKII give same results?</a:t>
                      </a:r>
                      <a:endParaRPr lang="en-GB" sz="1000" kern="1200" dirty="0">
                        <a:solidFill>
                          <a:schemeClr val="dk1"/>
                        </a:solidFill>
                        <a:latin typeface="Calibri" panose="020F0502020204030204" pitchFamily="34" charset="0"/>
                        <a:ea typeface="+mn-ea"/>
                        <a:cs typeface="+mn-cs"/>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kern="1200" dirty="0" smtClean="0">
                          <a:solidFill>
                            <a:schemeClr val="dk1"/>
                          </a:solidFill>
                          <a:latin typeface="Calibri" panose="020F0502020204030204" pitchFamily="34" charset="0"/>
                          <a:ea typeface="+mn-ea"/>
                          <a:cs typeface="+mn-cs"/>
                        </a:rPr>
                        <a:t>Both devices are accurate to specs, however still may give different test results.</a:t>
                      </a:r>
                    </a:p>
                    <a:p>
                      <a:r>
                        <a:rPr lang="en-GB" sz="1000" kern="1200" dirty="0" smtClean="0">
                          <a:solidFill>
                            <a:schemeClr val="dk1"/>
                          </a:solidFill>
                          <a:latin typeface="Calibri" panose="020F0502020204030204" pitchFamily="34" charset="0"/>
                          <a:ea typeface="+mn-ea"/>
                          <a:cs typeface="+mn-cs"/>
                        </a:rPr>
                        <a:t>When testing permanent links, the test plug is part of the link and therefore will have an influence on test results.</a:t>
                      </a:r>
                    </a:p>
                    <a:p>
                      <a:r>
                        <a:rPr lang="en-GB" sz="1000" kern="1200" dirty="0" smtClean="0">
                          <a:solidFill>
                            <a:schemeClr val="dk1"/>
                          </a:solidFill>
                          <a:latin typeface="Calibri" panose="020F0502020204030204" pitchFamily="34" charset="0"/>
                          <a:ea typeface="+mn-ea"/>
                          <a:cs typeface="+mn-cs"/>
                        </a:rPr>
                        <a:t>Since the PL adapters of LTKIII have different electrical characteristics than a regular </a:t>
                      </a:r>
                      <a:r>
                        <a:rPr lang="en-GB" sz="1000" kern="1200" dirty="0" err="1" smtClean="0">
                          <a:solidFill>
                            <a:schemeClr val="dk1"/>
                          </a:solidFill>
                          <a:latin typeface="Calibri" panose="020F0502020204030204" pitchFamily="34" charset="0"/>
                          <a:ea typeface="+mn-ea"/>
                          <a:cs typeface="+mn-cs"/>
                        </a:rPr>
                        <a:t>patchcord</a:t>
                      </a:r>
                      <a:r>
                        <a:rPr lang="en-GB" sz="1000" kern="1200" dirty="0" smtClean="0">
                          <a:solidFill>
                            <a:schemeClr val="dk1"/>
                          </a:solidFill>
                          <a:latin typeface="Calibri" panose="020F0502020204030204" pitchFamily="34" charset="0"/>
                          <a:ea typeface="+mn-ea"/>
                          <a:cs typeface="+mn-cs"/>
                        </a:rPr>
                        <a:t> plug, there may be different test results, but again both are accurate to specs. Users may also see different test results when using patch cords since also </a:t>
                      </a:r>
                      <a:r>
                        <a:rPr lang="en-GB" sz="1000" kern="1200" dirty="0" err="1" smtClean="0">
                          <a:solidFill>
                            <a:schemeClr val="dk1"/>
                          </a:solidFill>
                          <a:latin typeface="Calibri" panose="020F0502020204030204" pitchFamily="34" charset="0"/>
                          <a:ea typeface="+mn-ea"/>
                          <a:cs typeface="+mn-cs"/>
                        </a:rPr>
                        <a:t>patchcords</a:t>
                      </a:r>
                      <a:r>
                        <a:rPr lang="en-GB" sz="1000" kern="1200" dirty="0" smtClean="0">
                          <a:solidFill>
                            <a:schemeClr val="dk1"/>
                          </a:solidFill>
                          <a:latin typeface="Calibri" panose="020F0502020204030204" pitchFamily="34" charset="0"/>
                          <a:ea typeface="+mn-ea"/>
                          <a:cs typeface="+mn-cs"/>
                        </a:rPr>
                        <a:t> can have different plug types.</a:t>
                      </a:r>
                    </a:p>
                  </a:txBody>
                  <a:tcPr>
                    <a:lnL>
                      <a:noFill/>
                    </a:lnL>
                    <a:lnR w="12700" cmpd="sng">
                      <a:noFill/>
                    </a:lnR>
                    <a:lnT w="12700" cmpd="sng">
                      <a:noFill/>
                    </a:lnT>
                    <a:lnB w="12700" cmpd="sng">
                      <a:noFill/>
                    </a:lnB>
                    <a:lnTlToBr w="12700" cmpd="sng">
                      <a:noFill/>
                      <a:prstDash val="solid"/>
                    </a:lnTlToBr>
                    <a:lnBlToTr w="12700" cmpd="sng">
                      <a:noFill/>
                      <a:prstDash val="solid"/>
                    </a:lnBlToTr>
                  </a:tcPr>
                </a:tc>
              </a:tr>
              <a:tr h="584145">
                <a:tc>
                  <a:txBody>
                    <a:bodyPr/>
                    <a:lstStyle/>
                    <a:p>
                      <a:r>
                        <a:rPr lang="en-GB" sz="1000" kern="1200" dirty="0" smtClean="0">
                          <a:solidFill>
                            <a:schemeClr val="dk1"/>
                          </a:solidFill>
                          <a:latin typeface="Calibri" panose="020F0502020204030204" pitchFamily="34" charset="0"/>
                          <a:ea typeface="+mn-ea"/>
                          <a:cs typeface="+mn-cs"/>
                        </a:rPr>
                        <a:t>Is TDX and TDRL specified as a mandatory test method in TIA568 or ISO 11801?</a:t>
                      </a:r>
                      <a:endParaRPr lang="en-GB" sz="1000" kern="1200" dirty="0">
                        <a:solidFill>
                          <a:schemeClr val="dk1"/>
                        </a:solidFill>
                        <a:latin typeface="Calibri" panose="020F0502020204030204" pitchFamily="34" charset="0"/>
                        <a:ea typeface="+mn-ea"/>
                        <a:cs typeface="+mn-cs"/>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kern="1200" dirty="0" smtClean="0">
                          <a:solidFill>
                            <a:schemeClr val="dk1"/>
                          </a:solidFill>
                          <a:latin typeface="Calibri" panose="020F0502020204030204" pitchFamily="34" charset="0"/>
                          <a:ea typeface="+mn-ea"/>
                          <a:cs typeface="+mn-cs"/>
                        </a:rPr>
                        <a:t>No, however both methods are very useful to locate faults along the cable and therefore optional tests in </a:t>
                      </a:r>
                      <a:r>
                        <a:rPr lang="en-GB" sz="1000" kern="1200" dirty="0" err="1" smtClean="0">
                          <a:solidFill>
                            <a:schemeClr val="dk1"/>
                          </a:solidFill>
                          <a:latin typeface="Calibri" panose="020F0502020204030204" pitchFamily="34" charset="0"/>
                          <a:ea typeface="+mn-ea"/>
                          <a:cs typeface="+mn-cs"/>
                        </a:rPr>
                        <a:t>LanTEKIII</a:t>
                      </a:r>
                      <a:endParaRPr lang="en-GB" sz="1000" kern="1200" dirty="0" smtClean="0">
                        <a:solidFill>
                          <a:schemeClr val="dk1"/>
                        </a:solidFill>
                        <a:latin typeface="Calibri" panose="020F0502020204030204" pitchFamily="34" charset="0"/>
                        <a:ea typeface="+mn-ea"/>
                        <a:cs typeface="+mn-cs"/>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r>
              <a:tr h="457580">
                <a:tc>
                  <a:txBody>
                    <a:bodyPr/>
                    <a:lstStyle/>
                    <a:p>
                      <a:r>
                        <a:rPr lang="en-GB" sz="1000" dirty="0" smtClean="0">
                          <a:latin typeface="Calibri" panose="020F0502020204030204" pitchFamily="34" charset="0"/>
                        </a:rPr>
                        <a:t>Can I test end-to-end links and device-links</a:t>
                      </a:r>
                      <a:r>
                        <a:rPr lang="en-GB" sz="1000" baseline="0" dirty="0" smtClean="0">
                          <a:latin typeface="Calibri" panose="020F0502020204030204" pitchFamily="34" charset="0"/>
                        </a:rPr>
                        <a:t> with LTKIII</a:t>
                      </a:r>
                      <a:endParaRPr lang="en-GB" sz="1000" dirty="0">
                        <a:latin typeface="Calibri" panose="020F0502020204030204"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dirty="0" smtClean="0">
                          <a:latin typeface="Calibri" panose="020F0502020204030204" pitchFamily="34" charset="0"/>
                        </a:rPr>
                        <a:t>Yes, both with LTKII</a:t>
                      </a:r>
                      <a:r>
                        <a:rPr lang="en-GB" sz="1000" baseline="0" dirty="0" smtClean="0">
                          <a:latin typeface="Calibri" panose="020F0502020204030204" pitchFamily="34" charset="0"/>
                        </a:rPr>
                        <a:t> and LTKIII</a:t>
                      </a:r>
                      <a:endParaRPr lang="en-GB" sz="1000" dirty="0" smtClean="0">
                        <a:latin typeface="Calibri" panose="020F050202020403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r>
              <a:tr h="584145">
                <a:tc>
                  <a:txBody>
                    <a:bodyPr/>
                    <a:lstStyle/>
                    <a:p>
                      <a:r>
                        <a:rPr lang="en-GB" sz="1000" dirty="0" smtClean="0">
                          <a:latin typeface="Calibri" panose="020F0502020204030204" pitchFamily="34" charset="0"/>
                        </a:rPr>
                        <a:t>How many tests</a:t>
                      </a:r>
                      <a:r>
                        <a:rPr lang="en-GB" sz="1000" baseline="0" dirty="0" smtClean="0">
                          <a:latin typeface="Calibri" panose="020F0502020204030204" pitchFamily="34" charset="0"/>
                        </a:rPr>
                        <a:t> can I run with a set </a:t>
                      </a:r>
                      <a:r>
                        <a:rPr lang="en-GB" sz="1000" baseline="0" smtClean="0">
                          <a:latin typeface="Calibri" panose="020F0502020204030204" pitchFamily="34" charset="0"/>
                        </a:rPr>
                        <a:t>of PL tips</a:t>
                      </a:r>
                      <a:r>
                        <a:rPr lang="en-GB" sz="1000" baseline="0" dirty="0" smtClean="0">
                          <a:latin typeface="Calibri" panose="020F0502020204030204" pitchFamily="34" charset="0"/>
                        </a:rPr>
                        <a:t>?</a:t>
                      </a:r>
                      <a:endParaRPr lang="en-GB" sz="1000" dirty="0">
                        <a:latin typeface="Calibri" panose="020F0502020204030204"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dirty="0" smtClean="0">
                          <a:latin typeface="Calibri" panose="020F0502020204030204" pitchFamily="34" charset="0"/>
                        </a:rPr>
                        <a:t>According to standards, a</a:t>
                      </a:r>
                      <a:r>
                        <a:rPr lang="en-GB" sz="1000" baseline="0" dirty="0" smtClean="0">
                          <a:latin typeface="Calibri" panose="020F0502020204030204" pitchFamily="34" charset="0"/>
                        </a:rPr>
                        <a:t>n RJ45 plug must withstand 750 insertions which is achievable for a quality patch cord.</a:t>
                      </a:r>
                    </a:p>
                    <a:p>
                      <a:r>
                        <a:rPr lang="en-GB" sz="1000" baseline="0" dirty="0" smtClean="0">
                          <a:latin typeface="Calibri" panose="020F0502020204030204" pitchFamily="34" charset="0"/>
                        </a:rPr>
                        <a:t>The tips of the LTKIII PL adapters are designed to withstand at least 2000 insertions under normal circumstances.</a:t>
                      </a:r>
                      <a:endParaRPr lang="en-GB" sz="1000" dirty="0" smtClean="0">
                        <a:latin typeface="Calibri" panose="020F050202020403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r>
              <a:tr h="457580">
                <a:tc>
                  <a:txBody>
                    <a:bodyPr/>
                    <a:lstStyle/>
                    <a:p>
                      <a:r>
                        <a:rPr lang="en-GB" sz="1000" dirty="0" smtClean="0">
                          <a:latin typeface="Calibri" panose="020F0502020204030204" pitchFamily="34" charset="0"/>
                        </a:rPr>
                        <a:t>How often do I need to replace</a:t>
                      </a:r>
                      <a:r>
                        <a:rPr lang="en-GB" sz="1000" baseline="0" dirty="0" smtClean="0">
                          <a:latin typeface="Calibri" panose="020F0502020204030204" pitchFamily="34" charset="0"/>
                        </a:rPr>
                        <a:t> the PL adapters itself?</a:t>
                      </a:r>
                      <a:endParaRPr lang="en-GB" sz="1000" dirty="0">
                        <a:latin typeface="Calibri" panose="020F0502020204030204"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dirty="0" smtClean="0">
                          <a:latin typeface="Calibri" panose="020F0502020204030204" pitchFamily="34" charset="0"/>
                        </a:rPr>
                        <a:t>IDEAL uses</a:t>
                      </a:r>
                      <a:r>
                        <a:rPr lang="en-GB" sz="1000" baseline="0" dirty="0" smtClean="0">
                          <a:latin typeface="Calibri" panose="020F0502020204030204" pitchFamily="34" charset="0"/>
                        </a:rPr>
                        <a:t> a high quality and very durable but still lightweight cable. </a:t>
                      </a:r>
                    </a:p>
                    <a:p>
                      <a:r>
                        <a:rPr lang="en-GB" sz="1000" baseline="0" dirty="0" smtClean="0">
                          <a:latin typeface="Calibri" panose="020F0502020204030204" pitchFamily="34" charset="0"/>
                        </a:rPr>
                        <a:t>Under normal use, this part has not to be replaced during the lifetime of the product</a:t>
                      </a:r>
                      <a:endParaRPr lang="en-GB" sz="1000" dirty="0" smtClean="0">
                        <a:latin typeface="Calibri" panose="020F050202020403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982986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5302156" y="140301"/>
            <a:ext cx="3684896"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latin typeface="Calibri" panose="020F0502020204030204" pitchFamily="34" charset="0"/>
              </a:rPr>
              <a:t>FAQ</a:t>
            </a:r>
          </a:p>
        </p:txBody>
      </p:sp>
      <p:graphicFrame>
        <p:nvGraphicFramePr>
          <p:cNvPr id="2" name="Tabelle 1"/>
          <p:cNvGraphicFramePr>
            <a:graphicFrameLocks noGrp="1"/>
          </p:cNvGraphicFramePr>
          <p:nvPr>
            <p:extLst>
              <p:ext uri="{D42A27DB-BD31-4B8C-83A1-F6EECF244321}">
                <p14:modId xmlns:p14="http://schemas.microsoft.com/office/powerpoint/2010/main" val="914295729"/>
              </p:ext>
            </p:extLst>
          </p:nvPr>
        </p:nvGraphicFramePr>
        <p:xfrm>
          <a:off x="266699" y="652062"/>
          <a:ext cx="8720353" cy="4135566"/>
        </p:xfrm>
        <a:graphic>
          <a:graphicData uri="http://schemas.openxmlformats.org/drawingml/2006/table">
            <a:tbl>
              <a:tblPr firstRow="1" bandRow="1">
                <a:tableStyleId>{10A1B5D5-9B99-4C35-A422-299274C87663}</a:tableStyleId>
              </a:tblPr>
              <a:tblGrid>
                <a:gridCol w="1837524"/>
                <a:gridCol w="6882829"/>
              </a:tblGrid>
              <a:tr h="370013">
                <a:tc>
                  <a:txBody>
                    <a:bodyPr/>
                    <a:lstStyle/>
                    <a:p>
                      <a:r>
                        <a:rPr lang="en-GB" sz="2100" dirty="0" smtClean="0">
                          <a:latin typeface="Calibri" panose="020F0502020204030204" pitchFamily="34" charset="0"/>
                        </a:rPr>
                        <a:t>Question</a:t>
                      </a:r>
                      <a:endParaRPr lang="en-GB" sz="2100" dirty="0">
                        <a:latin typeface="Calibri" panose="020F0502020204030204"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solidFill>
                      <a:srgbClr val="006AB6"/>
                    </a:solidFill>
                  </a:tcPr>
                </a:tc>
                <a:tc>
                  <a:txBody>
                    <a:bodyPr/>
                    <a:lstStyle/>
                    <a:p>
                      <a:r>
                        <a:rPr lang="en-GB" sz="2100" dirty="0" smtClean="0">
                          <a:latin typeface="Calibri" panose="020F0502020204030204" pitchFamily="34" charset="0"/>
                        </a:rPr>
                        <a:t>Answer</a:t>
                      </a:r>
                      <a:endParaRPr lang="en-GB" sz="2100" dirty="0">
                        <a:latin typeface="Calibri" panose="020F050202020403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solidFill>
                      <a:srgbClr val="006AB6"/>
                    </a:solidFill>
                  </a:tcPr>
                </a:tc>
              </a:tr>
              <a:tr h="493350">
                <a:tc>
                  <a:txBody>
                    <a:bodyPr/>
                    <a:lstStyle/>
                    <a:p>
                      <a:r>
                        <a:rPr lang="en-GB" sz="1000" dirty="0" smtClean="0">
                          <a:latin typeface="Calibri" panose="020F0502020204030204" pitchFamily="34" charset="0"/>
                        </a:rPr>
                        <a:t>Do I need to run a field calibration process to use the PL adapters?</a:t>
                      </a:r>
                      <a:endParaRPr lang="en-GB" sz="1000" dirty="0">
                        <a:latin typeface="Calibri" panose="020F0502020204030204"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dirty="0" smtClean="0">
                          <a:latin typeface="Calibri" panose="020F0502020204030204" pitchFamily="34" charset="0"/>
                        </a:rPr>
                        <a:t>No. Unlike with LTKII,</a:t>
                      </a:r>
                      <a:r>
                        <a:rPr lang="en-GB" sz="1000" baseline="0" dirty="0" smtClean="0">
                          <a:latin typeface="Calibri" panose="020F0502020204030204" pitchFamily="34" charset="0"/>
                        </a:rPr>
                        <a:t> there is no field calibration necessary </a:t>
                      </a:r>
                      <a:r>
                        <a:rPr lang="en-GB" sz="1000" baseline="0" smtClean="0">
                          <a:latin typeface="Calibri" panose="020F0502020204030204" pitchFamily="34" charset="0"/>
                        </a:rPr>
                        <a:t>for PL </a:t>
                      </a:r>
                      <a:r>
                        <a:rPr lang="en-GB" sz="1000" baseline="0" dirty="0" smtClean="0">
                          <a:latin typeface="Calibri" panose="020F0502020204030204" pitchFamily="34" charset="0"/>
                        </a:rPr>
                        <a:t>testing</a:t>
                      </a:r>
                      <a:endParaRPr lang="en-GB" sz="1000" dirty="0" smtClean="0">
                        <a:latin typeface="Calibri" panose="020F050202020403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r>
              <a:tr h="616688">
                <a:tc>
                  <a:txBody>
                    <a:bodyPr/>
                    <a:lstStyle/>
                    <a:p>
                      <a:r>
                        <a:rPr lang="en-GB" sz="1000" dirty="0" smtClean="0">
                          <a:latin typeface="Calibri" panose="020F0502020204030204" pitchFamily="34" charset="0"/>
                        </a:rPr>
                        <a:t>When I buy a LTKIII</a:t>
                      </a:r>
                      <a:r>
                        <a:rPr lang="en-GB" sz="1000" baseline="0" dirty="0" smtClean="0">
                          <a:latin typeface="Calibri" panose="020F0502020204030204" pitchFamily="34" charset="0"/>
                        </a:rPr>
                        <a:t> only, can I already use that tester?</a:t>
                      </a:r>
                      <a:endParaRPr lang="en-GB" sz="1000" dirty="0">
                        <a:latin typeface="Calibri" panose="020F0502020204030204"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dirty="0" smtClean="0">
                          <a:latin typeface="Calibri" panose="020F0502020204030204" pitchFamily="34" charset="0"/>
                        </a:rPr>
                        <a:t>IDEAL offers configurations with and without test</a:t>
                      </a:r>
                      <a:r>
                        <a:rPr lang="en-GB" sz="1000" baseline="0" dirty="0" smtClean="0">
                          <a:latin typeface="Calibri" panose="020F0502020204030204" pitchFamily="34" charset="0"/>
                        </a:rPr>
                        <a:t> adapters so our customers have the freedom to chose whichever configuration best suits their needs. If you buy a LTKIII only, than this tester will be shipped without adapters. This case makes sense only if you already have a stock of LTKII or LTKIII adapters and do not need additional adapters</a:t>
                      </a:r>
                      <a:endParaRPr lang="en-GB" sz="1000" dirty="0" smtClean="0">
                        <a:latin typeface="Calibri" panose="020F050202020403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r>
              <a:tr h="750304">
                <a:tc>
                  <a:txBody>
                    <a:bodyPr/>
                    <a:lstStyle/>
                    <a:p>
                      <a:r>
                        <a:rPr lang="en-GB" sz="1000" dirty="0" smtClean="0">
                          <a:latin typeface="Calibri" panose="020F0502020204030204" pitchFamily="34" charset="0"/>
                        </a:rPr>
                        <a:t>Channel adapters are sold as single pieces,</a:t>
                      </a:r>
                      <a:r>
                        <a:rPr lang="en-GB" sz="1000" baseline="0" dirty="0" smtClean="0">
                          <a:latin typeface="Calibri" panose="020F0502020204030204" pitchFamily="34" charset="0"/>
                        </a:rPr>
                        <a:t> PL tips are sold as pairs – why ?</a:t>
                      </a:r>
                      <a:endParaRPr lang="en-GB" sz="1000" dirty="0">
                        <a:latin typeface="Calibri" panose="020F0502020204030204"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dirty="0" smtClean="0">
                          <a:latin typeface="Calibri" panose="020F0502020204030204" pitchFamily="34" charset="0"/>
                        </a:rPr>
                        <a:t>When using channel</a:t>
                      </a:r>
                      <a:r>
                        <a:rPr lang="en-GB" sz="1000" baseline="0" dirty="0" smtClean="0">
                          <a:latin typeface="Calibri" panose="020F0502020204030204" pitchFamily="34" charset="0"/>
                        </a:rPr>
                        <a:t> adapters, it may happen that only one adapter gets damaged by a faulty patch cord. Therefore it makes sense to only offer single adapters.</a:t>
                      </a:r>
                    </a:p>
                    <a:p>
                      <a:r>
                        <a:rPr lang="en-GB" sz="1000" dirty="0" smtClean="0">
                          <a:latin typeface="Calibri" panose="020F0502020204030204" pitchFamily="34" charset="0"/>
                        </a:rPr>
                        <a:t>However,</a:t>
                      </a:r>
                      <a:r>
                        <a:rPr lang="en-GB" sz="1000" baseline="0" dirty="0" smtClean="0">
                          <a:latin typeface="Calibri" panose="020F0502020204030204" pitchFamily="34" charset="0"/>
                        </a:rPr>
                        <a:t> PL tips will only suffer wear due to a large number of insertions which most likely will always happen on both adapters , therefore both tips most likely will wear out  same time. Therefore offering the tips as pairs makes more sense.</a:t>
                      </a:r>
                      <a:endParaRPr lang="en-GB" sz="1000" dirty="0" smtClean="0">
                        <a:latin typeface="Calibri" panose="020F050202020403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r>
              <a:tr h="441794">
                <a:tc>
                  <a:txBody>
                    <a:bodyPr/>
                    <a:lstStyle/>
                    <a:p>
                      <a:r>
                        <a:rPr lang="en-GB" sz="1000" dirty="0" smtClean="0">
                          <a:latin typeface="Calibri" panose="020F0502020204030204" pitchFamily="34" charset="0"/>
                        </a:rPr>
                        <a:t>Which LTKIII </a:t>
                      </a:r>
                      <a:r>
                        <a:rPr lang="en-GB" sz="1000" smtClean="0">
                          <a:latin typeface="Calibri" panose="020F0502020204030204" pitchFamily="34" charset="0"/>
                        </a:rPr>
                        <a:t>models</a:t>
                      </a:r>
                      <a:r>
                        <a:rPr lang="en-GB" sz="1000" baseline="0" smtClean="0">
                          <a:latin typeface="Calibri" panose="020F0502020204030204" pitchFamily="34" charset="0"/>
                        </a:rPr>
                        <a:t> support </a:t>
                      </a:r>
                      <a:r>
                        <a:rPr lang="en-GB" sz="1000" baseline="0" dirty="0" smtClean="0">
                          <a:latin typeface="Calibri" panose="020F0502020204030204" pitchFamily="34" charset="0"/>
                        </a:rPr>
                        <a:t>fibre testing?</a:t>
                      </a:r>
                      <a:endParaRPr lang="en-GB" sz="1000" dirty="0">
                        <a:latin typeface="Calibri" panose="020F0502020204030204"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dirty="0" smtClean="0">
                          <a:latin typeface="Calibri" panose="020F0502020204030204" pitchFamily="34" charset="0"/>
                        </a:rPr>
                        <a:t>Both</a:t>
                      </a:r>
                      <a:r>
                        <a:rPr lang="en-GB" sz="1000" baseline="0" dirty="0" smtClean="0">
                          <a:latin typeface="Calibri" panose="020F0502020204030204" pitchFamily="34" charset="0"/>
                        </a:rPr>
                        <a:t> LTKIII500 and </a:t>
                      </a:r>
                      <a:r>
                        <a:rPr lang="en-GB" sz="1000" baseline="0" smtClean="0">
                          <a:latin typeface="Calibri" panose="020F0502020204030204" pitchFamily="34" charset="0"/>
                        </a:rPr>
                        <a:t>LTKIII1000 support </a:t>
                      </a:r>
                      <a:r>
                        <a:rPr lang="en-GB" sz="1000" baseline="0" dirty="0" smtClean="0">
                          <a:latin typeface="Calibri" panose="020F0502020204030204" pitchFamily="34" charset="0"/>
                        </a:rPr>
                        <a:t>FTKIII</a:t>
                      </a:r>
                      <a:endParaRPr lang="en-GB" sz="1000" dirty="0" smtClean="0">
                        <a:latin typeface="Calibri" panose="020F050202020403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r>
              <a:tr h="441794">
                <a:tc>
                  <a:txBody>
                    <a:bodyPr/>
                    <a:lstStyle/>
                    <a:p>
                      <a:r>
                        <a:rPr lang="en-GB" sz="1000" dirty="0" smtClean="0">
                          <a:latin typeface="Calibri" panose="020F0502020204030204" pitchFamily="34" charset="0"/>
                        </a:rPr>
                        <a:t>Will </a:t>
                      </a:r>
                      <a:r>
                        <a:rPr lang="en-GB" sz="1000" smtClean="0">
                          <a:latin typeface="Calibri" panose="020F0502020204030204" pitchFamily="34" charset="0"/>
                        </a:rPr>
                        <a:t>LTKII support </a:t>
                      </a:r>
                      <a:r>
                        <a:rPr lang="en-GB" sz="1000" dirty="0" smtClean="0">
                          <a:latin typeface="Calibri" panose="020F0502020204030204" pitchFamily="34" charset="0"/>
                        </a:rPr>
                        <a:t>FTKIII?</a:t>
                      </a:r>
                      <a:endParaRPr lang="en-GB" sz="1000" dirty="0">
                        <a:latin typeface="Calibri" panose="020F0502020204030204"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dirty="0" smtClean="0">
                          <a:latin typeface="Calibri" panose="020F0502020204030204" pitchFamily="34" charset="0"/>
                        </a:rPr>
                        <a:t>Yes</a:t>
                      </a:r>
                    </a:p>
                  </a:txBody>
                  <a:tcPr>
                    <a:lnL>
                      <a:noFill/>
                    </a:lnL>
                    <a:lnR w="12700" cmpd="sng">
                      <a:noFill/>
                    </a:lnR>
                    <a:lnT w="12700" cmpd="sng">
                      <a:noFill/>
                    </a:lnT>
                    <a:lnB w="12700" cmpd="sng">
                      <a:noFill/>
                    </a:lnB>
                    <a:lnTlToBr w="12700" cmpd="sng">
                      <a:noFill/>
                      <a:prstDash val="solid"/>
                    </a:lnTlToBr>
                    <a:lnBlToTr w="12700" cmpd="sng">
                      <a:noFill/>
                      <a:prstDash val="solid"/>
                    </a:lnBlToTr>
                  </a:tcPr>
                </a:tc>
              </a:tr>
              <a:tr h="441794">
                <a:tc>
                  <a:txBody>
                    <a:bodyPr/>
                    <a:lstStyle/>
                    <a:p>
                      <a:r>
                        <a:rPr lang="en-GB" sz="1000" dirty="0" smtClean="0">
                          <a:latin typeface="Calibri" panose="020F0502020204030204" pitchFamily="34" charset="0"/>
                        </a:rPr>
                        <a:t>Will</a:t>
                      </a:r>
                      <a:r>
                        <a:rPr lang="en-GB" sz="1000" baseline="0" dirty="0" smtClean="0">
                          <a:latin typeface="Calibri" panose="020F0502020204030204" pitchFamily="34" charset="0"/>
                        </a:rPr>
                        <a:t> </a:t>
                      </a:r>
                      <a:r>
                        <a:rPr lang="en-GB" sz="1000" baseline="0" smtClean="0">
                          <a:latin typeface="Calibri" panose="020F0502020204030204" pitchFamily="34" charset="0"/>
                        </a:rPr>
                        <a:t>LTKIII support </a:t>
                      </a:r>
                      <a:r>
                        <a:rPr lang="en-GB" sz="1000" baseline="0" dirty="0" smtClean="0">
                          <a:latin typeface="Calibri" panose="020F0502020204030204" pitchFamily="34" charset="0"/>
                        </a:rPr>
                        <a:t>FTKII?</a:t>
                      </a:r>
                      <a:endParaRPr lang="en-GB" sz="1000" dirty="0">
                        <a:latin typeface="Calibri" panose="020F0502020204030204"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dirty="0" smtClean="0">
                          <a:latin typeface="Calibri" panose="020F0502020204030204" pitchFamily="34" charset="0"/>
                        </a:rPr>
                        <a:t>No</a:t>
                      </a:r>
                    </a:p>
                  </a:txBody>
                  <a:tcPr>
                    <a:lnL>
                      <a:noFill/>
                    </a:lnL>
                    <a:lnR w="12700" cmpd="sng">
                      <a:noFill/>
                    </a:lnR>
                    <a:lnT w="12700" cmpd="sng">
                      <a:noFill/>
                    </a:lnT>
                    <a:lnB w="12700" cmpd="sng">
                      <a:noFill/>
                    </a:lnB>
                    <a:lnTlToBr w="12700" cmpd="sng">
                      <a:noFill/>
                      <a:prstDash val="solid"/>
                    </a:lnTlToBr>
                    <a:lnBlToTr w="12700" cmpd="sng">
                      <a:noFill/>
                      <a:prstDash val="solid"/>
                    </a:lnBlToTr>
                  </a:tcPr>
                </a:tc>
              </a:tr>
              <a:tr h="483072">
                <a:tc>
                  <a:txBody>
                    <a:bodyPr/>
                    <a:lstStyle/>
                    <a:p>
                      <a:r>
                        <a:rPr lang="en-GB" sz="1000" dirty="0" smtClean="0">
                          <a:latin typeface="Calibri" panose="020F0502020204030204" pitchFamily="34" charset="0"/>
                        </a:rPr>
                        <a:t>Can</a:t>
                      </a:r>
                      <a:r>
                        <a:rPr lang="en-GB" sz="1000" baseline="0" dirty="0" smtClean="0">
                          <a:latin typeface="Calibri" panose="020F0502020204030204" pitchFamily="34" charset="0"/>
                        </a:rPr>
                        <a:t> I </a:t>
                      </a:r>
                      <a:r>
                        <a:rPr lang="en-GB" sz="1000" baseline="0" smtClean="0">
                          <a:latin typeface="Calibri" panose="020F0502020204030204" pitchFamily="34" charset="0"/>
                        </a:rPr>
                        <a:t>measure MPO </a:t>
                      </a:r>
                      <a:r>
                        <a:rPr lang="en-GB" sz="1000" baseline="0" dirty="0" smtClean="0">
                          <a:latin typeface="Calibri" panose="020F0502020204030204" pitchFamily="34" charset="0"/>
                        </a:rPr>
                        <a:t>connectors with FTKIII?</a:t>
                      </a:r>
                      <a:endParaRPr lang="en-GB" sz="1000" dirty="0">
                        <a:latin typeface="Calibri" panose="020F0502020204030204"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dirty="0" smtClean="0">
                          <a:latin typeface="Calibri" panose="020F0502020204030204" pitchFamily="34" charset="0"/>
                        </a:rPr>
                        <a:t>Not directly. Due to the</a:t>
                      </a:r>
                      <a:r>
                        <a:rPr lang="en-GB" sz="1000" baseline="0" dirty="0" smtClean="0">
                          <a:latin typeface="Calibri" panose="020F0502020204030204" pitchFamily="34" charset="0"/>
                        </a:rPr>
                        <a:t> still not very high repeatability when disconnecting and connecting MPO connectors, IDEAL still recommends to use so called fan-out cables from MPO to SC or LC. The same setup is used for OTDR measurements</a:t>
                      </a:r>
                      <a:endParaRPr lang="en-GB" sz="1000" dirty="0" smtClean="0">
                        <a:latin typeface="Calibri" panose="020F050202020403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4241940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5302156" y="140301"/>
            <a:ext cx="3684896"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latin typeface="Calibri" panose="020F0502020204030204" pitchFamily="34" charset="0"/>
              </a:rPr>
              <a:t>FAQ</a:t>
            </a:r>
          </a:p>
        </p:txBody>
      </p:sp>
      <p:graphicFrame>
        <p:nvGraphicFramePr>
          <p:cNvPr id="2" name="Tabelle 1"/>
          <p:cNvGraphicFramePr>
            <a:graphicFrameLocks noGrp="1"/>
          </p:cNvGraphicFramePr>
          <p:nvPr>
            <p:extLst>
              <p:ext uri="{D42A27DB-BD31-4B8C-83A1-F6EECF244321}">
                <p14:modId xmlns:p14="http://schemas.microsoft.com/office/powerpoint/2010/main" val="2055703059"/>
              </p:ext>
            </p:extLst>
          </p:nvPr>
        </p:nvGraphicFramePr>
        <p:xfrm>
          <a:off x="231864" y="797107"/>
          <a:ext cx="8720353" cy="4163594"/>
        </p:xfrm>
        <a:graphic>
          <a:graphicData uri="http://schemas.openxmlformats.org/drawingml/2006/table">
            <a:tbl>
              <a:tblPr firstRow="1" bandRow="1">
                <a:tableStyleId>{10A1B5D5-9B99-4C35-A422-299274C87663}</a:tableStyleId>
              </a:tblPr>
              <a:tblGrid>
                <a:gridCol w="1837524"/>
                <a:gridCol w="6882829"/>
              </a:tblGrid>
              <a:tr h="411480">
                <a:tc>
                  <a:txBody>
                    <a:bodyPr/>
                    <a:lstStyle/>
                    <a:p>
                      <a:r>
                        <a:rPr lang="en-GB" sz="2100" dirty="0" smtClean="0">
                          <a:latin typeface="Calibri" panose="020F0502020204030204" pitchFamily="34" charset="0"/>
                        </a:rPr>
                        <a:t>Question</a:t>
                      </a:r>
                      <a:endParaRPr lang="en-GB" sz="2100" dirty="0">
                        <a:latin typeface="Calibri" panose="020F0502020204030204"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solidFill>
                      <a:srgbClr val="006AB6"/>
                    </a:solidFill>
                  </a:tcPr>
                </a:tc>
                <a:tc>
                  <a:txBody>
                    <a:bodyPr/>
                    <a:lstStyle/>
                    <a:p>
                      <a:r>
                        <a:rPr lang="en-GB" sz="2100" dirty="0" smtClean="0">
                          <a:latin typeface="Calibri" panose="020F0502020204030204" pitchFamily="34" charset="0"/>
                        </a:rPr>
                        <a:t>Answer</a:t>
                      </a:r>
                      <a:endParaRPr lang="en-GB" sz="2100" dirty="0">
                        <a:latin typeface="Calibri" panose="020F050202020403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solidFill>
                      <a:srgbClr val="006AB6"/>
                    </a:solidFill>
                  </a:tcPr>
                </a:tc>
              </a:tr>
              <a:tr h="491306">
                <a:tc>
                  <a:txBody>
                    <a:bodyPr/>
                    <a:lstStyle/>
                    <a:p>
                      <a:r>
                        <a:rPr lang="en-GB" sz="1000" kern="1200" dirty="0" smtClean="0">
                          <a:solidFill>
                            <a:schemeClr val="dk1"/>
                          </a:solidFill>
                          <a:latin typeface="Calibri" panose="020F0502020204030204" pitchFamily="34" charset="0"/>
                          <a:ea typeface="+mn-ea"/>
                          <a:cs typeface="+mn-cs"/>
                        </a:rPr>
                        <a:t>Can</a:t>
                      </a:r>
                      <a:r>
                        <a:rPr lang="en-GB" sz="1000" kern="1200" baseline="0" dirty="0" smtClean="0">
                          <a:solidFill>
                            <a:schemeClr val="dk1"/>
                          </a:solidFill>
                          <a:latin typeface="Calibri" panose="020F0502020204030204" pitchFamily="34" charset="0"/>
                          <a:ea typeface="+mn-ea"/>
                          <a:cs typeface="+mn-cs"/>
                        </a:rPr>
                        <a:t> I measure LC links with FTK III?</a:t>
                      </a:r>
                      <a:endParaRPr lang="en-GB" sz="1000" kern="1200" dirty="0">
                        <a:solidFill>
                          <a:schemeClr val="dk1"/>
                        </a:solidFill>
                        <a:latin typeface="Calibri" panose="020F0502020204030204" pitchFamily="34" charset="0"/>
                        <a:ea typeface="+mn-ea"/>
                        <a:cs typeface="+mn-cs"/>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kern="1200" dirty="0" smtClean="0">
                          <a:solidFill>
                            <a:schemeClr val="dk1"/>
                          </a:solidFill>
                          <a:latin typeface="Calibri" panose="020F0502020204030204" pitchFamily="34" charset="0"/>
                          <a:ea typeface="+mn-ea"/>
                          <a:cs typeface="+mn-cs"/>
                        </a:rPr>
                        <a:t>Yes, there are optional adapters availa</a:t>
                      </a:r>
                      <a:r>
                        <a:rPr lang="en-GB" sz="1000" kern="1200" baseline="0" dirty="0" smtClean="0">
                          <a:solidFill>
                            <a:schemeClr val="dk1"/>
                          </a:solidFill>
                          <a:latin typeface="Calibri" panose="020F0502020204030204" pitchFamily="34" charset="0"/>
                          <a:ea typeface="+mn-ea"/>
                          <a:cs typeface="+mn-cs"/>
                        </a:rPr>
                        <a:t>ble</a:t>
                      </a:r>
                      <a:endParaRPr lang="en-GB" sz="1000" kern="1200" dirty="0">
                        <a:solidFill>
                          <a:schemeClr val="dk1"/>
                        </a:solidFill>
                        <a:latin typeface="Calibri" panose="020F0502020204030204" pitchFamily="34" charset="0"/>
                        <a:ea typeface="+mn-ea"/>
                        <a:cs typeface="+mn-cs"/>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r>
              <a:tr h="491306">
                <a:tc>
                  <a:txBody>
                    <a:bodyPr/>
                    <a:lstStyle/>
                    <a:p>
                      <a:r>
                        <a:rPr lang="en-GB" sz="1000" kern="1200" dirty="0" smtClean="0">
                          <a:solidFill>
                            <a:schemeClr val="dk1"/>
                          </a:solidFill>
                          <a:latin typeface="Calibri" panose="020F0502020204030204" pitchFamily="34" charset="0"/>
                          <a:ea typeface="+mn-ea"/>
                          <a:cs typeface="+mn-cs"/>
                        </a:rPr>
                        <a:t>Can </a:t>
                      </a:r>
                      <a:r>
                        <a:rPr lang="en-GB" sz="1000" kern="1200" baseline="0" dirty="0" smtClean="0">
                          <a:solidFill>
                            <a:schemeClr val="dk1"/>
                          </a:solidFill>
                          <a:latin typeface="Calibri" panose="020F0502020204030204" pitchFamily="34" charset="0"/>
                          <a:ea typeface="+mn-ea"/>
                          <a:cs typeface="+mn-cs"/>
                        </a:rPr>
                        <a:t>LKTII</a:t>
                      </a:r>
                      <a:r>
                        <a:rPr lang="en-GB" sz="1000" kern="1200" dirty="0" smtClean="0">
                          <a:solidFill>
                            <a:schemeClr val="dk1"/>
                          </a:solidFill>
                          <a:latin typeface="Calibri" panose="020F0502020204030204" pitchFamily="34" charset="0"/>
                          <a:ea typeface="+mn-ea"/>
                          <a:cs typeface="+mn-cs"/>
                        </a:rPr>
                        <a:t>I measure</a:t>
                      </a:r>
                      <a:r>
                        <a:rPr lang="en-GB" sz="1000" kern="1200" baseline="0" dirty="0" smtClean="0">
                          <a:solidFill>
                            <a:schemeClr val="dk1"/>
                          </a:solidFill>
                          <a:latin typeface="Calibri" panose="020F0502020204030204" pitchFamily="34" charset="0"/>
                          <a:ea typeface="+mn-ea"/>
                          <a:cs typeface="+mn-cs"/>
                        </a:rPr>
                        <a:t> CAT8?</a:t>
                      </a:r>
                      <a:endParaRPr lang="en-GB" sz="1000" kern="1200" dirty="0">
                        <a:solidFill>
                          <a:schemeClr val="dk1"/>
                        </a:solidFill>
                        <a:latin typeface="Calibri" panose="020F0502020204030204" pitchFamily="34" charset="0"/>
                        <a:ea typeface="+mn-ea"/>
                        <a:cs typeface="+mn-cs"/>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kern="1200" dirty="0" smtClean="0">
                          <a:solidFill>
                            <a:schemeClr val="dk1"/>
                          </a:solidFill>
                          <a:latin typeface="Calibri" panose="020F0502020204030204" pitchFamily="34" charset="0"/>
                          <a:ea typeface="+mn-ea"/>
                          <a:cs typeface="+mn-cs"/>
                        </a:rPr>
                        <a:t>No – there is no testing</a:t>
                      </a:r>
                      <a:r>
                        <a:rPr lang="en-GB" sz="1000" kern="1200" baseline="0" dirty="0" smtClean="0">
                          <a:solidFill>
                            <a:schemeClr val="dk1"/>
                          </a:solidFill>
                          <a:latin typeface="Calibri" panose="020F0502020204030204" pitchFamily="34" charset="0"/>
                          <a:ea typeface="+mn-ea"/>
                          <a:cs typeface="+mn-cs"/>
                        </a:rPr>
                        <a:t> standard nor cabling standard yet that defines testing of CAT8. </a:t>
                      </a:r>
                      <a:endParaRPr lang="en-GB" sz="1000" kern="1200" dirty="0">
                        <a:solidFill>
                          <a:schemeClr val="dk1"/>
                        </a:solidFill>
                        <a:latin typeface="Calibri" panose="020F0502020204030204" pitchFamily="34" charset="0"/>
                        <a:ea typeface="+mn-ea"/>
                        <a:cs typeface="+mn-cs"/>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r>
              <a:tr h="491306">
                <a:tc>
                  <a:txBody>
                    <a:bodyPr/>
                    <a:lstStyle/>
                    <a:p>
                      <a:r>
                        <a:rPr lang="en-GB" sz="1000" kern="1200" dirty="0" smtClean="0">
                          <a:solidFill>
                            <a:schemeClr val="dk1"/>
                          </a:solidFill>
                          <a:latin typeface="Calibri" panose="020F0502020204030204" pitchFamily="34" charset="0"/>
                          <a:ea typeface="+mn-ea"/>
                          <a:cs typeface="+mn-cs"/>
                        </a:rPr>
                        <a:t>What</a:t>
                      </a:r>
                      <a:r>
                        <a:rPr lang="en-GB" sz="1000" kern="1200" baseline="0" dirty="0" smtClean="0">
                          <a:solidFill>
                            <a:schemeClr val="dk1"/>
                          </a:solidFill>
                          <a:latin typeface="Calibri" panose="020F0502020204030204" pitchFamily="34" charset="0"/>
                          <a:ea typeface="+mn-ea"/>
                          <a:cs typeface="+mn-cs"/>
                        </a:rPr>
                        <a:t> cabling categories can I measure with LTKIII ?</a:t>
                      </a:r>
                      <a:endParaRPr lang="en-GB" sz="1000" kern="1200" dirty="0">
                        <a:solidFill>
                          <a:schemeClr val="dk1"/>
                        </a:solidFill>
                        <a:latin typeface="Calibri" panose="020F0502020204030204" pitchFamily="34" charset="0"/>
                        <a:ea typeface="+mn-ea"/>
                        <a:cs typeface="+mn-cs"/>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kern="1200" dirty="0" smtClean="0">
                          <a:solidFill>
                            <a:schemeClr val="dk1"/>
                          </a:solidFill>
                          <a:latin typeface="Calibri" panose="020F0502020204030204" pitchFamily="34" charset="0"/>
                          <a:ea typeface="+mn-ea"/>
                          <a:cs typeface="+mn-cs"/>
                        </a:rPr>
                        <a:t>Any category from </a:t>
                      </a:r>
                      <a:r>
                        <a:rPr lang="en-GB" sz="1000" kern="1200" smtClean="0">
                          <a:solidFill>
                            <a:schemeClr val="dk1"/>
                          </a:solidFill>
                          <a:latin typeface="Calibri" panose="020F0502020204030204" pitchFamily="34" charset="0"/>
                          <a:ea typeface="+mn-ea"/>
                          <a:cs typeface="+mn-cs"/>
                        </a:rPr>
                        <a:t>CAT3 up </a:t>
                      </a:r>
                      <a:r>
                        <a:rPr lang="en-GB" sz="1000" kern="1200" dirty="0" smtClean="0">
                          <a:solidFill>
                            <a:schemeClr val="dk1"/>
                          </a:solidFill>
                          <a:latin typeface="Calibri" panose="020F0502020204030204" pitchFamily="34" charset="0"/>
                          <a:ea typeface="+mn-ea"/>
                          <a:cs typeface="+mn-cs"/>
                        </a:rPr>
                        <a:t>to CAT6A with LTKIII500</a:t>
                      </a:r>
                      <a:r>
                        <a:rPr lang="en-GB" sz="1000" kern="1200" baseline="0" dirty="0" smtClean="0">
                          <a:solidFill>
                            <a:schemeClr val="dk1"/>
                          </a:solidFill>
                          <a:latin typeface="Calibri" panose="020F0502020204030204" pitchFamily="34" charset="0"/>
                          <a:ea typeface="+mn-ea"/>
                          <a:cs typeface="+mn-cs"/>
                        </a:rPr>
                        <a:t> and CAT3 to CAT7A with LTKIII1000</a:t>
                      </a:r>
                      <a:endParaRPr lang="en-GB" sz="1000" kern="1200" dirty="0">
                        <a:solidFill>
                          <a:schemeClr val="dk1"/>
                        </a:solidFill>
                        <a:latin typeface="Calibri" panose="020F0502020204030204" pitchFamily="34" charset="0"/>
                        <a:ea typeface="+mn-ea"/>
                        <a:cs typeface="+mn-cs"/>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r>
              <a:tr h="537210">
                <a:tc>
                  <a:txBody>
                    <a:bodyPr/>
                    <a:lstStyle/>
                    <a:p>
                      <a:r>
                        <a:rPr lang="en-GB" sz="1000" kern="1200" dirty="0" smtClean="0">
                          <a:solidFill>
                            <a:schemeClr val="dk1"/>
                          </a:solidFill>
                          <a:latin typeface="Calibri" panose="020F0502020204030204" pitchFamily="34" charset="0"/>
                          <a:ea typeface="+mn-ea"/>
                          <a:cs typeface="+mn-cs"/>
                        </a:rPr>
                        <a:t>Does LTKIII have any troubleshooting functions</a:t>
                      </a:r>
                      <a:endParaRPr lang="en-GB" sz="1000" kern="1200" dirty="0">
                        <a:solidFill>
                          <a:schemeClr val="dk1"/>
                        </a:solidFill>
                        <a:latin typeface="Calibri" panose="020F0502020204030204" pitchFamily="34" charset="0"/>
                        <a:ea typeface="+mn-ea"/>
                        <a:cs typeface="+mn-cs"/>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kern="1200" dirty="0" smtClean="0">
                          <a:solidFill>
                            <a:schemeClr val="dk1"/>
                          </a:solidFill>
                          <a:latin typeface="Calibri" panose="020F0502020204030204" pitchFamily="34" charset="0"/>
                          <a:ea typeface="+mn-ea"/>
                          <a:cs typeface="+mn-cs"/>
                        </a:rPr>
                        <a:t>Yes. First of all, LTKIII features </a:t>
                      </a:r>
                      <a:r>
                        <a:rPr lang="en-GB" sz="1000" kern="1200" smtClean="0">
                          <a:solidFill>
                            <a:schemeClr val="dk1"/>
                          </a:solidFill>
                          <a:latin typeface="Calibri" panose="020F0502020204030204" pitchFamily="34" charset="0"/>
                          <a:ea typeface="+mn-ea"/>
                          <a:cs typeface="+mn-cs"/>
                        </a:rPr>
                        <a:t>a wiremap </a:t>
                      </a:r>
                      <a:r>
                        <a:rPr lang="en-GB" sz="1000" kern="1200" dirty="0" smtClean="0">
                          <a:solidFill>
                            <a:schemeClr val="dk1"/>
                          </a:solidFill>
                          <a:latin typeface="Calibri" panose="020F0502020204030204" pitchFamily="34" charset="0"/>
                          <a:ea typeface="+mn-ea"/>
                          <a:cs typeface="+mn-cs"/>
                        </a:rPr>
                        <a:t>with distance to fault</a:t>
                      </a:r>
                      <a:r>
                        <a:rPr lang="en-GB" sz="1000" kern="1200" baseline="0" dirty="0" smtClean="0">
                          <a:solidFill>
                            <a:schemeClr val="dk1"/>
                          </a:solidFill>
                          <a:latin typeface="Calibri" panose="020F0502020204030204" pitchFamily="34" charset="0"/>
                          <a:ea typeface="+mn-ea"/>
                          <a:cs typeface="+mn-cs"/>
                        </a:rPr>
                        <a:t> to locate severe faults. Secondly LTKIII offers TDX and TDRL to locate crosstalk and </a:t>
                      </a:r>
                      <a:r>
                        <a:rPr lang="en-GB" sz="1000" kern="1200" baseline="0" dirty="0" err="1" smtClean="0">
                          <a:solidFill>
                            <a:schemeClr val="dk1"/>
                          </a:solidFill>
                          <a:latin typeface="Calibri" panose="020F0502020204030204" pitchFamily="34" charset="0"/>
                          <a:ea typeface="+mn-ea"/>
                          <a:cs typeface="+mn-cs"/>
                        </a:rPr>
                        <a:t>returnloss</a:t>
                      </a:r>
                      <a:r>
                        <a:rPr lang="en-GB" sz="1000" kern="1200" baseline="0" dirty="0" smtClean="0">
                          <a:solidFill>
                            <a:schemeClr val="dk1"/>
                          </a:solidFill>
                          <a:latin typeface="Calibri" panose="020F0502020204030204" pitchFamily="34" charset="0"/>
                          <a:ea typeface="+mn-ea"/>
                          <a:cs typeface="+mn-cs"/>
                        </a:rPr>
                        <a:t> faults along the link. This enables users to locate even small issues along the link. </a:t>
                      </a:r>
                      <a:endParaRPr lang="en-GB" sz="1000" kern="1200" dirty="0">
                        <a:solidFill>
                          <a:schemeClr val="dk1"/>
                        </a:solidFill>
                        <a:latin typeface="Calibri" panose="020F0502020204030204" pitchFamily="34" charset="0"/>
                        <a:ea typeface="+mn-ea"/>
                        <a:cs typeface="+mn-cs"/>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r>
              <a:tr h="548640">
                <a:tc>
                  <a:txBody>
                    <a:bodyPr/>
                    <a:lstStyle/>
                    <a:p>
                      <a:r>
                        <a:rPr lang="en-GB" sz="1000" kern="1200" dirty="0" smtClean="0">
                          <a:solidFill>
                            <a:schemeClr val="dk1"/>
                          </a:solidFill>
                          <a:latin typeface="Calibri" panose="020F0502020204030204" pitchFamily="34" charset="0"/>
                          <a:ea typeface="+mn-ea"/>
                          <a:cs typeface="+mn-cs"/>
                        </a:rPr>
                        <a:t>Do you support </a:t>
                      </a:r>
                      <a:r>
                        <a:rPr lang="en-GB" sz="1000" kern="1200" baseline="0" dirty="0" smtClean="0">
                          <a:solidFill>
                            <a:schemeClr val="dk1"/>
                          </a:solidFill>
                          <a:latin typeface="Calibri" panose="020F0502020204030204" pitchFamily="34" charset="0"/>
                          <a:ea typeface="+mn-ea"/>
                          <a:cs typeface="+mn-cs"/>
                        </a:rPr>
                        <a:t>cloud solutions</a:t>
                      </a:r>
                      <a:endParaRPr lang="en-GB" sz="1000" kern="1200" dirty="0">
                        <a:solidFill>
                          <a:schemeClr val="dk1"/>
                        </a:solidFill>
                        <a:latin typeface="Calibri" panose="020F0502020204030204" pitchFamily="34" charset="0"/>
                        <a:ea typeface="+mn-ea"/>
                        <a:cs typeface="+mn-cs"/>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kern="1200" dirty="0" smtClean="0">
                          <a:solidFill>
                            <a:schemeClr val="dk1"/>
                          </a:solidFill>
                          <a:latin typeface="Calibri" panose="020F0502020204030204" pitchFamily="34" charset="0"/>
                          <a:ea typeface="+mn-ea"/>
                          <a:cs typeface="+mn-cs"/>
                        </a:rPr>
                        <a:t>Yes, our system </a:t>
                      </a:r>
                      <a:r>
                        <a:rPr lang="en-GB" sz="1000" kern="1200" smtClean="0">
                          <a:solidFill>
                            <a:schemeClr val="dk1"/>
                          </a:solidFill>
                          <a:latin typeface="Calibri" panose="020F0502020204030204" pitchFamily="34" charset="0"/>
                          <a:ea typeface="+mn-ea"/>
                          <a:cs typeface="+mn-cs"/>
                        </a:rPr>
                        <a:t>is open </a:t>
                      </a:r>
                      <a:r>
                        <a:rPr lang="en-GB" sz="1000" kern="1200" dirty="0" smtClean="0">
                          <a:solidFill>
                            <a:schemeClr val="dk1"/>
                          </a:solidFill>
                          <a:latin typeface="Calibri" panose="020F0502020204030204" pitchFamily="34" charset="0"/>
                          <a:ea typeface="+mn-ea"/>
                          <a:cs typeface="+mn-cs"/>
                        </a:rPr>
                        <a:t>to many cloud solutions.</a:t>
                      </a:r>
                      <a:r>
                        <a:rPr lang="en-GB" sz="1000" kern="1200" baseline="0" dirty="0" smtClean="0">
                          <a:solidFill>
                            <a:schemeClr val="dk1"/>
                          </a:solidFill>
                          <a:latin typeface="Calibri" panose="020F0502020204030204" pitchFamily="34" charset="0"/>
                          <a:ea typeface="+mn-ea"/>
                          <a:cs typeface="+mn-cs"/>
                        </a:rPr>
                        <a:t> LTKIII connects via Wi-Fi  to our IDEAL </a:t>
                      </a:r>
                      <a:r>
                        <a:rPr lang="en-GB" sz="1000" kern="1200" baseline="0" err="1" smtClean="0">
                          <a:solidFill>
                            <a:schemeClr val="dk1"/>
                          </a:solidFill>
                          <a:latin typeface="Calibri" panose="020F0502020204030204" pitchFamily="34" charset="0"/>
                          <a:ea typeface="+mn-ea"/>
                          <a:cs typeface="+mn-cs"/>
                        </a:rPr>
                        <a:t>AnyWARE</a:t>
                      </a:r>
                      <a:r>
                        <a:rPr lang="en-GB" sz="1000" kern="1200" baseline="0" smtClean="0">
                          <a:solidFill>
                            <a:schemeClr val="dk1"/>
                          </a:solidFill>
                          <a:latin typeface="Calibri" panose="020F0502020204030204" pitchFamily="34" charset="0"/>
                          <a:ea typeface="+mn-ea"/>
                          <a:cs typeface="+mn-cs"/>
                        </a:rPr>
                        <a:t> app </a:t>
                      </a:r>
                      <a:r>
                        <a:rPr lang="en-GB" sz="1000" kern="1200" baseline="0" dirty="0" smtClean="0">
                          <a:solidFill>
                            <a:schemeClr val="dk1"/>
                          </a:solidFill>
                          <a:latin typeface="Calibri" panose="020F0502020204030204" pitchFamily="34" charset="0"/>
                          <a:ea typeface="+mn-ea"/>
                          <a:cs typeface="+mn-cs"/>
                        </a:rPr>
                        <a:t>that runs on IOS and </a:t>
                      </a:r>
                      <a:r>
                        <a:rPr lang="en-GB" sz="1000" kern="1200" baseline="0" smtClean="0">
                          <a:solidFill>
                            <a:schemeClr val="dk1"/>
                          </a:solidFill>
                          <a:latin typeface="Calibri" panose="020F0502020204030204" pitchFamily="34" charset="0"/>
                          <a:ea typeface="+mn-ea"/>
                          <a:cs typeface="+mn-cs"/>
                        </a:rPr>
                        <a:t>Android smartphones</a:t>
                      </a:r>
                      <a:r>
                        <a:rPr lang="en-GB" sz="1000" kern="1200" baseline="0" dirty="0" smtClean="0">
                          <a:solidFill>
                            <a:schemeClr val="dk1"/>
                          </a:solidFill>
                          <a:latin typeface="Calibri" panose="020F0502020204030204" pitchFamily="34" charset="0"/>
                          <a:ea typeface="+mn-ea"/>
                          <a:cs typeface="+mn-cs"/>
                        </a:rPr>
                        <a:t>. The LTKIII data can be sent by </a:t>
                      </a:r>
                      <a:r>
                        <a:rPr lang="en-GB" sz="1000" kern="1200" baseline="0" smtClean="0">
                          <a:solidFill>
                            <a:schemeClr val="dk1"/>
                          </a:solidFill>
                          <a:latin typeface="Calibri" panose="020F0502020204030204" pitchFamily="34" charset="0"/>
                          <a:ea typeface="+mn-ea"/>
                          <a:cs typeface="+mn-cs"/>
                        </a:rPr>
                        <a:t>a smartphone </a:t>
                      </a:r>
                      <a:r>
                        <a:rPr lang="en-GB" sz="1000" kern="1200" baseline="0" dirty="0" smtClean="0">
                          <a:solidFill>
                            <a:schemeClr val="dk1"/>
                          </a:solidFill>
                          <a:latin typeface="Calibri" panose="020F0502020204030204" pitchFamily="34" charset="0"/>
                          <a:ea typeface="+mn-ea"/>
                          <a:cs typeface="+mn-cs"/>
                        </a:rPr>
                        <a:t>to any cloud or e-mail service that is installed on the </a:t>
                      </a:r>
                      <a:r>
                        <a:rPr lang="en-GB" sz="1000" kern="1200" baseline="0" smtClean="0">
                          <a:solidFill>
                            <a:schemeClr val="dk1"/>
                          </a:solidFill>
                          <a:latin typeface="Calibri" panose="020F0502020204030204" pitchFamily="34" charset="0"/>
                          <a:ea typeface="+mn-ea"/>
                          <a:cs typeface="+mn-cs"/>
                        </a:rPr>
                        <a:t>users phone</a:t>
                      </a:r>
                      <a:r>
                        <a:rPr lang="en-GB" sz="1000" kern="1200" baseline="0" dirty="0" smtClean="0">
                          <a:solidFill>
                            <a:schemeClr val="dk1"/>
                          </a:solidFill>
                          <a:latin typeface="Calibri" panose="020F0502020204030204" pitchFamily="34" charset="0"/>
                          <a:ea typeface="+mn-ea"/>
                          <a:cs typeface="+mn-cs"/>
                        </a:rPr>
                        <a:t>. We do not restrict the user to use </a:t>
                      </a:r>
                      <a:r>
                        <a:rPr lang="en-GB" sz="1000" kern="1200" baseline="0" smtClean="0">
                          <a:solidFill>
                            <a:schemeClr val="dk1"/>
                          </a:solidFill>
                          <a:latin typeface="Calibri" panose="020F0502020204030204" pitchFamily="34" charset="0"/>
                          <a:ea typeface="+mn-ea"/>
                          <a:cs typeface="+mn-cs"/>
                        </a:rPr>
                        <a:t>a proprietary </a:t>
                      </a:r>
                      <a:r>
                        <a:rPr lang="en-GB" sz="1000" kern="1200" baseline="0" dirty="0" smtClean="0">
                          <a:solidFill>
                            <a:schemeClr val="dk1"/>
                          </a:solidFill>
                          <a:latin typeface="Calibri" panose="020F0502020204030204" pitchFamily="34" charset="0"/>
                          <a:ea typeface="+mn-ea"/>
                          <a:cs typeface="+mn-cs"/>
                        </a:rPr>
                        <a:t>cloud solution.</a:t>
                      </a:r>
                      <a:endParaRPr lang="en-GB" sz="1000" kern="1200" dirty="0">
                        <a:solidFill>
                          <a:schemeClr val="dk1"/>
                        </a:solidFill>
                        <a:latin typeface="Calibri" panose="020F0502020204030204" pitchFamily="34" charset="0"/>
                        <a:ea typeface="+mn-ea"/>
                        <a:cs typeface="+mn-cs"/>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r>
              <a:tr h="701040">
                <a:tc>
                  <a:txBody>
                    <a:bodyPr/>
                    <a:lstStyle/>
                    <a:p>
                      <a:r>
                        <a:rPr lang="en-GB" sz="1000" kern="1200" dirty="0" smtClean="0">
                          <a:solidFill>
                            <a:schemeClr val="dk1"/>
                          </a:solidFill>
                          <a:latin typeface="Calibri" panose="020F0502020204030204" pitchFamily="34" charset="0"/>
                          <a:ea typeface="+mn-ea"/>
                          <a:cs typeface="+mn-cs"/>
                        </a:rPr>
                        <a:t>Are LTKII and LTKIII </a:t>
                      </a:r>
                      <a:r>
                        <a:rPr lang="en-GB" sz="1000" kern="1200" smtClean="0">
                          <a:solidFill>
                            <a:schemeClr val="dk1"/>
                          </a:solidFill>
                          <a:latin typeface="Calibri" panose="020F0502020204030204" pitchFamily="34" charset="0"/>
                          <a:ea typeface="+mn-ea"/>
                          <a:cs typeface="+mn-cs"/>
                        </a:rPr>
                        <a:t>accessories compatible</a:t>
                      </a:r>
                      <a:endParaRPr lang="en-GB" sz="1000" kern="1200" dirty="0">
                        <a:solidFill>
                          <a:schemeClr val="dk1"/>
                        </a:solidFill>
                        <a:latin typeface="Calibri" panose="020F0502020204030204" pitchFamily="34" charset="0"/>
                        <a:ea typeface="+mn-ea"/>
                        <a:cs typeface="+mn-cs"/>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kern="1200" dirty="0" smtClean="0">
                          <a:solidFill>
                            <a:schemeClr val="dk1"/>
                          </a:solidFill>
                          <a:latin typeface="Calibri" panose="020F0502020204030204" pitchFamily="34" charset="0"/>
                          <a:ea typeface="+mn-ea"/>
                          <a:cs typeface="+mn-cs"/>
                        </a:rPr>
                        <a:t>All copper testing accessories are compatible</a:t>
                      </a:r>
                      <a:r>
                        <a:rPr lang="en-GB" sz="1000" kern="1200" baseline="0" dirty="0" smtClean="0">
                          <a:solidFill>
                            <a:schemeClr val="dk1"/>
                          </a:solidFill>
                          <a:latin typeface="Calibri" panose="020F0502020204030204" pitchFamily="34" charset="0"/>
                          <a:ea typeface="+mn-ea"/>
                          <a:cs typeface="+mn-cs"/>
                        </a:rPr>
                        <a:t> with two exceptions. 1) The new PL adapter can only be used on LTKIII and 2) LTKIII does not support PL measurements using CH adapters. </a:t>
                      </a:r>
                    </a:p>
                    <a:p>
                      <a:r>
                        <a:rPr lang="en-GB" sz="1000" kern="1200" baseline="0" dirty="0" smtClean="0">
                          <a:solidFill>
                            <a:schemeClr val="dk1"/>
                          </a:solidFill>
                          <a:latin typeface="Calibri" panose="020F0502020204030204" pitchFamily="34" charset="0"/>
                          <a:ea typeface="+mn-ea"/>
                          <a:cs typeface="+mn-cs"/>
                        </a:rPr>
                        <a:t>Batteries, chargers and headsets are the same.</a:t>
                      </a:r>
                    </a:p>
                    <a:p>
                      <a:r>
                        <a:rPr lang="en-GB" sz="1000" kern="1200" baseline="0" dirty="0" smtClean="0">
                          <a:solidFill>
                            <a:schemeClr val="dk1"/>
                          </a:solidFill>
                          <a:latin typeface="Calibri" panose="020F0502020204030204" pitchFamily="34" charset="0"/>
                          <a:ea typeface="+mn-ea"/>
                          <a:cs typeface="+mn-cs"/>
                        </a:rPr>
                        <a:t>The following other items can only be used with LTKIII: Wi-Fi adapter and IDEAL </a:t>
                      </a:r>
                      <a:r>
                        <a:rPr lang="en-GB" sz="1000" kern="1200" baseline="0" dirty="0" err="1" smtClean="0">
                          <a:solidFill>
                            <a:schemeClr val="dk1"/>
                          </a:solidFill>
                          <a:latin typeface="Calibri" panose="020F0502020204030204" pitchFamily="34" charset="0"/>
                          <a:ea typeface="+mn-ea"/>
                          <a:cs typeface="+mn-cs"/>
                        </a:rPr>
                        <a:t>AnyWARE</a:t>
                      </a:r>
                      <a:r>
                        <a:rPr lang="en-GB" sz="1000" kern="1200" baseline="0" dirty="0" smtClean="0">
                          <a:solidFill>
                            <a:schemeClr val="dk1"/>
                          </a:solidFill>
                          <a:latin typeface="Calibri" panose="020F0502020204030204" pitchFamily="34" charset="0"/>
                          <a:ea typeface="+mn-ea"/>
                          <a:cs typeface="+mn-cs"/>
                        </a:rPr>
                        <a:t> app.</a:t>
                      </a:r>
                      <a:endParaRPr lang="en-GB" sz="1000" kern="1200" dirty="0">
                        <a:solidFill>
                          <a:schemeClr val="dk1"/>
                        </a:solidFill>
                        <a:latin typeface="Calibri" panose="020F0502020204030204" pitchFamily="34" charset="0"/>
                        <a:ea typeface="+mn-ea"/>
                        <a:cs typeface="+mn-cs"/>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r>
              <a:tr h="491306">
                <a:tc>
                  <a:txBody>
                    <a:bodyPr/>
                    <a:lstStyle/>
                    <a:p>
                      <a:r>
                        <a:rPr lang="en-GB" sz="1000" kern="1200" dirty="0" smtClean="0">
                          <a:solidFill>
                            <a:schemeClr val="dk1"/>
                          </a:solidFill>
                          <a:latin typeface="Calibri" panose="020F0502020204030204" pitchFamily="34" charset="0"/>
                          <a:ea typeface="+mn-ea"/>
                          <a:cs typeface="+mn-cs"/>
                        </a:rPr>
                        <a:t>Does </a:t>
                      </a:r>
                      <a:r>
                        <a:rPr lang="en-GB" sz="1000" kern="1200" smtClean="0">
                          <a:solidFill>
                            <a:schemeClr val="dk1"/>
                          </a:solidFill>
                          <a:latin typeface="Calibri" panose="020F0502020204030204" pitchFamily="34" charset="0"/>
                          <a:ea typeface="+mn-ea"/>
                          <a:cs typeface="+mn-cs"/>
                        </a:rPr>
                        <a:t>IDC support </a:t>
                      </a:r>
                      <a:r>
                        <a:rPr lang="en-GB" sz="1000" kern="1200" dirty="0" smtClean="0">
                          <a:solidFill>
                            <a:schemeClr val="dk1"/>
                          </a:solidFill>
                          <a:latin typeface="Calibri" panose="020F0502020204030204" pitchFamily="34" charset="0"/>
                          <a:ea typeface="+mn-ea"/>
                          <a:cs typeface="+mn-cs"/>
                        </a:rPr>
                        <a:t>LTKIII</a:t>
                      </a:r>
                      <a:endParaRPr lang="en-GB" sz="1000" kern="1200" dirty="0">
                        <a:solidFill>
                          <a:schemeClr val="dk1"/>
                        </a:solidFill>
                        <a:latin typeface="Calibri" panose="020F0502020204030204" pitchFamily="34" charset="0"/>
                        <a:ea typeface="+mn-ea"/>
                        <a:cs typeface="+mn-cs"/>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kern="1200" dirty="0" smtClean="0">
                          <a:solidFill>
                            <a:schemeClr val="dk1"/>
                          </a:solidFill>
                          <a:latin typeface="Calibri" panose="020F0502020204030204" pitchFamily="34" charset="0"/>
                          <a:ea typeface="+mn-ea"/>
                          <a:cs typeface="+mn-cs"/>
                        </a:rPr>
                        <a:t>Yes,</a:t>
                      </a:r>
                      <a:r>
                        <a:rPr lang="en-GB" sz="1000" kern="1200" baseline="0" dirty="0" smtClean="0">
                          <a:solidFill>
                            <a:schemeClr val="dk1"/>
                          </a:solidFill>
                          <a:latin typeface="Calibri" panose="020F0502020204030204" pitchFamily="34" charset="0"/>
                          <a:ea typeface="+mn-ea"/>
                          <a:cs typeface="+mn-cs"/>
                        </a:rPr>
                        <a:t> from version 2.5 onwards. Users with version 1.x or 2.0x will need to upgrade to version 2.5 or higher.</a:t>
                      </a:r>
                      <a:endParaRPr lang="en-GB" sz="1000" kern="1200" dirty="0">
                        <a:solidFill>
                          <a:schemeClr val="dk1"/>
                        </a:solidFill>
                        <a:latin typeface="Calibri" panose="020F0502020204030204" pitchFamily="34" charset="0"/>
                        <a:ea typeface="+mn-ea"/>
                        <a:cs typeface="+mn-cs"/>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8170753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5302156" y="140301"/>
            <a:ext cx="3684896"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latin typeface="Calibri" panose="020F0502020204030204" pitchFamily="34" charset="0"/>
              </a:rPr>
              <a:t>FAQ</a:t>
            </a:r>
          </a:p>
        </p:txBody>
      </p:sp>
      <p:graphicFrame>
        <p:nvGraphicFramePr>
          <p:cNvPr id="2" name="Tabelle 1"/>
          <p:cNvGraphicFramePr>
            <a:graphicFrameLocks noGrp="1"/>
          </p:cNvGraphicFramePr>
          <p:nvPr>
            <p:extLst>
              <p:ext uri="{D42A27DB-BD31-4B8C-83A1-F6EECF244321}">
                <p14:modId xmlns:p14="http://schemas.microsoft.com/office/powerpoint/2010/main" val="724963564"/>
              </p:ext>
            </p:extLst>
          </p:nvPr>
        </p:nvGraphicFramePr>
        <p:xfrm>
          <a:off x="266699" y="725697"/>
          <a:ext cx="8720353" cy="4050130"/>
        </p:xfrm>
        <a:graphic>
          <a:graphicData uri="http://schemas.openxmlformats.org/drawingml/2006/table">
            <a:tbl>
              <a:tblPr firstRow="1" bandRow="1">
                <a:tableStyleId>{10A1B5D5-9B99-4C35-A422-299274C87663}</a:tableStyleId>
              </a:tblPr>
              <a:tblGrid>
                <a:gridCol w="1837524"/>
                <a:gridCol w="6882829"/>
              </a:tblGrid>
              <a:tr h="372245">
                <a:tc>
                  <a:txBody>
                    <a:bodyPr/>
                    <a:lstStyle/>
                    <a:p>
                      <a:r>
                        <a:rPr lang="en-GB" sz="2100" dirty="0" smtClean="0">
                          <a:latin typeface="Calibri" panose="020F0502020204030204" pitchFamily="34" charset="0"/>
                        </a:rPr>
                        <a:t>Question</a:t>
                      </a:r>
                      <a:endParaRPr lang="en-GB" sz="2100" dirty="0">
                        <a:latin typeface="Calibri" panose="020F0502020204030204"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solidFill>
                      <a:srgbClr val="006AB6"/>
                    </a:solidFill>
                  </a:tcPr>
                </a:tc>
                <a:tc>
                  <a:txBody>
                    <a:bodyPr/>
                    <a:lstStyle/>
                    <a:p>
                      <a:r>
                        <a:rPr lang="en-GB" sz="2100" dirty="0" smtClean="0">
                          <a:latin typeface="Calibri" panose="020F0502020204030204" pitchFamily="34" charset="0"/>
                        </a:rPr>
                        <a:t>Answer</a:t>
                      </a:r>
                      <a:endParaRPr lang="en-GB" sz="2100" dirty="0">
                        <a:latin typeface="Calibri" panose="020F050202020403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solidFill>
                      <a:srgbClr val="006AB6"/>
                    </a:solidFill>
                  </a:tcPr>
                </a:tc>
              </a:tr>
              <a:tr h="725774">
                <a:tc>
                  <a:txBody>
                    <a:bodyPr/>
                    <a:lstStyle/>
                    <a:p>
                      <a:r>
                        <a:rPr lang="en-GB" sz="1000" kern="1200" dirty="0" smtClean="0">
                          <a:solidFill>
                            <a:schemeClr val="dk1"/>
                          </a:solidFill>
                          <a:latin typeface="Calibri" panose="020F0502020204030204" pitchFamily="34" charset="0"/>
                          <a:ea typeface="+mn-ea"/>
                          <a:cs typeface="+mn-cs"/>
                        </a:rPr>
                        <a:t>Is</a:t>
                      </a:r>
                      <a:r>
                        <a:rPr lang="en-GB" sz="1000" kern="1200" baseline="0" dirty="0" smtClean="0">
                          <a:solidFill>
                            <a:schemeClr val="dk1"/>
                          </a:solidFill>
                          <a:latin typeface="Calibri" panose="020F0502020204030204" pitchFamily="34" charset="0"/>
                          <a:ea typeface="+mn-ea"/>
                          <a:cs typeface="+mn-cs"/>
                        </a:rPr>
                        <a:t> the LTKIII troubleshooting able to locate shorts between a pin and the shield of shielded cables?</a:t>
                      </a:r>
                      <a:endParaRPr lang="en-GB" sz="1000" kern="1200" dirty="0">
                        <a:solidFill>
                          <a:schemeClr val="dk1"/>
                        </a:solidFill>
                        <a:latin typeface="Calibri" panose="020F0502020204030204" pitchFamily="34" charset="0"/>
                        <a:ea typeface="+mn-ea"/>
                        <a:cs typeface="+mn-cs"/>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kern="1200" dirty="0" smtClean="0">
                          <a:solidFill>
                            <a:schemeClr val="dk1"/>
                          </a:solidFill>
                          <a:latin typeface="Calibri" panose="020F0502020204030204" pitchFamily="34" charset="0"/>
                          <a:ea typeface="+mn-ea"/>
                          <a:cs typeface="+mn-cs"/>
                        </a:rPr>
                        <a:t>Yes. First of all, </a:t>
                      </a:r>
                      <a:r>
                        <a:rPr lang="en-GB" sz="1000" kern="1200" smtClean="0">
                          <a:solidFill>
                            <a:schemeClr val="dk1"/>
                          </a:solidFill>
                          <a:latin typeface="Calibri" panose="020F0502020204030204" pitchFamily="34" charset="0"/>
                          <a:ea typeface="+mn-ea"/>
                          <a:cs typeface="+mn-cs"/>
                        </a:rPr>
                        <a:t>the wiremap </a:t>
                      </a:r>
                      <a:r>
                        <a:rPr lang="en-GB" sz="1000" kern="1200" dirty="0" smtClean="0">
                          <a:solidFill>
                            <a:schemeClr val="dk1"/>
                          </a:solidFill>
                          <a:latin typeface="Calibri" panose="020F0502020204030204" pitchFamily="34" charset="0"/>
                          <a:ea typeface="+mn-ea"/>
                          <a:cs typeface="+mn-cs"/>
                        </a:rPr>
                        <a:t>distance to fault indicates </a:t>
                      </a:r>
                      <a:r>
                        <a:rPr lang="en-GB" sz="1000" kern="1200" smtClean="0">
                          <a:solidFill>
                            <a:schemeClr val="dk1"/>
                          </a:solidFill>
                          <a:latin typeface="Calibri" panose="020F0502020204030204" pitchFamily="34" charset="0"/>
                          <a:ea typeface="+mn-ea"/>
                          <a:cs typeface="+mn-cs"/>
                        </a:rPr>
                        <a:t>the approximate </a:t>
                      </a:r>
                      <a:r>
                        <a:rPr lang="en-GB" sz="1000" kern="1200" dirty="0" smtClean="0">
                          <a:solidFill>
                            <a:schemeClr val="dk1"/>
                          </a:solidFill>
                          <a:latin typeface="Calibri" panose="020F0502020204030204" pitchFamily="34" charset="0"/>
                          <a:ea typeface="+mn-ea"/>
                          <a:cs typeface="+mn-cs"/>
                        </a:rPr>
                        <a:t>location of a shield.</a:t>
                      </a:r>
                      <a:r>
                        <a:rPr lang="en-GB" sz="1000" kern="1200" baseline="0" dirty="0" smtClean="0">
                          <a:solidFill>
                            <a:schemeClr val="dk1"/>
                          </a:solidFill>
                          <a:latin typeface="Calibri" panose="020F0502020204030204" pitchFamily="34" charset="0"/>
                          <a:ea typeface="+mn-ea"/>
                          <a:cs typeface="+mn-cs"/>
                        </a:rPr>
                        <a:t> Secondly, a short between </a:t>
                      </a:r>
                      <a:r>
                        <a:rPr lang="en-GB" sz="1000" kern="1200" baseline="0" smtClean="0">
                          <a:solidFill>
                            <a:schemeClr val="dk1"/>
                          </a:solidFill>
                          <a:latin typeface="Calibri" panose="020F0502020204030204" pitchFamily="34" charset="0"/>
                          <a:ea typeface="+mn-ea"/>
                          <a:cs typeface="+mn-cs"/>
                        </a:rPr>
                        <a:t>a pin </a:t>
                      </a:r>
                      <a:r>
                        <a:rPr lang="en-GB" sz="1000" kern="1200" baseline="0" dirty="0" smtClean="0">
                          <a:solidFill>
                            <a:schemeClr val="dk1"/>
                          </a:solidFill>
                          <a:latin typeface="Calibri" panose="020F0502020204030204" pitchFamily="34" charset="0"/>
                          <a:ea typeface="+mn-ea"/>
                          <a:cs typeface="+mn-cs"/>
                        </a:rPr>
                        <a:t>and shield causes a huge </a:t>
                      </a:r>
                      <a:r>
                        <a:rPr lang="en-GB" sz="1000" kern="1200" baseline="0" dirty="0" err="1" smtClean="0">
                          <a:solidFill>
                            <a:schemeClr val="dk1"/>
                          </a:solidFill>
                          <a:latin typeface="Calibri" panose="020F0502020204030204" pitchFamily="34" charset="0"/>
                          <a:ea typeface="+mn-ea"/>
                          <a:cs typeface="+mn-cs"/>
                        </a:rPr>
                        <a:t>returnloss</a:t>
                      </a:r>
                      <a:r>
                        <a:rPr lang="en-GB" sz="1000" kern="1200" baseline="0" dirty="0" smtClean="0">
                          <a:solidFill>
                            <a:schemeClr val="dk1"/>
                          </a:solidFill>
                          <a:latin typeface="Calibri" panose="020F0502020204030204" pitchFamily="34" charset="0"/>
                          <a:ea typeface="+mn-ea"/>
                          <a:cs typeface="+mn-cs"/>
                        </a:rPr>
                        <a:t> fault. The location of this fault can be </a:t>
                      </a:r>
                      <a:r>
                        <a:rPr lang="en-GB" sz="1000" kern="1200" baseline="0" smtClean="0">
                          <a:solidFill>
                            <a:schemeClr val="dk1"/>
                          </a:solidFill>
                          <a:latin typeface="Calibri" panose="020F0502020204030204" pitchFamily="34" charset="0"/>
                          <a:ea typeface="+mn-ea"/>
                          <a:cs typeface="+mn-cs"/>
                        </a:rPr>
                        <a:t>accurately displayed </a:t>
                      </a:r>
                      <a:r>
                        <a:rPr lang="en-GB" sz="1000" kern="1200" baseline="0" dirty="0" smtClean="0">
                          <a:solidFill>
                            <a:schemeClr val="dk1"/>
                          </a:solidFill>
                          <a:latin typeface="Calibri" panose="020F0502020204030204" pitchFamily="34" charset="0"/>
                          <a:ea typeface="+mn-ea"/>
                          <a:cs typeface="+mn-cs"/>
                        </a:rPr>
                        <a:t>by the TDRL feature</a:t>
                      </a:r>
                      <a:endParaRPr lang="en-GB" sz="1000" kern="1200" dirty="0">
                        <a:solidFill>
                          <a:schemeClr val="dk1"/>
                        </a:solidFill>
                        <a:latin typeface="Calibri" panose="020F0502020204030204" pitchFamily="34" charset="0"/>
                        <a:ea typeface="+mn-ea"/>
                        <a:cs typeface="+mn-cs"/>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r>
              <a:tr h="984268">
                <a:tc>
                  <a:txBody>
                    <a:bodyPr/>
                    <a:lstStyle/>
                    <a:p>
                      <a:r>
                        <a:rPr lang="en-GB" sz="1000" kern="1200" dirty="0" smtClean="0">
                          <a:solidFill>
                            <a:schemeClr val="dk1"/>
                          </a:solidFill>
                          <a:latin typeface="Calibri" panose="020F0502020204030204" pitchFamily="34" charset="0"/>
                          <a:ea typeface="+mn-ea"/>
                          <a:cs typeface="+mn-cs"/>
                        </a:rPr>
                        <a:t>At </a:t>
                      </a:r>
                      <a:r>
                        <a:rPr lang="en-GB" sz="1000" kern="1200" smtClean="0">
                          <a:solidFill>
                            <a:schemeClr val="dk1"/>
                          </a:solidFill>
                          <a:latin typeface="Calibri" panose="020F0502020204030204" pitchFamily="34" charset="0"/>
                          <a:ea typeface="+mn-ea"/>
                          <a:cs typeface="+mn-cs"/>
                        </a:rPr>
                        <a:t>consolidation point </a:t>
                      </a:r>
                      <a:r>
                        <a:rPr lang="en-GB" sz="1000" kern="1200" dirty="0" smtClean="0">
                          <a:solidFill>
                            <a:schemeClr val="dk1"/>
                          </a:solidFill>
                          <a:latin typeface="Calibri" panose="020F0502020204030204" pitchFamily="34" charset="0"/>
                          <a:ea typeface="+mn-ea"/>
                          <a:cs typeface="+mn-cs"/>
                        </a:rPr>
                        <a:t>links,</a:t>
                      </a:r>
                      <a:r>
                        <a:rPr lang="en-GB" sz="1000" kern="1200" baseline="0" dirty="0" smtClean="0">
                          <a:solidFill>
                            <a:schemeClr val="dk1"/>
                          </a:solidFill>
                          <a:latin typeface="Calibri" panose="020F0502020204030204" pitchFamily="34" charset="0"/>
                          <a:ea typeface="+mn-ea"/>
                          <a:cs typeface="+mn-cs"/>
                        </a:rPr>
                        <a:t> i</a:t>
                      </a:r>
                      <a:r>
                        <a:rPr lang="en-GB" sz="1000" kern="1200" dirty="0" smtClean="0">
                          <a:solidFill>
                            <a:schemeClr val="dk1"/>
                          </a:solidFill>
                          <a:latin typeface="Calibri" panose="020F0502020204030204" pitchFamily="34" charset="0"/>
                          <a:ea typeface="+mn-ea"/>
                          <a:cs typeface="+mn-cs"/>
                        </a:rPr>
                        <a:t>s LTKIII able to distinguish if a crosstalk</a:t>
                      </a:r>
                      <a:r>
                        <a:rPr lang="en-GB" sz="1000" kern="1200" baseline="0" dirty="0" smtClean="0">
                          <a:solidFill>
                            <a:schemeClr val="dk1"/>
                          </a:solidFill>
                          <a:latin typeface="Calibri" panose="020F0502020204030204" pitchFamily="34" charset="0"/>
                          <a:ea typeface="+mn-ea"/>
                          <a:cs typeface="+mn-cs"/>
                        </a:rPr>
                        <a:t> error stems from the jack at the end of the link or from the </a:t>
                      </a:r>
                      <a:r>
                        <a:rPr lang="en-GB" sz="1000" kern="1200" baseline="0" smtClean="0">
                          <a:solidFill>
                            <a:schemeClr val="dk1"/>
                          </a:solidFill>
                          <a:latin typeface="Calibri" panose="020F0502020204030204" pitchFamily="34" charset="0"/>
                          <a:ea typeface="+mn-ea"/>
                          <a:cs typeface="+mn-cs"/>
                        </a:rPr>
                        <a:t>consolidation point</a:t>
                      </a:r>
                      <a:r>
                        <a:rPr lang="en-GB" sz="1000" kern="1200" baseline="0" dirty="0" smtClean="0">
                          <a:solidFill>
                            <a:schemeClr val="dk1"/>
                          </a:solidFill>
                          <a:latin typeface="Calibri" panose="020F0502020204030204" pitchFamily="34" charset="0"/>
                          <a:ea typeface="+mn-ea"/>
                          <a:cs typeface="+mn-cs"/>
                        </a:rPr>
                        <a:t>?</a:t>
                      </a:r>
                      <a:endParaRPr lang="en-GB" sz="1000" kern="1200" dirty="0">
                        <a:solidFill>
                          <a:schemeClr val="dk1"/>
                        </a:solidFill>
                        <a:latin typeface="Calibri" panose="020F0502020204030204" pitchFamily="34" charset="0"/>
                        <a:ea typeface="+mn-ea"/>
                        <a:cs typeface="+mn-cs"/>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kern="1200" dirty="0" smtClean="0">
                          <a:solidFill>
                            <a:schemeClr val="dk1"/>
                          </a:solidFill>
                          <a:latin typeface="Calibri" panose="020F0502020204030204" pitchFamily="34" charset="0"/>
                          <a:ea typeface="+mn-ea"/>
                          <a:cs typeface="+mn-cs"/>
                        </a:rPr>
                        <a:t>Yes.</a:t>
                      </a:r>
                      <a:r>
                        <a:rPr lang="en-GB" sz="1000" kern="1200" baseline="0" dirty="0" smtClean="0">
                          <a:solidFill>
                            <a:schemeClr val="dk1"/>
                          </a:solidFill>
                          <a:latin typeface="Calibri" panose="020F0502020204030204" pitchFamily="34" charset="0"/>
                          <a:ea typeface="+mn-ea"/>
                          <a:cs typeface="+mn-cs"/>
                        </a:rPr>
                        <a:t> With the TDX feature, the user can see where there is a crosstalk problem along the cable. If the consolidation point contributes too much crosstalk, it will be visible in TDX. The user than can disconnect the extension from the consolidation point and re-test the link to verify if the link than meets specs or not.</a:t>
                      </a:r>
                      <a:endParaRPr lang="en-GB" sz="1000" kern="1200" dirty="0">
                        <a:solidFill>
                          <a:schemeClr val="dk1"/>
                        </a:solidFill>
                        <a:latin typeface="Calibri" panose="020F0502020204030204" pitchFamily="34" charset="0"/>
                        <a:ea typeface="+mn-ea"/>
                        <a:cs typeface="+mn-cs"/>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r>
              <a:tr h="1501258">
                <a:tc>
                  <a:txBody>
                    <a:bodyPr/>
                    <a:lstStyle/>
                    <a:p>
                      <a:r>
                        <a:rPr lang="en-GB" sz="1000" kern="1200" dirty="0" smtClean="0">
                          <a:solidFill>
                            <a:schemeClr val="dk1"/>
                          </a:solidFill>
                          <a:latin typeface="Calibri" panose="020F0502020204030204" pitchFamily="34" charset="0"/>
                          <a:ea typeface="+mn-ea"/>
                          <a:cs typeface="+mn-cs"/>
                        </a:rPr>
                        <a:t>If the cable itself was</a:t>
                      </a:r>
                      <a:r>
                        <a:rPr lang="en-GB" sz="1000" kern="1200" baseline="0" dirty="0" smtClean="0">
                          <a:solidFill>
                            <a:schemeClr val="dk1"/>
                          </a:solidFill>
                          <a:latin typeface="Calibri" panose="020F0502020204030204" pitchFamily="34" charset="0"/>
                          <a:ea typeface="+mn-ea"/>
                          <a:cs typeface="+mn-cs"/>
                        </a:rPr>
                        <a:t> damaged during installation ( </a:t>
                      </a:r>
                      <a:r>
                        <a:rPr lang="en-GB" sz="1000" kern="1200" baseline="0" dirty="0" err="1" smtClean="0">
                          <a:solidFill>
                            <a:schemeClr val="dk1"/>
                          </a:solidFill>
                          <a:latin typeface="Calibri" panose="020F0502020204030204" pitchFamily="34" charset="0"/>
                          <a:ea typeface="+mn-ea"/>
                          <a:cs typeface="+mn-cs"/>
                        </a:rPr>
                        <a:t>eg</a:t>
                      </a:r>
                      <a:r>
                        <a:rPr lang="en-GB" sz="1000" kern="1200" baseline="0" dirty="0" smtClean="0">
                          <a:solidFill>
                            <a:schemeClr val="dk1"/>
                          </a:solidFill>
                          <a:latin typeface="Calibri" panose="020F0502020204030204" pitchFamily="34" charset="0"/>
                          <a:ea typeface="+mn-ea"/>
                          <a:cs typeface="+mn-cs"/>
                        </a:rPr>
                        <a:t>. </a:t>
                      </a:r>
                      <a:r>
                        <a:rPr lang="en-GB" sz="1000" kern="1200" baseline="0" smtClean="0">
                          <a:solidFill>
                            <a:schemeClr val="dk1"/>
                          </a:solidFill>
                          <a:latin typeface="Calibri" panose="020F0502020204030204" pitchFamily="34" charset="0"/>
                          <a:ea typeface="+mn-ea"/>
                          <a:cs typeface="+mn-cs"/>
                        </a:rPr>
                        <a:t>excessive pull </a:t>
                      </a:r>
                      <a:r>
                        <a:rPr lang="en-GB" sz="1000" kern="1200" baseline="0" dirty="0" smtClean="0">
                          <a:solidFill>
                            <a:schemeClr val="dk1"/>
                          </a:solidFill>
                          <a:latin typeface="Calibri" panose="020F0502020204030204" pitchFamily="34" charset="0"/>
                          <a:ea typeface="+mn-ea"/>
                          <a:cs typeface="+mn-cs"/>
                        </a:rPr>
                        <a:t>force), will LTKIII be able to locate this fault?</a:t>
                      </a:r>
                      <a:endParaRPr lang="en-GB" sz="1000" kern="1200" dirty="0">
                        <a:solidFill>
                          <a:schemeClr val="dk1"/>
                        </a:solidFill>
                        <a:latin typeface="Calibri" panose="020F0502020204030204" pitchFamily="34" charset="0"/>
                        <a:ea typeface="+mn-ea"/>
                        <a:cs typeface="+mn-cs"/>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smtClean="0">
                          <a:solidFill>
                            <a:schemeClr val="dk1"/>
                          </a:solidFill>
                          <a:latin typeface="Calibri" panose="020F0502020204030204" pitchFamily="34" charset="0"/>
                          <a:ea typeface="+mn-ea"/>
                          <a:cs typeface="+mn-cs"/>
                        </a:rPr>
                        <a:t>If it is a sever damage, </a:t>
                      </a:r>
                      <a:r>
                        <a:rPr lang="en-GB" sz="1000" kern="1200" baseline="0" dirty="0" err="1" smtClean="0">
                          <a:solidFill>
                            <a:schemeClr val="dk1"/>
                          </a:solidFill>
                          <a:latin typeface="Calibri" panose="020F0502020204030204" pitchFamily="34" charset="0"/>
                          <a:ea typeface="+mn-ea"/>
                          <a:cs typeface="+mn-cs"/>
                        </a:rPr>
                        <a:t>eg</a:t>
                      </a:r>
                      <a:r>
                        <a:rPr lang="en-GB" sz="1000" kern="1200" baseline="0" dirty="0" smtClean="0">
                          <a:solidFill>
                            <a:schemeClr val="dk1"/>
                          </a:solidFill>
                          <a:latin typeface="Calibri" panose="020F0502020204030204" pitchFamily="34" charset="0"/>
                          <a:ea typeface="+mn-ea"/>
                          <a:cs typeface="+mn-cs"/>
                        </a:rPr>
                        <a:t>. </a:t>
                      </a:r>
                      <a:r>
                        <a:rPr lang="en-GB" sz="1000" kern="1200" baseline="0" smtClean="0">
                          <a:solidFill>
                            <a:schemeClr val="dk1"/>
                          </a:solidFill>
                          <a:latin typeface="Calibri" panose="020F0502020204030204" pitchFamily="34" charset="0"/>
                          <a:ea typeface="+mn-ea"/>
                          <a:cs typeface="+mn-cs"/>
                        </a:rPr>
                        <a:t>a ripped </a:t>
                      </a:r>
                      <a:r>
                        <a:rPr lang="en-GB" sz="1000" kern="1200" baseline="0" dirty="0" smtClean="0">
                          <a:solidFill>
                            <a:schemeClr val="dk1"/>
                          </a:solidFill>
                          <a:latin typeface="Calibri" panose="020F0502020204030204" pitchFamily="34" charset="0"/>
                          <a:ea typeface="+mn-ea"/>
                          <a:cs typeface="+mn-cs"/>
                        </a:rPr>
                        <a:t>wire or the famous nail trough the cable, than yes, </a:t>
                      </a:r>
                      <a:r>
                        <a:rPr lang="en-GB" sz="1000" kern="1200" baseline="0" smtClean="0">
                          <a:solidFill>
                            <a:schemeClr val="dk1"/>
                          </a:solidFill>
                          <a:latin typeface="Calibri" panose="020F0502020204030204" pitchFamily="34" charset="0"/>
                          <a:ea typeface="+mn-ea"/>
                          <a:cs typeface="+mn-cs"/>
                        </a:rPr>
                        <a:t>the wiremap </a:t>
                      </a:r>
                      <a:r>
                        <a:rPr lang="en-GB" sz="1000" kern="1200" baseline="0" dirty="0" smtClean="0">
                          <a:solidFill>
                            <a:schemeClr val="dk1"/>
                          </a:solidFill>
                          <a:latin typeface="Calibri" panose="020F0502020204030204" pitchFamily="34" charset="0"/>
                          <a:ea typeface="+mn-ea"/>
                          <a:cs typeface="+mn-cs"/>
                        </a:rPr>
                        <a:t>distance to fault as well as TDRL will locate that fault.</a:t>
                      </a:r>
                      <a:endParaRPr lang="en-GB" sz="1000" kern="1200" dirty="0" smtClean="0">
                        <a:solidFill>
                          <a:schemeClr val="dk1"/>
                        </a:solidFill>
                        <a:latin typeface="Calibri" panose="020F0502020204030204" pitchFamily="34" charset="0"/>
                        <a:ea typeface="+mn-ea"/>
                        <a:cs typeface="+mn-cs"/>
                      </a:endParaRPr>
                    </a:p>
                    <a:p>
                      <a:r>
                        <a:rPr lang="en-GB" sz="1000" kern="1200" dirty="0" smtClean="0">
                          <a:solidFill>
                            <a:schemeClr val="dk1"/>
                          </a:solidFill>
                          <a:latin typeface="Calibri" panose="020F0502020204030204" pitchFamily="34" charset="0"/>
                          <a:ea typeface="+mn-ea"/>
                          <a:cs typeface="+mn-cs"/>
                        </a:rPr>
                        <a:t>If it is a smaller</a:t>
                      </a:r>
                      <a:r>
                        <a:rPr lang="en-GB" sz="1000" kern="1200" baseline="0" dirty="0" smtClean="0">
                          <a:solidFill>
                            <a:schemeClr val="dk1"/>
                          </a:solidFill>
                          <a:latin typeface="Calibri" panose="020F0502020204030204" pitchFamily="34" charset="0"/>
                          <a:ea typeface="+mn-ea"/>
                          <a:cs typeface="+mn-cs"/>
                        </a:rPr>
                        <a:t> damage and all wires are still connected, t</a:t>
                      </a:r>
                      <a:r>
                        <a:rPr lang="en-GB" sz="1000" kern="1200" dirty="0" smtClean="0">
                          <a:solidFill>
                            <a:schemeClr val="dk1"/>
                          </a:solidFill>
                          <a:latin typeface="Calibri" panose="020F0502020204030204" pitchFamily="34" charset="0"/>
                          <a:ea typeface="+mn-ea"/>
                          <a:cs typeface="+mn-cs"/>
                        </a:rPr>
                        <a:t>his</a:t>
                      </a:r>
                      <a:r>
                        <a:rPr lang="en-GB" sz="1000" kern="1200" baseline="0" dirty="0" smtClean="0">
                          <a:solidFill>
                            <a:schemeClr val="dk1"/>
                          </a:solidFill>
                          <a:latin typeface="Calibri" panose="020F0502020204030204" pitchFamily="34" charset="0"/>
                          <a:ea typeface="+mn-ea"/>
                          <a:cs typeface="+mn-cs"/>
                        </a:rPr>
                        <a:t> question unfortunately can not be answered with </a:t>
                      </a:r>
                      <a:r>
                        <a:rPr lang="en-GB" sz="1000" kern="1200" baseline="0" smtClean="0">
                          <a:solidFill>
                            <a:schemeClr val="dk1"/>
                          </a:solidFill>
                          <a:latin typeface="Calibri" panose="020F0502020204030204" pitchFamily="34" charset="0"/>
                          <a:ea typeface="+mn-ea"/>
                          <a:cs typeface="+mn-cs"/>
                        </a:rPr>
                        <a:t>a simple </a:t>
                      </a:r>
                      <a:r>
                        <a:rPr lang="en-GB" sz="1000" kern="1200" baseline="0" dirty="0" smtClean="0">
                          <a:solidFill>
                            <a:schemeClr val="dk1"/>
                          </a:solidFill>
                          <a:latin typeface="Calibri" panose="020F0502020204030204" pitchFamily="34" charset="0"/>
                          <a:ea typeface="+mn-ea"/>
                          <a:cs typeface="+mn-cs"/>
                        </a:rPr>
                        <a:t>“yes” or “no”.  A rule of thumb is: If a link fails the </a:t>
                      </a:r>
                      <a:r>
                        <a:rPr lang="en-GB" sz="1000" kern="1200" baseline="0" dirty="0" err="1" smtClean="0">
                          <a:solidFill>
                            <a:schemeClr val="dk1"/>
                          </a:solidFill>
                          <a:latin typeface="Calibri" panose="020F0502020204030204" pitchFamily="34" charset="0"/>
                          <a:ea typeface="+mn-ea"/>
                          <a:cs typeface="+mn-cs"/>
                        </a:rPr>
                        <a:t>Autotest</a:t>
                      </a:r>
                      <a:r>
                        <a:rPr lang="en-GB" sz="1000" kern="1200" baseline="0" dirty="0" smtClean="0">
                          <a:solidFill>
                            <a:schemeClr val="dk1"/>
                          </a:solidFill>
                          <a:latin typeface="Calibri" panose="020F0502020204030204" pitchFamily="34" charset="0"/>
                          <a:ea typeface="+mn-ea"/>
                          <a:cs typeface="+mn-cs"/>
                        </a:rPr>
                        <a:t>, than the user should be able to locate the fault with TDRL and or TDX. IF the </a:t>
                      </a:r>
                      <a:r>
                        <a:rPr lang="en-GB" sz="1000" kern="1200" baseline="0" smtClean="0">
                          <a:solidFill>
                            <a:schemeClr val="dk1"/>
                          </a:solidFill>
                          <a:latin typeface="Calibri" panose="020F0502020204030204" pitchFamily="34" charset="0"/>
                          <a:ea typeface="+mn-ea"/>
                          <a:cs typeface="+mn-cs"/>
                        </a:rPr>
                        <a:t>link passes </a:t>
                      </a:r>
                      <a:r>
                        <a:rPr lang="en-GB" sz="1000" kern="1200" baseline="0" dirty="0" err="1" smtClean="0">
                          <a:solidFill>
                            <a:schemeClr val="dk1"/>
                          </a:solidFill>
                          <a:latin typeface="Calibri" panose="020F0502020204030204" pitchFamily="34" charset="0"/>
                          <a:ea typeface="+mn-ea"/>
                          <a:cs typeface="+mn-cs"/>
                        </a:rPr>
                        <a:t>Autotest</a:t>
                      </a:r>
                      <a:r>
                        <a:rPr lang="en-GB" sz="1000" kern="1200" baseline="0" dirty="0" smtClean="0">
                          <a:solidFill>
                            <a:schemeClr val="dk1"/>
                          </a:solidFill>
                          <a:latin typeface="Calibri" panose="020F0502020204030204" pitchFamily="34" charset="0"/>
                          <a:ea typeface="+mn-ea"/>
                          <a:cs typeface="+mn-cs"/>
                        </a:rPr>
                        <a:t>, than the damage is electrically so small that it actually does not matter for </a:t>
                      </a:r>
                      <a:r>
                        <a:rPr lang="en-GB" sz="1000" kern="1200" baseline="0" smtClean="0">
                          <a:solidFill>
                            <a:schemeClr val="dk1"/>
                          </a:solidFill>
                          <a:latin typeface="Calibri" panose="020F0502020204030204" pitchFamily="34" charset="0"/>
                          <a:ea typeface="+mn-ea"/>
                          <a:cs typeface="+mn-cs"/>
                        </a:rPr>
                        <a:t>the performance </a:t>
                      </a:r>
                      <a:r>
                        <a:rPr lang="en-GB" sz="1000" kern="1200" baseline="0" dirty="0" smtClean="0">
                          <a:solidFill>
                            <a:schemeClr val="dk1"/>
                          </a:solidFill>
                          <a:latin typeface="Calibri" panose="020F0502020204030204" pitchFamily="34" charset="0"/>
                          <a:ea typeface="+mn-ea"/>
                          <a:cs typeface="+mn-cs"/>
                        </a:rPr>
                        <a:t>of the cable, however such a link still might visually look damaged. As </a:t>
                      </a:r>
                      <a:r>
                        <a:rPr lang="en-GB" sz="1000" kern="1200" baseline="0" smtClean="0">
                          <a:solidFill>
                            <a:schemeClr val="dk1"/>
                          </a:solidFill>
                          <a:latin typeface="Calibri" panose="020F0502020204030204" pitchFamily="34" charset="0"/>
                          <a:ea typeface="+mn-ea"/>
                          <a:cs typeface="+mn-cs"/>
                        </a:rPr>
                        <a:t>an example</a:t>
                      </a:r>
                      <a:r>
                        <a:rPr lang="en-GB" sz="1000" kern="1200" baseline="0" dirty="0" smtClean="0">
                          <a:solidFill>
                            <a:schemeClr val="dk1"/>
                          </a:solidFill>
                          <a:latin typeface="Calibri" panose="020F0502020204030204" pitchFamily="34" charset="0"/>
                          <a:ea typeface="+mn-ea"/>
                          <a:cs typeface="+mn-cs"/>
                        </a:rPr>
                        <a:t>: One would think that a tight knot in an installation cable should cause the cable to fail the </a:t>
                      </a:r>
                      <a:r>
                        <a:rPr lang="en-GB" sz="1000" kern="1200" baseline="0" dirty="0" err="1" smtClean="0">
                          <a:solidFill>
                            <a:schemeClr val="dk1"/>
                          </a:solidFill>
                          <a:latin typeface="Calibri" panose="020F0502020204030204" pitchFamily="34" charset="0"/>
                          <a:ea typeface="+mn-ea"/>
                          <a:cs typeface="+mn-cs"/>
                        </a:rPr>
                        <a:t>Autotest</a:t>
                      </a:r>
                      <a:r>
                        <a:rPr lang="en-GB" sz="1000" kern="1200" baseline="0" dirty="0" smtClean="0">
                          <a:solidFill>
                            <a:schemeClr val="dk1"/>
                          </a:solidFill>
                          <a:latin typeface="Calibri" panose="020F0502020204030204" pitchFamily="34" charset="0"/>
                          <a:ea typeface="+mn-ea"/>
                          <a:cs typeface="+mn-cs"/>
                        </a:rPr>
                        <a:t>. However, most of the cables today are that stable, that even a know does not significantly reduce </a:t>
                      </a:r>
                      <a:r>
                        <a:rPr lang="en-GB" sz="1000" kern="1200" baseline="0" smtClean="0">
                          <a:solidFill>
                            <a:schemeClr val="dk1"/>
                          </a:solidFill>
                          <a:latin typeface="Calibri" panose="020F0502020204030204" pitchFamily="34" charset="0"/>
                          <a:ea typeface="+mn-ea"/>
                          <a:cs typeface="+mn-cs"/>
                        </a:rPr>
                        <a:t>the performance </a:t>
                      </a:r>
                      <a:r>
                        <a:rPr lang="en-GB" sz="1000" kern="1200" baseline="0" dirty="0" smtClean="0">
                          <a:solidFill>
                            <a:schemeClr val="dk1"/>
                          </a:solidFill>
                          <a:latin typeface="Calibri" panose="020F0502020204030204" pitchFamily="34" charset="0"/>
                          <a:ea typeface="+mn-ea"/>
                          <a:cs typeface="+mn-cs"/>
                        </a:rPr>
                        <a:t>of the link. In those cases </a:t>
                      </a:r>
                      <a:r>
                        <a:rPr lang="en-GB" sz="1000" kern="1200" baseline="0" smtClean="0">
                          <a:solidFill>
                            <a:schemeClr val="dk1"/>
                          </a:solidFill>
                          <a:latin typeface="Calibri" panose="020F0502020204030204" pitchFamily="34" charset="0"/>
                          <a:ea typeface="+mn-ea"/>
                          <a:cs typeface="+mn-cs"/>
                        </a:rPr>
                        <a:t>it depends </a:t>
                      </a:r>
                      <a:r>
                        <a:rPr lang="en-GB" sz="1000" kern="1200" baseline="0" dirty="0" smtClean="0">
                          <a:solidFill>
                            <a:schemeClr val="dk1"/>
                          </a:solidFill>
                          <a:latin typeface="Calibri" panose="020F0502020204030204" pitchFamily="34" charset="0"/>
                          <a:ea typeface="+mn-ea"/>
                          <a:cs typeface="+mn-cs"/>
                        </a:rPr>
                        <a:t>on how big the influence of the mechanical damage is to the </a:t>
                      </a:r>
                      <a:r>
                        <a:rPr lang="en-GB" sz="1000" kern="1200" baseline="0" dirty="0" err="1" smtClean="0">
                          <a:solidFill>
                            <a:schemeClr val="dk1"/>
                          </a:solidFill>
                          <a:latin typeface="Calibri" panose="020F0502020204030204" pitchFamily="34" charset="0"/>
                          <a:ea typeface="+mn-ea"/>
                          <a:cs typeface="+mn-cs"/>
                        </a:rPr>
                        <a:t>returnloss</a:t>
                      </a:r>
                      <a:r>
                        <a:rPr lang="en-GB" sz="1000" kern="1200" baseline="0" dirty="0" smtClean="0">
                          <a:solidFill>
                            <a:schemeClr val="dk1"/>
                          </a:solidFill>
                          <a:latin typeface="Calibri" panose="020F0502020204030204" pitchFamily="34" charset="0"/>
                          <a:ea typeface="+mn-ea"/>
                          <a:cs typeface="+mn-cs"/>
                        </a:rPr>
                        <a:t> and </a:t>
                      </a:r>
                      <a:r>
                        <a:rPr lang="en-GB" sz="1000" kern="1200" baseline="0" smtClean="0">
                          <a:solidFill>
                            <a:schemeClr val="dk1"/>
                          </a:solidFill>
                          <a:latin typeface="Calibri" panose="020F0502020204030204" pitchFamily="34" charset="0"/>
                          <a:ea typeface="+mn-ea"/>
                          <a:cs typeface="+mn-cs"/>
                        </a:rPr>
                        <a:t>crosstalk performance</a:t>
                      </a:r>
                      <a:r>
                        <a:rPr lang="en-GB" sz="1000" kern="1200" baseline="0" dirty="0" smtClean="0">
                          <a:solidFill>
                            <a:schemeClr val="dk1"/>
                          </a:solidFill>
                          <a:latin typeface="Calibri" panose="020F0502020204030204" pitchFamily="34" charset="0"/>
                          <a:ea typeface="+mn-ea"/>
                          <a:cs typeface="+mn-cs"/>
                        </a:rPr>
                        <a:t>. TDRL and TDX therefore </a:t>
                      </a:r>
                      <a:r>
                        <a:rPr lang="en-GB" sz="1000" kern="1200" baseline="0" smtClean="0">
                          <a:solidFill>
                            <a:schemeClr val="dk1"/>
                          </a:solidFill>
                          <a:latin typeface="Calibri" panose="020F0502020204030204" pitchFamily="34" charset="0"/>
                          <a:ea typeface="+mn-ea"/>
                          <a:cs typeface="+mn-cs"/>
                        </a:rPr>
                        <a:t>might pick up </a:t>
                      </a:r>
                      <a:r>
                        <a:rPr lang="en-GB" sz="1000" kern="1200" baseline="0" dirty="0" smtClean="0">
                          <a:solidFill>
                            <a:schemeClr val="dk1"/>
                          </a:solidFill>
                          <a:latin typeface="Calibri" panose="020F0502020204030204" pitchFamily="34" charset="0"/>
                          <a:ea typeface="+mn-ea"/>
                          <a:cs typeface="+mn-cs"/>
                        </a:rPr>
                        <a:t>the damage or not.</a:t>
                      </a:r>
                      <a:endParaRPr lang="en-GB" sz="1000" kern="1200" dirty="0">
                        <a:solidFill>
                          <a:schemeClr val="dk1"/>
                        </a:solidFill>
                        <a:latin typeface="Calibri" panose="020F0502020204030204" pitchFamily="34" charset="0"/>
                        <a:ea typeface="+mn-ea"/>
                        <a:cs typeface="+mn-cs"/>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r>
              <a:tr h="427350">
                <a:tc>
                  <a:txBody>
                    <a:bodyPr/>
                    <a:lstStyle/>
                    <a:p>
                      <a:r>
                        <a:rPr lang="en-GB" sz="1000" kern="1200" dirty="0" smtClean="0">
                          <a:solidFill>
                            <a:schemeClr val="dk1"/>
                          </a:solidFill>
                          <a:latin typeface="Calibri" panose="020F0502020204030204" pitchFamily="34" charset="0"/>
                          <a:ea typeface="+mn-ea"/>
                          <a:cs typeface="+mn-cs"/>
                        </a:rPr>
                        <a:t>Which Wi-Fi</a:t>
                      </a:r>
                      <a:r>
                        <a:rPr lang="en-GB" sz="1000" kern="1200" baseline="0" dirty="0" smtClean="0">
                          <a:solidFill>
                            <a:schemeClr val="dk1"/>
                          </a:solidFill>
                          <a:latin typeface="Calibri" panose="020F0502020204030204" pitchFamily="34" charset="0"/>
                          <a:ea typeface="+mn-ea"/>
                          <a:cs typeface="+mn-cs"/>
                        </a:rPr>
                        <a:t> adapters are supported by LTKIII</a:t>
                      </a:r>
                      <a:endParaRPr lang="en-GB" sz="1000" kern="1200" dirty="0">
                        <a:solidFill>
                          <a:schemeClr val="dk1"/>
                        </a:solidFill>
                        <a:latin typeface="Calibri" panose="020F0502020204030204" pitchFamily="34" charset="0"/>
                        <a:ea typeface="+mn-ea"/>
                        <a:cs typeface="+mn-cs"/>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kern="1200" dirty="0" smtClean="0">
                          <a:solidFill>
                            <a:schemeClr val="dk1"/>
                          </a:solidFill>
                          <a:latin typeface="Calibri" panose="020F0502020204030204" pitchFamily="34" charset="0"/>
                          <a:ea typeface="+mn-ea"/>
                          <a:cs typeface="+mn-cs"/>
                        </a:rPr>
                        <a:t>LTKIII is shipped with an EDIMAX</a:t>
                      </a:r>
                      <a:r>
                        <a:rPr lang="en-GB" sz="1000" kern="1200" baseline="0" dirty="0" smtClean="0">
                          <a:solidFill>
                            <a:schemeClr val="dk1"/>
                          </a:solidFill>
                          <a:latin typeface="Calibri" panose="020F0502020204030204" pitchFamily="34" charset="0"/>
                          <a:ea typeface="+mn-ea"/>
                          <a:cs typeface="+mn-cs"/>
                        </a:rPr>
                        <a:t> EW-7811Un USB Wi-Fi adapter. Other adapters may work, but will not be supported by IDEAL.</a:t>
                      </a:r>
                      <a:endParaRPr lang="en-GB" sz="1000" kern="1200" dirty="0">
                        <a:solidFill>
                          <a:schemeClr val="dk1"/>
                        </a:solidFill>
                        <a:latin typeface="Calibri" panose="020F0502020204030204" pitchFamily="34" charset="0"/>
                        <a:ea typeface="+mn-ea"/>
                        <a:cs typeface="+mn-cs"/>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4576467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5302156" y="140301"/>
            <a:ext cx="3684896"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latin typeface="Calibri" panose="020F0502020204030204" pitchFamily="34" charset="0"/>
              </a:rPr>
              <a:t>Critical Questions</a:t>
            </a:r>
          </a:p>
        </p:txBody>
      </p:sp>
      <p:graphicFrame>
        <p:nvGraphicFramePr>
          <p:cNvPr id="2" name="Tabelle 1"/>
          <p:cNvGraphicFramePr>
            <a:graphicFrameLocks noGrp="1"/>
          </p:cNvGraphicFramePr>
          <p:nvPr>
            <p:extLst>
              <p:ext uri="{D42A27DB-BD31-4B8C-83A1-F6EECF244321}">
                <p14:modId xmlns:p14="http://schemas.microsoft.com/office/powerpoint/2010/main" val="808548434"/>
              </p:ext>
            </p:extLst>
          </p:nvPr>
        </p:nvGraphicFramePr>
        <p:xfrm>
          <a:off x="266700" y="653460"/>
          <a:ext cx="8720353" cy="4267979"/>
        </p:xfrm>
        <a:graphic>
          <a:graphicData uri="http://schemas.openxmlformats.org/drawingml/2006/table">
            <a:tbl>
              <a:tblPr firstRow="1" bandRow="1">
                <a:tableStyleId>{10A1B5D5-9B99-4C35-A422-299274C87663}</a:tableStyleId>
              </a:tblPr>
              <a:tblGrid>
                <a:gridCol w="1837524"/>
                <a:gridCol w="6882829"/>
              </a:tblGrid>
              <a:tr h="345400">
                <a:tc>
                  <a:txBody>
                    <a:bodyPr/>
                    <a:lstStyle/>
                    <a:p>
                      <a:r>
                        <a:rPr lang="en-GB" sz="2100" dirty="0" smtClean="0">
                          <a:latin typeface="Calibri" panose="020F0502020204030204" pitchFamily="34" charset="0"/>
                        </a:rPr>
                        <a:t>Objection</a:t>
                      </a:r>
                      <a:endParaRPr lang="en-GB" sz="2100" dirty="0">
                        <a:latin typeface="Calibri" panose="020F0502020204030204"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solidFill>
                      <a:srgbClr val="006AB6"/>
                    </a:solidFill>
                  </a:tcPr>
                </a:tc>
                <a:tc>
                  <a:txBody>
                    <a:bodyPr/>
                    <a:lstStyle/>
                    <a:p>
                      <a:r>
                        <a:rPr lang="en-GB" sz="2100" dirty="0" smtClean="0">
                          <a:latin typeface="Calibri" panose="020F0502020204030204" pitchFamily="34" charset="0"/>
                        </a:rPr>
                        <a:t>Solution</a:t>
                      </a:r>
                      <a:endParaRPr lang="en-GB" sz="2100" dirty="0">
                        <a:latin typeface="Calibri" panose="020F050202020403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solidFill>
                      <a:srgbClr val="006AB6"/>
                    </a:solidFill>
                  </a:tcPr>
                </a:tc>
              </a:tr>
              <a:tr h="716385">
                <a:tc>
                  <a:txBody>
                    <a:bodyPr/>
                    <a:lstStyle/>
                    <a:p>
                      <a:r>
                        <a:rPr lang="en-GB" sz="1000" dirty="0" smtClean="0">
                          <a:latin typeface="Calibri" panose="020F0502020204030204" pitchFamily="34" charset="0"/>
                        </a:rPr>
                        <a:t>But.. LTKIII is not a CAT8 device</a:t>
                      </a:r>
                      <a:endParaRPr lang="en-GB" sz="1000" dirty="0">
                        <a:latin typeface="Calibri" panose="020F0502020204030204"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dirty="0" smtClean="0">
                          <a:latin typeface="Calibri" panose="020F0502020204030204" pitchFamily="34" charset="0"/>
                        </a:rPr>
                        <a:t>True.</a:t>
                      </a:r>
                      <a:r>
                        <a:rPr lang="en-GB" sz="1000" baseline="0" dirty="0" smtClean="0">
                          <a:latin typeface="Calibri" panose="020F0502020204030204" pitchFamily="34" charset="0"/>
                        </a:rPr>
                        <a:t> However, a) the standards at current are not even clear </a:t>
                      </a:r>
                      <a:r>
                        <a:rPr lang="en-GB" sz="1000" baseline="0" smtClean="0">
                          <a:latin typeface="Calibri" panose="020F0502020204030204" pitchFamily="34" charset="0"/>
                        </a:rPr>
                        <a:t>what parameters </a:t>
                      </a:r>
                      <a:r>
                        <a:rPr lang="en-GB" sz="1000" baseline="0" dirty="0" smtClean="0">
                          <a:latin typeface="Calibri" panose="020F0502020204030204" pitchFamily="34" charset="0"/>
                        </a:rPr>
                        <a:t>should be tested . A tester bought today carries a big risk to be </a:t>
                      </a:r>
                      <a:r>
                        <a:rPr lang="en-GB" sz="1000" baseline="0" smtClean="0">
                          <a:latin typeface="Calibri" panose="020F0502020204030204" pitchFamily="34" charset="0"/>
                        </a:rPr>
                        <a:t>not compliant </a:t>
                      </a:r>
                      <a:r>
                        <a:rPr lang="en-GB" sz="1000" baseline="0" dirty="0" smtClean="0">
                          <a:latin typeface="Calibri" panose="020F0502020204030204" pitchFamily="34" charset="0"/>
                        </a:rPr>
                        <a:t>to the future ratified CAT8 testing standard – do you really want to invest in </a:t>
                      </a:r>
                      <a:r>
                        <a:rPr lang="en-GB" sz="1000" baseline="0" smtClean="0">
                          <a:latin typeface="Calibri" panose="020F0502020204030204" pitchFamily="34" charset="0"/>
                        </a:rPr>
                        <a:t>the potentially wrong equipment </a:t>
                      </a:r>
                      <a:r>
                        <a:rPr lang="en-GB" sz="1000" baseline="0" dirty="0" smtClean="0">
                          <a:latin typeface="Calibri" panose="020F0502020204030204" pitchFamily="34" charset="0"/>
                        </a:rPr>
                        <a:t>?</a:t>
                      </a:r>
                    </a:p>
                    <a:p>
                      <a:r>
                        <a:rPr lang="en-GB" sz="1000" baseline="0" dirty="0" smtClean="0">
                          <a:latin typeface="Calibri" panose="020F0502020204030204" pitchFamily="34" charset="0"/>
                        </a:rPr>
                        <a:t>b) CAT8 is 30 m maximum – this </a:t>
                      </a:r>
                      <a:r>
                        <a:rPr lang="en-GB" sz="1000" baseline="0" smtClean="0">
                          <a:latin typeface="Calibri" panose="020F0502020204030204" pitchFamily="34" charset="0"/>
                        </a:rPr>
                        <a:t>is purely </a:t>
                      </a:r>
                      <a:r>
                        <a:rPr lang="en-GB" sz="1000" baseline="0" dirty="0" smtClean="0">
                          <a:latin typeface="Calibri" panose="020F0502020204030204" pitchFamily="34" charset="0"/>
                        </a:rPr>
                        <a:t>a </a:t>
                      </a:r>
                      <a:r>
                        <a:rPr lang="en-GB" sz="1000" baseline="0" smtClean="0">
                          <a:latin typeface="Calibri" panose="020F0502020204030204" pitchFamily="34" charset="0"/>
                        </a:rPr>
                        <a:t>Datacentre application </a:t>
                      </a:r>
                      <a:r>
                        <a:rPr lang="en-GB" sz="1000" baseline="0" dirty="0" smtClean="0">
                          <a:latin typeface="Calibri" panose="020F0502020204030204" pitchFamily="34" charset="0"/>
                        </a:rPr>
                        <a:t>for 40Gbit/s. How many Datacentres do you serve that actually </a:t>
                      </a:r>
                      <a:r>
                        <a:rPr lang="en-GB" sz="1000" baseline="0" smtClean="0">
                          <a:latin typeface="Calibri" panose="020F0502020204030204" pitchFamily="34" charset="0"/>
                        </a:rPr>
                        <a:t>really plan </a:t>
                      </a:r>
                      <a:r>
                        <a:rPr lang="en-GB" sz="1000" baseline="0" dirty="0" smtClean="0">
                          <a:latin typeface="Calibri" panose="020F0502020204030204" pitchFamily="34" charset="0"/>
                        </a:rPr>
                        <a:t>to </a:t>
                      </a:r>
                      <a:r>
                        <a:rPr lang="en-GB" sz="1000" baseline="0" smtClean="0">
                          <a:latin typeface="Calibri" panose="020F0502020204030204" pitchFamily="34" charset="0"/>
                        </a:rPr>
                        <a:t>go copper </a:t>
                      </a:r>
                      <a:r>
                        <a:rPr lang="en-GB" sz="1000" baseline="0" dirty="0" smtClean="0">
                          <a:latin typeface="Calibri" panose="020F0502020204030204" pitchFamily="34" charset="0"/>
                        </a:rPr>
                        <a:t>for 40Gbit/s ?</a:t>
                      </a:r>
                      <a:endParaRPr lang="en-GB" sz="1000" dirty="0" smtClean="0">
                        <a:latin typeface="Calibri" panose="020F050202020403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r>
              <a:tr h="949849">
                <a:tc>
                  <a:txBody>
                    <a:bodyPr/>
                    <a:lstStyle/>
                    <a:p>
                      <a:r>
                        <a:rPr lang="en-GB" sz="1000" dirty="0" smtClean="0">
                          <a:latin typeface="Calibri" panose="020F0502020204030204" pitchFamily="34" charset="0"/>
                        </a:rPr>
                        <a:t>But.. There is no OTDR module for LTKIII</a:t>
                      </a:r>
                      <a:endParaRPr lang="en-GB" sz="1000" dirty="0">
                        <a:latin typeface="Calibri" panose="020F0502020204030204"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dirty="0" smtClean="0">
                          <a:latin typeface="Calibri" panose="020F0502020204030204" pitchFamily="34" charset="0"/>
                        </a:rPr>
                        <a:t>We</a:t>
                      </a:r>
                      <a:r>
                        <a:rPr lang="en-GB" sz="1000" baseline="0" dirty="0" smtClean="0">
                          <a:latin typeface="Calibri" panose="020F0502020204030204" pitchFamily="34" charset="0"/>
                        </a:rPr>
                        <a:t> do have an OTDR in our range that is substantially better than any OTDR module for copper certifiers on the market AND is even less expensive. Our bundle of copper tester and OTDR is far more economically than our competitor. </a:t>
                      </a:r>
                    </a:p>
                    <a:p>
                      <a:r>
                        <a:rPr lang="en-GB" sz="1000" baseline="0" dirty="0" smtClean="0">
                          <a:latin typeface="Calibri" panose="020F0502020204030204" pitchFamily="34" charset="0"/>
                        </a:rPr>
                        <a:t>The additional benefit is that the company has two independently functioning units and not just 1 unit with 2 functions.</a:t>
                      </a:r>
                    </a:p>
                    <a:p>
                      <a:r>
                        <a:rPr lang="en-GB" sz="1000" baseline="0" dirty="0" smtClean="0">
                          <a:latin typeface="Calibri" panose="020F0502020204030204" pitchFamily="34" charset="0"/>
                        </a:rPr>
                        <a:t>Therefore 2 independent teams can work on copper and fibre in parallel whereas they would need to work in sequence using a modular system</a:t>
                      </a:r>
                    </a:p>
                  </a:txBody>
                  <a:tcPr>
                    <a:lnL>
                      <a:noFill/>
                    </a:lnL>
                    <a:lnR w="12700" cmpd="sng">
                      <a:noFill/>
                    </a:lnR>
                    <a:lnT w="12700" cmpd="sng">
                      <a:noFill/>
                    </a:lnT>
                    <a:lnB w="12700" cmpd="sng">
                      <a:noFill/>
                    </a:lnB>
                    <a:lnTlToBr w="12700" cmpd="sng">
                      <a:noFill/>
                      <a:prstDash val="solid"/>
                    </a:lnTlToBr>
                    <a:lnBlToTr w="12700" cmpd="sng">
                      <a:noFill/>
                      <a:prstDash val="solid"/>
                    </a:lnBlToTr>
                  </a:tcPr>
                </a:tc>
              </a:tr>
              <a:tr h="575666">
                <a:tc>
                  <a:txBody>
                    <a:bodyPr/>
                    <a:lstStyle/>
                    <a:p>
                      <a:r>
                        <a:rPr lang="en-GB" sz="1000" dirty="0" smtClean="0">
                          <a:latin typeface="Calibri" panose="020F0502020204030204" pitchFamily="34" charset="0"/>
                        </a:rPr>
                        <a:t>But.. LTKIII has no touch screen</a:t>
                      </a:r>
                      <a:endParaRPr lang="en-GB" sz="1000" dirty="0">
                        <a:latin typeface="Calibri" panose="020F0502020204030204"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baseline="0" dirty="0" smtClean="0">
                          <a:latin typeface="Calibri" panose="020F0502020204030204" pitchFamily="34" charset="0"/>
                        </a:rPr>
                        <a:t>True – however our unit is designed for the rough environment where users need to operate units with hand gloves. Units with touch screen are more prone to downtime due to damages and can not be operated with hand gloves, specially when there is no other means of operating that unit without touch screen.</a:t>
                      </a:r>
                    </a:p>
                  </a:txBody>
                  <a:tcPr>
                    <a:lnL>
                      <a:noFill/>
                    </a:lnL>
                    <a:lnR w="12700" cmpd="sng">
                      <a:noFill/>
                    </a:lnR>
                    <a:lnT w="12700" cmpd="sng">
                      <a:noFill/>
                    </a:lnT>
                    <a:lnB w="12700" cmpd="sng">
                      <a:noFill/>
                    </a:lnB>
                    <a:lnTlToBr w="12700" cmpd="sng">
                      <a:noFill/>
                      <a:prstDash val="solid"/>
                    </a:lnTlToBr>
                    <a:lnBlToTr w="12700" cmpd="sng">
                      <a:noFill/>
                      <a:prstDash val="solid"/>
                    </a:lnBlToTr>
                  </a:tcPr>
                </a:tc>
              </a:tr>
              <a:tr h="575666">
                <a:tc>
                  <a:txBody>
                    <a:bodyPr/>
                    <a:lstStyle/>
                    <a:p>
                      <a:r>
                        <a:rPr lang="en-GB" sz="1000" dirty="0" smtClean="0">
                          <a:latin typeface="Calibri" panose="020F0502020204030204" pitchFamily="34" charset="0"/>
                        </a:rPr>
                        <a:t>But.. IDEAL hosts</a:t>
                      </a:r>
                      <a:r>
                        <a:rPr lang="en-GB" sz="1000" baseline="0" dirty="0" smtClean="0">
                          <a:latin typeface="Calibri" panose="020F0502020204030204" pitchFamily="34" charset="0"/>
                        </a:rPr>
                        <a:t> no cloud services to share data</a:t>
                      </a:r>
                      <a:endParaRPr lang="en-GB" sz="1000" dirty="0">
                        <a:latin typeface="Calibri" panose="020F0502020204030204"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baseline="0" dirty="0" smtClean="0">
                          <a:latin typeface="Calibri" panose="020F0502020204030204" pitchFamily="34" charset="0"/>
                        </a:rPr>
                        <a:t>True, however, data from all our which </a:t>
                      </a:r>
                      <a:r>
                        <a:rPr lang="en-GB" sz="1000" baseline="0" smtClean="0">
                          <a:latin typeface="Calibri" panose="020F0502020204030204" pitchFamily="34" charset="0"/>
                        </a:rPr>
                        <a:t>are supported </a:t>
                      </a:r>
                      <a:r>
                        <a:rPr lang="en-GB" sz="1000" baseline="0" dirty="0" smtClean="0">
                          <a:latin typeface="Calibri" panose="020F0502020204030204" pitchFamily="34" charset="0"/>
                        </a:rPr>
                        <a:t>by our IDEAL </a:t>
                      </a:r>
                      <a:r>
                        <a:rPr lang="en-GB" sz="1000" baseline="0" err="1" smtClean="0">
                          <a:latin typeface="Calibri" panose="020F0502020204030204" pitchFamily="34" charset="0"/>
                        </a:rPr>
                        <a:t>Anyware</a:t>
                      </a:r>
                      <a:r>
                        <a:rPr lang="en-GB" sz="1000" baseline="0" smtClean="0">
                          <a:latin typeface="Calibri" panose="020F0502020204030204" pitchFamily="34" charset="0"/>
                        </a:rPr>
                        <a:t> App </a:t>
                      </a:r>
                      <a:r>
                        <a:rPr lang="en-GB" sz="1000" baseline="0" dirty="0" smtClean="0">
                          <a:latin typeface="Calibri" panose="020F0502020204030204" pitchFamily="34" charset="0"/>
                        </a:rPr>
                        <a:t>(devices like LTKIII ) can be send through all cloud or </a:t>
                      </a:r>
                      <a:r>
                        <a:rPr lang="en-GB" sz="1000" baseline="0" smtClean="0">
                          <a:latin typeface="Calibri" panose="020F0502020204030204" pitchFamily="34" charset="0"/>
                        </a:rPr>
                        <a:t>e-mail applications </a:t>
                      </a:r>
                      <a:r>
                        <a:rPr lang="en-GB" sz="1000" baseline="0" dirty="0" smtClean="0">
                          <a:latin typeface="Calibri" panose="020F0502020204030204" pitchFamily="34" charset="0"/>
                        </a:rPr>
                        <a:t>that </a:t>
                      </a:r>
                      <a:r>
                        <a:rPr lang="en-GB" sz="1000" baseline="0" smtClean="0">
                          <a:latin typeface="Calibri" panose="020F0502020204030204" pitchFamily="34" charset="0"/>
                        </a:rPr>
                        <a:t>are supported </a:t>
                      </a:r>
                      <a:r>
                        <a:rPr lang="en-GB" sz="1000" baseline="0" dirty="0" smtClean="0">
                          <a:latin typeface="Calibri" panose="020F0502020204030204" pitchFamily="34" charset="0"/>
                        </a:rPr>
                        <a:t>by IOS and Android</a:t>
                      </a:r>
                    </a:p>
                    <a:p>
                      <a:r>
                        <a:rPr lang="en-GB" sz="1000" baseline="0" dirty="0" smtClean="0">
                          <a:latin typeface="Calibri" panose="020F0502020204030204" pitchFamily="34" charset="0"/>
                        </a:rPr>
                        <a:t>Therefore our solution is much </a:t>
                      </a:r>
                      <a:r>
                        <a:rPr lang="en-GB" sz="1000" baseline="0" smtClean="0">
                          <a:latin typeface="Calibri" panose="020F0502020204030204" pitchFamily="34" charset="0"/>
                        </a:rPr>
                        <a:t>more open </a:t>
                      </a:r>
                      <a:r>
                        <a:rPr lang="en-GB" sz="1000" baseline="0" dirty="0" smtClean="0">
                          <a:latin typeface="Calibri" panose="020F0502020204030204" pitchFamily="34" charset="0"/>
                        </a:rPr>
                        <a:t>and does not limit the user to just </a:t>
                      </a:r>
                      <a:r>
                        <a:rPr lang="en-GB" sz="1000" baseline="0" smtClean="0">
                          <a:latin typeface="Calibri" panose="020F0502020204030204" pitchFamily="34" charset="0"/>
                        </a:rPr>
                        <a:t>one special </a:t>
                      </a:r>
                      <a:r>
                        <a:rPr lang="en-GB" sz="1000" baseline="0" dirty="0" smtClean="0">
                          <a:latin typeface="Calibri" panose="020F0502020204030204" pitchFamily="34" charset="0"/>
                        </a:rPr>
                        <a:t>service from </a:t>
                      </a:r>
                      <a:r>
                        <a:rPr lang="en-GB" sz="1000" baseline="0" smtClean="0">
                          <a:latin typeface="Calibri" panose="020F0502020204030204" pitchFamily="34" charset="0"/>
                        </a:rPr>
                        <a:t>one company</a:t>
                      </a:r>
                      <a:endParaRPr lang="en-GB" sz="1000" baseline="0" dirty="0" smtClean="0">
                        <a:latin typeface="Calibri" panose="020F050202020403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r>
              <a:tr h="450939">
                <a:tc>
                  <a:txBody>
                    <a:bodyPr/>
                    <a:lstStyle/>
                    <a:p>
                      <a:r>
                        <a:rPr lang="en-GB" sz="1000" dirty="0" smtClean="0">
                          <a:latin typeface="Calibri" panose="020F0502020204030204" pitchFamily="34" charset="0"/>
                        </a:rPr>
                        <a:t>But… LTKIII is very slow</a:t>
                      </a:r>
                      <a:endParaRPr lang="en-GB" sz="1000" dirty="0">
                        <a:latin typeface="Calibri" panose="020F0502020204030204"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baseline="0" dirty="0" smtClean="0">
                          <a:latin typeface="Calibri" panose="020F0502020204030204" pitchFamily="34" charset="0"/>
                        </a:rPr>
                        <a:t>Yes, LTKIII is a few seconds slower than some other units on the market. However, the measurement process typically is not only influenced by the measurement speed but more so by other tasks like labelling, preparing the next link and so on.</a:t>
                      </a:r>
                    </a:p>
                  </a:txBody>
                  <a:tcPr>
                    <a:lnL>
                      <a:noFill/>
                    </a:lnL>
                    <a:lnR w="12700" cmpd="sng">
                      <a:noFill/>
                    </a:lnR>
                    <a:lnT w="12700" cmpd="sng">
                      <a:noFill/>
                    </a:lnT>
                    <a:lnB w="12700" cmpd="sng">
                      <a:noFill/>
                    </a:lnB>
                    <a:lnTlToBr w="12700" cmpd="sng">
                      <a:noFill/>
                      <a:prstDash val="solid"/>
                    </a:lnTlToBr>
                    <a:lnBlToTr w="12700" cmpd="sng">
                      <a:noFill/>
                      <a:prstDash val="solid"/>
                    </a:lnBlToTr>
                  </a:tcPr>
                </a:tc>
              </a:tr>
              <a:tr h="450939">
                <a:tc>
                  <a:txBody>
                    <a:bodyPr/>
                    <a:lstStyle/>
                    <a:p>
                      <a:r>
                        <a:rPr lang="en-GB" sz="1000" dirty="0" smtClean="0">
                          <a:latin typeface="Calibri" panose="020F0502020204030204" pitchFamily="34" charset="0"/>
                        </a:rPr>
                        <a:t>But… LTKIII has no big </a:t>
                      </a:r>
                      <a:r>
                        <a:rPr lang="en-GB" sz="1000" smtClean="0">
                          <a:latin typeface="Calibri" panose="020F0502020204030204" pitchFamily="34" charset="0"/>
                        </a:rPr>
                        <a:t>colour</a:t>
                      </a:r>
                      <a:r>
                        <a:rPr lang="en-GB" sz="1000" baseline="0" smtClean="0">
                          <a:latin typeface="Calibri" panose="020F0502020204030204" pitchFamily="34" charset="0"/>
                        </a:rPr>
                        <a:t> </a:t>
                      </a:r>
                      <a:r>
                        <a:rPr lang="en-GB" sz="1000" smtClean="0">
                          <a:latin typeface="Calibri" panose="020F0502020204030204" pitchFamily="34" charset="0"/>
                        </a:rPr>
                        <a:t>display </a:t>
                      </a:r>
                      <a:r>
                        <a:rPr lang="en-GB" sz="1000" dirty="0" smtClean="0">
                          <a:latin typeface="Calibri" panose="020F0502020204030204" pitchFamily="34" charset="0"/>
                        </a:rPr>
                        <a:t>on the remote end</a:t>
                      </a:r>
                      <a:endParaRPr lang="en-GB" sz="1000" dirty="0">
                        <a:latin typeface="Calibri" panose="020F0502020204030204"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baseline="0" dirty="0" smtClean="0">
                          <a:latin typeface="Calibri" panose="020F0502020204030204" pitchFamily="34" charset="0"/>
                        </a:rPr>
                        <a:t>True, however, an additional big display also adds complexity to the product .- which we actually try to remove from the unit. The </a:t>
                      </a:r>
                      <a:r>
                        <a:rPr lang="en-GB" sz="1000" baseline="0" dirty="0" err="1" smtClean="0">
                          <a:latin typeface="Calibri" panose="020F0502020204030204" pitchFamily="34" charset="0"/>
                        </a:rPr>
                        <a:t>LanTEK</a:t>
                      </a:r>
                      <a:r>
                        <a:rPr lang="en-GB" sz="1000" baseline="0" dirty="0" smtClean="0">
                          <a:latin typeface="Calibri" panose="020F0502020204030204" pitchFamily="34" charset="0"/>
                        </a:rPr>
                        <a:t> user interface is an established system which we try not to change to radically.</a:t>
                      </a:r>
                    </a:p>
                  </a:txBody>
                  <a:tcPr>
                    <a:lnL>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373495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1827971174"/>
              </p:ext>
            </p:extLst>
          </p:nvPr>
        </p:nvGraphicFramePr>
        <p:xfrm>
          <a:off x="266699" y="616839"/>
          <a:ext cx="8720353" cy="3520440"/>
        </p:xfrm>
        <a:graphic>
          <a:graphicData uri="http://schemas.openxmlformats.org/drawingml/2006/table">
            <a:tbl>
              <a:tblPr firstRow="1" bandRow="1">
                <a:tableStyleId>{10A1B5D5-9B99-4C35-A422-299274C87663}</a:tableStyleId>
              </a:tblPr>
              <a:tblGrid>
                <a:gridCol w="1714502"/>
                <a:gridCol w="7005851"/>
              </a:tblGrid>
              <a:tr h="369100">
                <a:tc>
                  <a:txBody>
                    <a:bodyPr/>
                    <a:lstStyle/>
                    <a:p>
                      <a:r>
                        <a:rPr lang="en-GB" sz="2100" dirty="0" smtClean="0">
                          <a:latin typeface="Calibri" panose="020F0502020204030204" pitchFamily="34" charset="0"/>
                        </a:rPr>
                        <a:t>Objection</a:t>
                      </a:r>
                      <a:endParaRPr lang="en-GB" sz="2100" dirty="0">
                        <a:latin typeface="Calibri" panose="020F0502020204030204"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solidFill>
                      <a:srgbClr val="006AB6"/>
                    </a:solidFill>
                  </a:tcPr>
                </a:tc>
                <a:tc>
                  <a:txBody>
                    <a:bodyPr/>
                    <a:lstStyle/>
                    <a:p>
                      <a:r>
                        <a:rPr lang="en-GB" sz="2100" dirty="0" smtClean="0">
                          <a:latin typeface="Calibri" panose="020F0502020204030204" pitchFamily="34" charset="0"/>
                        </a:rPr>
                        <a:t>Solution</a:t>
                      </a:r>
                      <a:endParaRPr lang="en-GB" sz="2100" dirty="0">
                        <a:latin typeface="Calibri" panose="020F050202020403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solidFill>
                      <a:srgbClr val="006AB6"/>
                    </a:solidFill>
                  </a:tcPr>
                </a:tc>
              </a:tr>
              <a:tr h="493481">
                <a:tc>
                  <a:txBody>
                    <a:bodyPr/>
                    <a:lstStyle/>
                    <a:p>
                      <a:r>
                        <a:rPr lang="en-GB" sz="1000" smtClean="0">
                          <a:latin typeface="Calibri" panose="020F0502020204030204" pitchFamily="34" charset="0"/>
                        </a:rPr>
                        <a:t>But.. Your ETL certificate only shows level</a:t>
                      </a:r>
                      <a:r>
                        <a:rPr lang="en-GB" sz="1000" baseline="0" smtClean="0">
                          <a:latin typeface="Calibri" panose="020F0502020204030204" pitchFamily="34" charset="0"/>
                        </a:rPr>
                        <a:t> IIIE / IV accuracy – what about level V?</a:t>
                      </a:r>
                      <a:endParaRPr lang="en-GB" sz="1000" dirty="0">
                        <a:latin typeface="Calibri" panose="020F0502020204030204"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dirty="0" smtClean="0">
                          <a:latin typeface="Calibri" panose="020F0502020204030204" pitchFamily="34" charset="0"/>
                        </a:rPr>
                        <a:t>True</a:t>
                      </a:r>
                      <a:r>
                        <a:rPr lang="en-GB" sz="1000" baseline="0" dirty="0" smtClean="0">
                          <a:latin typeface="Calibri" panose="020F0502020204030204" pitchFamily="34" charset="0"/>
                        </a:rPr>
                        <a:t>. </a:t>
                      </a:r>
                      <a:r>
                        <a:rPr lang="en-GB" sz="1000" dirty="0" smtClean="0">
                          <a:latin typeface="Calibri" panose="020F0502020204030204" pitchFamily="34" charset="0"/>
                        </a:rPr>
                        <a:t>At launch of </a:t>
                      </a:r>
                      <a:r>
                        <a:rPr lang="en-GB" sz="1000" smtClean="0">
                          <a:latin typeface="Calibri" panose="020F0502020204030204" pitchFamily="34" charset="0"/>
                        </a:rPr>
                        <a:t>the</a:t>
                      </a:r>
                      <a:r>
                        <a:rPr lang="en-GB" sz="1000" baseline="0" smtClean="0">
                          <a:latin typeface="Calibri" panose="020F0502020204030204" pitchFamily="34" charset="0"/>
                        </a:rPr>
                        <a:t> product</a:t>
                      </a:r>
                      <a:r>
                        <a:rPr lang="en-GB" sz="1000" baseline="0" dirty="0" smtClean="0">
                          <a:latin typeface="Calibri" panose="020F0502020204030204" pitchFamily="34" charset="0"/>
                        </a:rPr>
                        <a:t>, there was no ratified accuracy standard for level V accuracy. </a:t>
                      </a:r>
                    </a:p>
                    <a:p>
                      <a:r>
                        <a:rPr lang="en-GB" sz="1000" baseline="0" dirty="0" smtClean="0">
                          <a:latin typeface="Calibri" panose="020F0502020204030204" pitchFamily="34" charset="0"/>
                        </a:rPr>
                        <a:t>As </a:t>
                      </a:r>
                      <a:r>
                        <a:rPr lang="en-GB" sz="1000" baseline="0" smtClean="0">
                          <a:latin typeface="Calibri" panose="020F0502020204030204" pitchFamily="34" charset="0"/>
                        </a:rPr>
                        <a:t>a professional </a:t>
                      </a:r>
                      <a:r>
                        <a:rPr lang="en-GB" sz="1000" baseline="0" dirty="0" smtClean="0">
                          <a:latin typeface="Calibri" panose="020F0502020204030204" pitchFamily="34" charset="0"/>
                        </a:rPr>
                        <a:t>organisation, IDEAL will only refer to standards and not to draft standards that are not yet official</a:t>
                      </a:r>
                      <a:endParaRPr lang="en-GB" sz="1000" dirty="0" smtClean="0">
                        <a:latin typeface="Calibri" panose="020F050202020403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r>
              <a:tr h="628837">
                <a:tc>
                  <a:txBody>
                    <a:bodyPr/>
                    <a:lstStyle/>
                    <a:p>
                      <a:r>
                        <a:rPr lang="en-GB" sz="1000" smtClean="0">
                          <a:latin typeface="Calibri" panose="020F0502020204030204" pitchFamily="34" charset="0"/>
                        </a:rPr>
                        <a:t>But… Will you ever have a level V ETL verification ?</a:t>
                      </a:r>
                      <a:endParaRPr lang="en-GB" sz="1000" dirty="0">
                        <a:latin typeface="Calibri" panose="020F0502020204030204"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baseline="0" dirty="0" smtClean="0">
                          <a:latin typeface="Calibri" panose="020F0502020204030204" pitchFamily="34" charset="0"/>
                        </a:rPr>
                        <a:t>Once the standard is ratified, IDEAL will take a commercial view on whether the investment in a level V </a:t>
                      </a:r>
                      <a:r>
                        <a:rPr lang="en-GB" sz="1000" baseline="0" smtClean="0">
                          <a:latin typeface="Calibri" panose="020F0502020204030204" pitchFamily="34" charset="0"/>
                        </a:rPr>
                        <a:t>certification program </a:t>
                      </a:r>
                      <a:r>
                        <a:rPr lang="en-GB" sz="1000" baseline="0" dirty="0" smtClean="0">
                          <a:latin typeface="Calibri" panose="020F0502020204030204" pitchFamily="34" charset="0"/>
                        </a:rPr>
                        <a:t>is commercially viable. A fact is that the number of CAT7A installations is on a strong downwards trend whereas CAT6A is on a </a:t>
                      </a:r>
                      <a:r>
                        <a:rPr lang="en-GB" sz="1000" baseline="0" smtClean="0">
                          <a:latin typeface="Calibri" panose="020F0502020204030204" pitchFamily="34" charset="0"/>
                        </a:rPr>
                        <a:t>strong upwards </a:t>
                      </a:r>
                      <a:r>
                        <a:rPr lang="en-GB" sz="1000" baseline="0" dirty="0" smtClean="0">
                          <a:latin typeface="Calibri" panose="020F0502020204030204" pitchFamily="34" charset="0"/>
                        </a:rPr>
                        <a:t>trend. At the time when level V is finally a ratified standard, it might as well be that CAT7A turned into an obsolete technology anyway.</a:t>
                      </a:r>
                    </a:p>
                  </a:txBody>
                  <a:tcPr>
                    <a:lnL>
                      <a:noFill/>
                    </a:lnL>
                    <a:lnR w="12700" cmpd="sng">
                      <a:noFill/>
                    </a:lnR>
                    <a:lnT w="12700" cmpd="sng">
                      <a:noFill/>
                    </a:lnT>
                    <a:lnB w="12700" cmpd="sng">
                      <a:noFill/>
                    </a:lnB>
                    <a:lnTlToBr w="12700" cmpd="sng">
                      <a:noFill/>
                      <a:prstDash val="solid"/>
                    </a:lnTlToBr>
                    <a:lnBlToTr w="12700" cmpd="sng">
                      <a:noFill/>
                      <a:prstDash val="solid"/>
                    </a:lnBlToTr>
                  </a:tcPr>
                </a:tc>
              </a:tr>
              <a:tr h="628837">
                <a:tc>
                  <a:txBody>
                    <a:bodyPr/>
                    <a:lstStyle/>
                    <a:p>
                      <a:r>
                        <a:rPr lang="en-GB" sz="1000" smtClean="0">
                          <a:latin typeface="Calibri" panose="020F0502020204030204" pitchFamily="34" charset="0"/>
                        </a:rPr>
                        <a:t>But.. Your LTKIII almost looks like a LTKII – is it actually just old</a:t>
                      </a:r>
                      <a:r>
                        <a:rPr lang="en-GB" sz="1000" baseline="0" smtClean="0">
                          <a:latin typeface="Calibri" panose="020F0502020204030204" pitchFamily="34" charset="0"/>
                        </a:rPr>
                        <a:t> hardware in new plastics?</a:t>
                      </a:r>
                      <a:endParaRPr lang="en-GB" sz="1000" dirty="0">
                        <a:latin typeface="Calibri" panose="020F0502020204030204"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baseline="0" dirty="0" smtClean="0">
                          <a:latin typeface="Calibri" panose="020F0502020204030204" pitchFamily="34" charset="0"/>
                        </a:rPr>
                        <a:t>Actually, no. IDEAL made the careful decision to stay with a “</a:t>
                      </a:r>
                      <a:r>
                        <a:rPr lang="en-GB" sz="1000" baseline="0" dirty="0" err="1" smtClean="0">
                          <a:latin typeface="Calibri" panose="020F0502020204030204" pitchFamily="34" charset="0"/>
                        </a:rPr>
                        <a:t>LanTEKII</a:t>
                      </a:r>
                      <a:r>
                        <a:rPr lang="en-GB" sz="1000" baseline="0" dirty="0" smtClean="0">
                          <a:latin typeface="Calibri" panose="020F0502020204030204" pitchFamily="34" charset="0"/>
                        </a:rPr>
                        <a:t>-like</a:t>
                      </a:r>
                      <a:r>
                        <a:rPr lang="en-GB" sz="1000" baseline="0" smtClean="0">
                          <a:latin typeface="Calibri" panose="020F0502020204030204" pitchFamily="34" charset="0"/>
                        </a:rPr>
                        <a:t>” concept </a:t>
                      </a:r>
                      <a:r>
                        <a:rPr lang="en-GB" sz="1000" baseline="0" dirty="0" smtClean="0">
                          <a:latin typeface="Calibri" panose="020F0502020204030204" pitchFamily="34" charset="0"/>
                        </a:rPr>
                        <a:t>because </a:t>
                      </a:r>
                      <a:r>
                        <a:rPr lang="en-GB" sz="1000" baseline="0" smtClean="0">
                          <a:latin typeface="Calibri" panose="020F0502020204030204" pitchFamily="34" charset="0"/>
                        </a:rPr>
                        <a:t>this concept has proven </a:t>
                      </a:r>
                      <a:r>
                        <a:rPr lang="en-GB" sz="1000" baseline="0" dirty="0" smtClean="0">
                          <a:latin typeface="Calibri" panose="020F0502020204030204" pitchFamily="34" charset="0"/>
                        </a:rPr>
                        <a:t>to be very successful in terms of usability and durability. </a:t>
                      </a:r>
                      <a:br>
                        <a:rPr lang="en-GB" sz="1000" baseline="0" dirty="0" smtClean="0">
                          <a:latin typeface="Calibri" panose="020F0502020204030204" pitchFamily="34" charset="0"/>
                        </a:rPr>
                      </a:br>
                      <a:r>
                        <a:rPr lang="en-GB" sz="1000" baseline="0" dirty="0" err="1" smtClean="0">
                          <a:latin typeface="Calibri" panose="020F0502020204030204" pitchFamily="34" charset="0"/>
                        </a:rPr>
                        <a:t>LanTEKIII</a:t>
                      </a:r>
                      <a:r>
                        <a:rPr lang="en-GB" sz="1000" baseline="0" dirty="0" smtClean="0">
                          <a:latin typeface="Calibri" panose="020F0502020204030204" pitchFamily="34" charset="0"/>
                        </a:rPr>
                        <a:t> is new hardware, with new TDRL and TDX </a:t>
                      </a:r>
                      <a:r>
                        <a:rPr lang="en-GB" sz="1000" baseline="0" smtClean="0">
                          <a:latin typeface="Calibri" panose="020F0502020204030204" pitchFamily="34" charset="0"/>
                        </a:rPr>
                        <a:t>measurement parameters </a:t>
                      </a:r>
                      <a:r>
                        <a:rPr lang="en-GB" sz="1000" baseline="0" dirty="0" smtClean="0">
                          <a:latin typeface="Calibri" panose="020F0502020204030204" pitchFamily="34" charset="0"/>
                        </a:rPr>
                        <a:t>for troubleshooting that had not </a:t>
                      </a:r>
                      <a:r>
                        <a:rPr lang="en-GB" sz="1000" baseline="0" smtClean="0">
                          <a:latin typeface="Calibri" panose="020F0502020204030204" pitchFamily="34" charset="0"/>
                        </a:rPr>
                        <a:t>been possible </a:t>
                      </a:r>
                      <a:r>
                        <a:rPr lang="en-GB" sz="1000" baseline="0" dirty="0" smtClean="0">
                          <a:latin typeface="Calibri" panose="020F0502020204030204" pitchFamily="34" charset="0"/>
                        </a:rPr>
                        <a:t>with the LKTII hardware.</a:t>
                      </a:r>
                    </a:p>
                  </a:txBody>
                  <a:tcPr>
                    <a:lnL>
                      <a:noFill/>
                    </a:lnL>
                    <a:lnR w="12700" cmpd="sng">
                      <a:noFill/>
                    </a:lnR>
                    <a:lnT w="12700" cmpd="sng">
                      <a:noFill/>
                    </a:lnT>
                    <a:lnB w="12700" cmpd="sng">
                      <a:noFill/>
                    </a:lnB>
                    <a:lnTlToBr w="12700" cmpd="sng">
                      <a:noFill/>
                      <a:prstDash val="solid"/>
                    </a:lnTlToBr>
                    <a:lnBlToTr w="12700" cmpd="sng">
                      <a:noFill/>
                      <a:prstDash val="solid"/>
                    </a:lnBlToTr>
                  </a:tcPr>
                </a:tc>
              </a:tr>
              <a:tr h="1038949">
                <a:tc>
                  <a:txBody>
                    <a:bodyPr/>
                    <a:lstStyle/>
                    <a:p>
                      <a:r>
                        <a:rPr lang="en-GB" sz="1000" dirty="0" smtClean="0">
                          <a:latin typeface="Calibri" panose="020F0502020204030204" pitchFamily="34" charset="0"/>
                        </a:rPr>
                        <a:t>But… you abandon</a:t>
                      </a:r>
                      <a:r>
                        <a:rPr lang="en-GB" sz="1000" baseline="0" dirty="0" smtClean="0">
                          <a:latin typeface="Calibri" panose="020F0502020204030204" pitchFamily="34" charset="0"/>
                        </a:rPr>
                        <a:t> PL testing with patch cords – why ???</a:t>
                      </a:r>
                      <a:br>
                        <a:rPr lang="en-GB" sz="1000" baseline="0" dirty="0" smtClean="0">
                          <a:latin typeface="Calibri" panose="020F0502020204030204" pitchFamily="34" charset="0"/>
                        </a:rPr>
                      </a:br>
                      <a:r>
                        <a:rPr lang="en-GB" sz="1000" baseline="0" dirty="0" smtClean="0">
                          <a:latin typeface="Calibri" panose="020F0502020204030204" pitchFamily="34" charset="0"/>
                        </a:rPr>
                        <a:t>Was Fluke right?</a:t>
                      </a:r>
                      <a:endParaRPr lang="en-GB" sz="1000" dirty="0">
                        <a:latin typeface="Calibri" panose="020F0502020204030204"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baseline="0" dirty="0" smtClean="0">
                          <a:latin typeface="Calibri" panose="020F0502020204030204" pitchFamily="34" charset="0"/>
                        </a:rPr>
                        <a:t>The patented way how LTKI&amp;II measures PL with patch cords is a valid method. With LTKIII we decided to introduce a different method to measure PL due to the following reasons: </a:t>
                      </a:r>
                    </a:p>
                    <a:p>
                      <a:r>
                        <a:rPr lang="en-GB" sz="1000" baseline="0" dirty="0" smtClean="0">
                          <a:latin typeface="Calibri" panose="020F0502020204030204" pitchFamily="34" charset="0"/>
                        </a:rPr>
                        <a:t>a) the new method does not require any field </a:t>
                      </a:r>
                      <a:r>
                        <a:rPr lang="en-GB" sz="1000" baseline="0" dirty="0" err="1" smtClean="0">
                          <a:latin typeface="Calibri" panose="020F0502020204030204" pitchFamily="34" charset="0"/>
                        </a:rPr>
                        <a:t>cal</a:t>
                      </a:r>
                      <a:r>
                        <a:rPr lang="en-GB" sz="1000" baseline="0" dirty="0" smtClean="0">
                          <a:latin typeface="Calibri" panose="020F0502020204030204" pitchFamily="34" charset="0"/>
                        </a:rPr>
                        <a:t> process and therefore is easier to use. (plug &amp; play)</a:t>
                      </a:r>
                    </a:p>
                    <a:p>
                      <a:r>
                        <a:rPr lang="en-GB" sz="1000" baseline="0" dirty="0" smtClean="0">
                          <a:latin typeface="Calibri" panose="020F0502020204030204" pitchFamily="34" charset="0"/>
                        </a:rPr>
                        <a:t>b) With wide deployment of CAT6A, the cost of wear parts for CAT6A testing becomes more an issue for users. When testing with patch cords, expensive quality cords need to be used and need to be replaced rather often.</a:t>
                      </a:r>
                    </a:p>
                    <a:p>
                      <a:r>
                        <a:rPr lang="en-GB" sz="1000" baseline="0" dirty="0" smtClean="0">
                          <a:latin typeface="Calibri" panose="020F0502020204030204" pitchFamily="34" charset="0"/>
                        </a:rPr>
                        <a:t>The new method features extremely durable and inexpensive replacement tips that at the end are less expensive than using patch cords.</a:t>
                      </a:r>
                    </a:p>
                  </a:txBody>
                  <a:tcPr>
                    <a:lnL>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4" name="Title 3"/>
          <p:cNvSpPr txBox="1">
            <a:spLocks/>
          </p:cNvSpPr>
          <p:nvPr/>
        </p:nvSpPr>
        <p:spPr>
          <a:xfrm>
            <a:off x="5302156" y="140301"/>
            <a:ext cx="3684896"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latin typeface="Calibri" panose="020F0502020204030204" pitchFamily="34" charset="0"/>
              </a:rPr>
              <a:t>Critical Questions</a:t>
            </a:r>
          </a:p>
        </p:txBody>
      </p:sp>
    </p:spTree>
    <p:extLst>
      <p:ext uri="{BB962C8B-B14F-4D97-AF65-F5344CB8AC3E}">
        <p14:creationId xmlns:p14="http://schemas.microsoft.com/office/powerpoint/2010/main" val="1272453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3221" y="1075487"/>
            <a:ext cx="9164950" cy="3337529"/>
            <a:chOff x="3221" y="1773238"/>
            <a:chExt cx="9164950" cy="4450038"/>
          </a:xfrm>
        </p:grpSpPr>
        <p:sp>
          <p:nvSpPr>
            <p:cNvPr id="39" name="Rechteck 38"/>
            <p:cNvSpPr/>
            <p:nvPr/>
          </p:nvSpPr>
          <p:spPr bwMode="auto">
            <a:xfrm>
              <a:off x="6451730" y="3386050"/>
              <a:ext cx="1211538" cy="639762"/>
            </a:xfrm>
            <a:prstGeom prst="rect">
              <a:avLst/>
            </a:prstGeom>
            <a:ln>
              <a:prstDash val="dashDot"/>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100" dirty="0"/>
                <a:t>?</a:t>
              </a:r>
            </a:p>
          </p:txBody>
        </p:sp>
        <p:sp>
          <p:nvSpPr>
            <p:cNvPr id="65" name="Rechteck 64"/>
            <p:cNvSpPr/>
            <p:nvPr/>
          </p:nvSpPr>
          <p:spPr bwMode="auto">
            <a:xfrm>
              <a:off x="7663267" y="3159668"/>
              <a:ext cx="1422227" cy="639762"/>
            </a:xfrm>
            <a:prstGeom prst="rect">
              <a:avLst/>
            </a:prstGeom>
            <a:ln>
              <a:prstDash val="dashDot"/>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100" dirty="0"/>
                <a:t>CAT8</a:t>
              </a:r>
            </a:p>
            <a:p>
              <a:pPr algn="ctr">
                <a:defRPr/>
              </a:pPr>
              <a:r>
                <a:rPr lang="en-US" sz="1100" dirty="0"/>
                <a:t>Class I, II</a:t>
              </a:r>
            </a:p>
          </p:txBody>
        </p:sp>
        <p:sp>
          <p:nvSpPr>
            <p:cNvPr id="7170" name="Textfeld 12"/>
            <p:cNvSpPr txBox="1">
              <a:spLocks noChangeArrowheads="1"/>
            </p:cNvSpPr>
            <p:nvPr/>
          </p:nvSpPr>
          <p:spPr bwMode="auto">
            <a:xfrm>
              <a:off x="107950" y="1773238"/>
              <a:ext cx="6651625"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r>
                <a:rPr lang="de-DE" altLang="en-US" sz="1400" dirty="0">
                  <a:solidFill>
                    <a:srgbClr val="000000"/>
                  </a:solidFill>
                </a:rPr>
                <a:t>Tester Accuracies, Cabling Standards and Applications</a:t>
              </a:r>
            </a:p>
          </p:txBody>
        </p:sp>
        <p:sp>
          <p:nvSpPr>
            <p:cNvPr id="7187" name="Textfeld 16"/>
            <p:cNvSpPr txBox="1">
              <a:spLocks noChangeArrowheads="1"/>
            </p:cNvSpPr>
            <p:nvPr/>
          </p:nvSpPr>
          <p:spPr bwMode="auto">
            <a:xfrm>
              <a:off x="140604" y="5689796"/>
              <a:ext cx="7341924"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000" dirty="0"/>
                <a:t>Existing standards : Solid lines                                                         No standards yet :	Dotted lines</a:t>
              </a:r>
            </a:p>
            <a:p>
              <a:pPr eaLnBrk="1" hangingPunct="1"/>
              <a:r>
                <a:rPr lang="en-US" altLang="en-US" sz="1000" dirty="0"/>
                <a:t>						Grey background</a:t>
              </a:r>
            </a:p>
          </p:txBody>
        </p:sp>
        <p:cxnSp>
          <p:nvCxnSpPr>
            <p:cNvPr id="29" name="Gerade Verbindung 28"/>
            <p:cNvCxnSpPr/>
            <p:nvPr/>
          </p:nvCxnSpPr>
          <p:spPr>
            <a:xfrm>
              <a:off x="2764632" y="5930900"/>
              <a:ext cx="1230312" cy="0"/>
            </a:xfrm>
            <a:prstGeom prst="line">
              <a:avLst/>
            </a:prstGeom>
            <a:ln w="38100">
              <a:solidFill>
                <a:srgbClr val="0038A8"/>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p:nvCxnSpPr>
          <p:spPr>
            <a:xfrm>
              <a:off x="7384098" y="6009331"/>
              <a:ext cx="1230312" cy="0"/>
            </a:xfrm>
            <a:prstGeom prst="line">
              <a:avLst/>
            </a:prstGeom>
            <a:ln w="38100">
              <a:solidFill>
                <a:srgbClr val="0038A8"/>
              </a:solidFill>
              <a:prstDash val="dashDot"/>
            </a:ln>
          </p:spPr>
          <p:style>
            <a:lnRef idx="1">
              <a:schemeClr val="accent1"/>
            </a:lnRef>
            <a:fillRef idx="0">
              <a:schemeClr val="accent1"/>
            </a:fillRef>
            <a:effectRef idx="0">
              <a:schemeClr val="accent1"/>
            </a:effectRef>
            <a:fontRef idx="minor">
              <a:schemeClr val="tx1"/>
            </a:fontRef>
          </p:style>
        </p:cxnSp>
        <p:sp>
          <p:nvSpPr>
            <p:cNvPr id="7190" name="Textfeld 33"/>
            <p:cNvSpPr txBox="1">
              <a:spLocks noChangeArrowheads="1"/>
            </p:cNvSpPr>
            <p:nvPr/>
          </p:nvSpPr>
          <p:spPr bwMode="auto">
            <a:xfrm>
              <a:off x="3221" y="2548878"/>
              <a:ext cx="1187673" cy="307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de-DE" altLang="en-US" sz="1200" dirty="0">
                <a:solidFill>
                  <a:srgbClr val="000000"/>
                </a:solidFill>
              </a:endParaRPr>
            </a:p>
            <a:p>
              <a:pPr eaLnBrk="1" hangingPunct="1">
                <a:buFont typeface="Arial" charset="0"/>
                <a:buChar char="•"/>
              </a:pPr>
              <a:endParaRPr lang="de-DE" altLang="en-US" sz="1200" dirty="0">
                <a:solidFill>
                  <a:srgbClr val="000000"/>
                </a:solidFill>
              </a:endParaRPr>
            </a:p>
            <a:p>
              <a:pPr algn="r" eaLnBrk="1" hangingPunct="1"/>
              <a:r>
                <a:rPr lang="de-DE" altLang="en-US" sz="1200" dirty="0">
                  <a:solidFill>
                    <a:srgbClr val="000000"/>
                  </a:solidFill>
                </a:rPr>
                <a:t>Ethernet</a:t>
              </a:r>
            </a:p>
            <a:p>
              <a:pPr algn="r" eaLnBrk="1" hangingPunct="1"/>
              <a:r>
                <a:rPr lang="de-DE" altLang="en-US" sz="1200" dirty="0">
                  <a:solidFill>
                    <a:srgbClr val="000000"/>
                  </a:solidFill>
                </a:rPr>
                <a:t> Speed</a:t>
              </a:r>
            </a:p>
            <a:p>
              <a:pPr algn="r" eaLnBrk="1" hangingPunct="1"/>
              <a:endParaRPr lang="de-DE" altLang="en-US" sz="1200" dirty="0">
                <a:solidFill>
                  <a:srgbClr val="000000"/>
                </a:solidFill>
              </a:endParaRPr>
            </a:p>
            <a:p>
              <a:pPr algn="r" eaLnBrk="1" hangingPunct="1"/>
              <a:r>
                <a:rPr lang="de-DE" altLang="en-US" sz="1200" dirty="0" err="1">
                  <a:solidFill>
                    <a:srgbClr val="000000"/>
                  </a:solidFill>
                </a:rPr>
                <a:t>Cabling</a:t>
              </a:r>
              <a:r>
                <a:rPr lang="de-DE" altLang="en-US" sz="1200" dirty="0">
                  <a:solidFill>
                    <a:srgbClr val="000000"/>
                  </a:solidFill>
                </a:rPr>
                <a:t> </a:t>
              </a:r>
            </a:p>
            <a:p>
              <a:pPr algn="r" eaLnBrk="1" hangingPunct="1"/>
              <a:r>
                <a:rPr lang="de-DE" altLang="en-US" sz="1200" dirty="0">
                  <a:solidFill>
                    <a:srgbClr val="000000"/>
                  </a:solidFill>
                </a:rPr>
                <a:t>Standard</a:t>
              </a:r>
            </a:p>
            <a:p>
              <a:pPr algn="r" eaLnBrk="1" hangingPunct="1"/>
              <a:endParaRPr lang="de-DE" altLang="en-US" sz="1200" dirty="0">
                <a:solidFill>
                  <a:srgbClr val="000000"/>
                </a:solidFill>
              </a:endParaRPr>
            </a:p>
            <a:p>
              <a:pPr algn="r" eaLnBrk="1" hangingPunct="1"/>
              <a:r>
                <a:rPr lang="de-DE" altLang="en-US" sz="1200" dirty="0">
                  <a:solidFill>
                    <a:srgbClr val="000000"/>
                  </a:solidFill>
                </a:rPr>
                <a:t>Max </a:t>
              </a:r>
            </a:p>
            <a:p>
              <a:pPr algn="r" eaLnBrk="1" hangingPunct="1"/>
              <a:r>
                <a:rPr lang="de-DE" altLang="en-US" sz="1200" dirty="0" err="1">
                  <a:solidFill>
                    <a:srgbClr val="000000"/>
                  </a:solidFill>
                </a:rPr>
                <a:t>Frequency</a:t>
              </a:r>
              <a:endParaRPr lang="de-DE" altLang="en-US" sz="1200" dirty="0">
                <a:solidFill>
                  <a:srgbClr val="000000"/>
                </a:solidFill>
              </a:endParaRPr>
            </a:p>
            <a:p>
              <a:pPr algn="r" eaLnBrk="1" hangingPunct="1"/>
              <a:r>
                <a:rPr lang="de-DE" altLang="en-US" sz="1200" dirty="0" err="1">
                  <a:solidFill>
                    <a:srgbClr val="000000"/>
                  </a:solidFill>
                </a:rPr>
                <a:t>Accuracy</a:t>
              </a:r>
              <a:endParaRPr lang="de-DE" altLang="en-US" sz="1200" dirty="0">
                <a:solidFill>
                  <a:srgbClr val="000000"/>
                </a:solidFill>
              </a:endParaRPr>
            </a:p>
            <a:p>
              <a:pPr eaLnBrk="1" hangingPunct="1">
                <a:buFont typeface="Arial" charset="0"/>
                <a:buChar char="•"/>
              </a:pPr>
              <a:endParaRPr lang="de-DE" altLang="en-US" sz="1200" dirty="0">
                <a:solidFill>
                  <a:srgbClr val="000000"/>
                </a:solidFill>
              </a:endParaRPr>
            </a:p>
          </p:txBody>
        </p:sp>
        <p:sp>
          <p:nvSpPr>
            <p:cNvPr id="34" name="Rechteck 33"/>
            <p:cNvSpPr/>
            <p:nvPr/>
          </p:nvSpPr>
          <p:spPr>
            <a:xfrm>
              <a:off x="7315994" y="5851454"/>
              <a:ext cx="1379364" cy="315755"/>
            </a:xfrm>
            <a:prstGeom prst="rect">
              <a:avLst/>
            </a:prstGeom>
            <a:solidFill>
              <a:srgbClr val="D9D9D9">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3" name="Rechteck 62"/>
            <p:cNvSpPr/>
            <p:nvPr/>
          </p:nvSpPr>
          <p:spPr>
            <a:xfrm>
              <a:off x="6416257" y="2548162"/>
              <a:ext cx="2687170" cy="800100"/>
            </a:xfrm>
            <a:prstGeom prst="rect">
              <a:avLst/>
            </a:prstGeom>
            <a:solidFill>
              <a:srgbClr val="D9D9D9">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4" name="Rechteck 63"/>
            <p:cNvSpPr/>
            <p:nvPr/>
          </p:nvSpPr>
          <p:spPr bwMode="auto">
            <a:xfrm>
              <a:off x="1115616" y="3892622"/>
              <a:ext cx="936105" cy="4572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900" dirty="0"/>
                <a:t>CAT5E/ CAT6 </a:t>
              </a:r>
            </a:p>
            <a:p>
              <a:pPr algn="ctr">
                <a:defRPr/>
              </a:pPr>
              <a:r>
                <a:rPr lang="en-US" sz="900" dirty="0"/>
                <a:t>ISO D / ISO E</a:t>
              </a:r>
            </a:p>
          </p:txBody>
        </p:sp>
        <p:sp>
          <p:nvSpPr>
            <p:cNvPr id="66" name="Rechteck 65"/>
            <p:cNvSpPr/>
            <p:nvPr/>
          </p:nvSpPr>
          <p:spPr bwMode="auto">
            <a:xfrm>
              <a:off x="5217694" y="3462724"/>
              <a:ext cx="1198563" cy="51593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100" dirty="0"/>
                <a:t>CAT7A</a:t>
              </a:r>
            </a:p>
            <a:p>
              <a:pPr algn="ctr">
                <a:defRPr/>
              </a:pPr>
              <a:r>
                <a:rPr lang="en-US" sz="1100" dirty="0"/>
                <a:t>ISO F</a:t>
              </a:r>
              <a:r>
                <a:rPr lang="en-US" sz="1100" baseline="-25000" dirty="0"/>
                <a:t>A</a:t>
              </a:r>
              <a:endParaRPr lang="en-US" sz="1100" dirty="0"/>
            </a:p>
          </p:txBody>
        </p:sp>
        <p:sp>
          <p:nvSpPr>
            <p:cNvPr id="68" name="Rechteck 67"/>
            <p:cNvSpPr/>
            <p:nvPr/>
          </p:nvSpPr>
          <p:spPr>
            <a:xfrm>
              <a:off x="1108473" y="3013147"/>
              <a:ext cx="943248" cy="293688"/>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1 </a:t>
              </a:r>
              <a:r>
                <a:rPr lang="en-US" sz="1400" dirty="0" err="1"/>
                <a:t>Gbit</a:t>
              </a:r>
              <a:r>
                <a:rPr lang="en-US" sz="1400" dirty="0"/>
                <a:t>/s</a:t>
              </a:r>
            </a:p>
          </p:txBody>
        </p:sp>
        <p:sp>
          <p:nvSpPr>
            <p:cNvPr id="69" name="Rechteck 68"/>
            <p:cNvSpPr/>
            <p:nvPr/>
          </p:nvSpPr>
          <p:spPr>
            <a:xfrm>
              <a:off x="3131840" y="2856320"/>
              <a:ext cx="1001279" cy="295275"/>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10Gbit/s</a:t>
              </a:r>
            </a:p>
          </p:txBody>
        </p:sp>
        <p:sp>
          <p:nvSpPr>
            <p:cNvPr id="70" name="Rechteck 69"/>
            <p:cNvSpPr/>
            <p:nvPr/>
          </p:nvSpPr>
          <p:spPr>
            <a:xfrm>
              <a:off x="5153640" y="2662306"/>
              <a:ext cx="1265593" cy="295275"/>
            </a:xfrm>
            <a:prstGeom prst="rect">
              <a:avLst/>
            </a:prstGeom>
            <a:noFill/>
            <a:ln>
              <a:solidFill>
                <a:srgbClr val="00B0F0"/>
              </a:solidFill>
              <a:prstDash val="dashDot"/>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10Gbit/s</a:t>
              </a:r>
            </a:p>
          </p:txBody>
        </p:sp>
        <p:sp>
          <p:nvSpPr>
            <p:cNvPr id="71" name="Textfeld 15"/>
            <p:cNvSpPr txBox="1">
              <a:spLocks noChangeArrowheads="1"/>
            </p:cNvSpPr>
            <p:nvPr/>
          </p:nvSpPr>
          <p:spPr bwMode="auto">
            <a:xfrm>
              <a:off x="7840039" y="2856319"/>
              <a:ext cx="803425"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000" dirty="0"/>
                <a:t>Up to 30m</a:t>
              </a:r>
            </a:p>
          </p:txBody>
        </p:sp>
        <p:sp>
          <p:nvSpPr>
            <p:cNvPr id="72" name="Rechteck 71"/>
            <p:cNvSpPr/>
            <p:nvPr/>
          </p:nvSpPr>
          <p:spPr>
            <a:xfrm>
              <a:off x="1115618" y="4565722"/>
              <a:ext cx="936103" cy="295275"/>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900" dirty="0"/>
                <a:t>100MHz</a:t>
              </a:r>
            </a:p>
            <a:p>
              <a:pPr algn="ctr">
                <a:defRPr/>
              </a:pPr>
              <a:r>
                <a:rPr lang="en-US" sz="900" dirty="0"/>
                <a:t>250MHz</a:t>
              </a:r>
            </a:p>
          </p:txBody>
        </p:sp>
        <p:sp>
          <p:nvSpPr>
            <p:cNvPr id="73" name="Rechteck 72"/>
            <p:cNvSpPr/>
            <p:nvPr/>
          </p:nvSpPr>
          <p:spPr>
            <a:xfrm>
              <a:off x="5211146" y="4230756"/>
              <a:ext cx="1208087" cy="295275"/>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1GHz</a:t>
              </a:r>
            </a:p>
          </p:txBody>
        </p:sp>
        <p:sp>
          <p:nvSpPr>
            <p:cNvPr id="74" name="Rechteck 73"/>
            <p:cNvSpPr/>
            <p:nvPr/>
          </p:nvSpPr>
          <p:spPr>
            <a:xfrm>
              <a:off x="1108473" y="5025845"/>
              <a:ext cx="934515" cy="293688"/>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900" dirty="0"/>
                <a:t>Level </a:t>
              </a:r>
              <a:r>
                <a:rPr lang="en-US" sz="900" dirty="0" err="1"/>
                <a:t>Iie</a:t>
              </a:r>
              <a:endParaRPr lang="en-US" sz="900" dirty="0"/>
            </a:p>
            <a:p>
              <a:pPr algn="ctr">
                <a:defRPr/>
              </a:pPr>
              <a:r>
                <a:rPr lang="en-US" sz="900" dirty="0"/>
                <a:t>level III</a:t>
              </a:r>
            </a:p>
          </p:txBody>
        </p:sp>
        <p:grpSp>
          <p:nvGrpSpPr>
            <p:cNvPr id="75" name="Gruppieren 74"/>
            <p:cNvGrpSpPr/>
            <p:nvPr/>
          </p:nvGrpSpPr>
          <p:grpSpPr>
            <a:xfrm>
              <a:off x="3131840" y="3799430"/>
              <a:ext cx="1048652" cy="1373189"/>
              <a:chOff x="3707904" y="3854449"/>
              <a:chExt cx="1117600" cy="1373189"/>
            </a:xfrm>
          </p:grpSpPr>
          <p:sp>
            <p:nvSpPr>
              <p:cNvPr id="87" name="Rechteck 86"/>
              <p:cNvSpPr/>
              <p:nvPr/>
            </p:nvSpPr>
            <p:spPr bwMode="auto">
              <a:xfrm>
                <a:off x="3707904" y="3854449"/>
                <a:ext cx="1085850" cy="46196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100" dirty="0"/>
                  <a:t>CAT6A</a:t>
                </a:r>
              </a:p>
              <a:p>
                <a:pPr algn="ctr">
                  <a:defRPr/>
                </a:pPr>
                <a:r>
                  <a:rPr lang="en-US" sz="1100" dirty="0"/>
                  <a:t>ISO E</a:t>
                </a:r>
                <a:r>
                  <a:rPr lang="en-US" sz="1100" baseline="-25000" dirty="0"/>
                  <a:t>A</a:t>
                </a:r>
              </a:p>
            </p:txBody>
          </p:sp>
          <p:sp>
            <p:nvSpPr>
              <p:cNvPr id="88" name="Rechteck 87"/>
              <p:cNvSpPr/>
              <p:nvPr/>
            </p:nvSpPr>
            <p:spPr>
              <a:xfrm>
                <a:off x="3707904" y="4465638"/>
                <a:ext cx="1106488" cy="295275"/>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500MHz</a:t>
                </a:r>
              </a:p>
            </p:txBody>
          </p:sp>
          <p:sp>
            <p:nvSpPr>
              <p:cNvPr id="89" name="Rechteck 88"/>
              <p:cNvSpPr/>
              <p:nvPr/>
            </p:nvSpPr>
            <p:spPr>
              <a:xfrm>
                <a:off x="3717429" y="4933950"/>
                <a:ext cx="1108075" cy="293688"/>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level IIIE</a:t>
                </a:r>
              </a:p>
            </p:txBody>
          </p:sp>
        </p:grpSp>
        <p:sp>
          <p:nvSpPr>
            <p:cNvPr id="76" name="Rechteck 75"/>
            <p:cNvSpPr/>
            <p:nvPr/>
          </p:nvSpPr>
          <p:spPr>
            <a:xfrm>
              <a:off x="5222258" y="4687956"/>
              <a:ext cx="1196975" cy="295275"/>
            </a:xfrm>
            <a:prstGeom prst="rect">
              <a:avLst/>
            </a:prstGeom>
            <a:ln>
              <a:solidFill>
                <a:srgbClr val="FF0000"/>
              </a:solidFill>
              <a:prstDash val="dashDot"/>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level V</a:t>
              </a:r>
            </a:p>
          </p:txBody>
        </p:sp>
        <p:sp>
          <p:nvSpPr>
            <p:cNvPr id="77" name="Rechteck 76"/>
            <p:cNvSpPr/>
            <p:nvPr/>
          </p:nvSpPr>
          <p:spPr>
            <a:xfrm>
              <a:off x="7663267" y="2548162"/>
              <a:ext cx="1426791" cy="295275"/>
            </a:xfrm>
            <a:prstGeom prst="rect">
              <a:avLst/>
            </a:prstGeom>
            <a:noFill/>
            <a:ln>
              <a:solidFill>
                <a:srgbClr val="00B0F0"/>
              </a:solidFill>
              <a:prstDash val="dashDot"/>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40Gbit/s</a:t>
              </a:r>
            </a:p>
          </p:txBody>
        </p:sp>
        <p:sp>
          <p:nvSpPr>
            <p:cNvPr id="78" name="Rechteck 77"/>
            <p:cNvSpPr/>
            <p:nvPr/>
          </p:nvSpPr>
          <p:spPr>
            <a:xfrm>
              <a:off x="7663267" y="4103912"/>
              <a:ext cx="1426791" cy="295275"/>
            </a:xfrm>
            <a:prstGeom prst="rect">
              <a:avLst/>
            </a:prstGeom>
            <a:ln>
              <a:solidFill>
                <a:srgbClr val="00B050"/>
              </a:solidFill>
              <a:prstDash val="dashDot"/>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2GHz</a:t>
              </a:r>
            </a:p>
          </p:txBody>
        </p:sp>
        <p:sp>
          <p:nvSpPr>
            <p:cNvPr id="79" name="Rechteck 78"/>
            <p:cNvSpPr/>
            <p:nvPr/>
          </p:nvSpPr>
          <p:spPr>
            <a:xfrm>
              <a:off x="7663267" y="4578575"/>
              <a:ext cx="1426791" cy="295275"/>
            </a:xfrm>
            <a:prstGeom prst="rect">
              <a:avLst/>
            </a:prstGeom>
            <a:ln>
              <a:solidFill>
                <a:srgbClr val="FF0000"/>
              </a:solidFill>
              <a:prstDash val="dashDot"/>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level VI</a:t>
              </a:r>
            </a:p>
          </p:txBody>
        </p:sp>
        <p:sp>
          <p:nvSpPr>
            <p:cNvPr id="81" name="Rechteck 80"/>
            <p:cNvSpPr/>
            <p:nvPr/>
          </p:nvSpPr>
          <p:spPr>
            <a:xfrm>
              <a:off x="6452774" y="3348262"/>
              <a:ext cx="2684194" cy="887254"/>
            </a:xfrm>
            <a:prstGeom prst="rect">
              <a:avLst/>
            </a:prstGeom>
            <a:solidFill>
              <a:srgbClr val="D9D9D9">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82" name="Gruppieren 81"/>
            <p:cNvGrpSpPr/>
            <p:nvPr/>
          </p:nvGrpSpPr>
          <p:grpSpPr>
            <a:xfrm>
              <a:off x="4171329" y="3738859"/>
              <a:ext cx="1075100" cy="1373189"/>
              <a:chOff x="3707904" y="3854449"/>
              <a:chExt cx="1117600" cy="1373189"/>
            </a:xfrm>
          </p:grpSpPr>
          <p:sp>
            <p:nvSpPr>
              <p:cNvPr id="84" name="Rechteck 83"/>
              <p:cNvSpPr/>
              <p:nvPr/>
            </p:nvSpPr>
            <p:spPr bwMode="auto">
              <a:xfrm>
                <a:off x="3707904" y="3854449"/>
                <a:ext cx="1085850" cy="46196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100" dirty="0"/>
                  <a:t>ISO F</a:t>
                </a:r>
                <a:endParaRPr lang="en-US" sz="1100" baseline="-25000" dirty="0"/>
              </a:p>
            </p:txBody>
          </p:sp>
          <p:sp>
            <p:nvSpPr>
              <p:cNvPr id="85" name="Rechteck 84"/>
              <p:cNvSpPr/>
              <p:nvPr/>
            </p:nvSpPr>
            <p:spPr>
              <a:xfrm>
                <a:off x="3707904" y="4465638"/>
                <a:ext cx="1106488" cy="295275"/>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600MHz</a:t>
                </a:r>
              </a:p>
            </p:txBody>
          </p:sp>
          <p:sp>
            <p:nvSpPr>
              <p:cNvPr id="86" name="Rechteck 85"/>
              <p:cNvSpPr/>
              <p:nvPr/>
            </p:nvSpPr>
            <p:spPr>
              <a:xfrm>
                <a:off x="3717429" y="4933950"/>
                <a:ext cx="1108075" cy="293688"/>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level IV</a:t>
                </a:r>
              </a:p>
            </p:txBody>
          </p:sp>
        </p:grpSp>
        <p:sp>
          <p:nvSpPr>
            <p:cNvPr id="83" name="Rechteck 82"/>
            <p:cNvSpPr/>
            <p:nvPr/>
          </p:nvSpPr>
          <p:spPr>
            <a:xfrm>
              <a:off x="4133119" y="2850335"/>
              <a:ext cx="1020521" cy="295275"/>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10Gbit/s</a:t>
              </a:r>
            </a:p>
          </p:txBody>
        </p:sp>
        <p:sp>
          <p:nvSpPr>
            <p:cNvPr id="37" name="Rechteck 36"/>
            <p:cNvSpPr/>
            <p:nvPr/>
          </p:nvSpPr>
          <p:spPr>
            <a:xfrm>
              <a:off x="6419233" y="2549104"/>
              <a:ext cx="1244034" cy="295275"/>
            </a:xfrm>
            <a:prstGeom prst="rect">
              <a:avLst/>
            </a:prstGeom>
            <a:noFill/>
            <a:ln>
              <a:solidFill>
                <a:srgbClr val="00B0F0"/>
              </a:solidFill>
              <a:prstDash val="dashDot"/>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25Gbit/s</a:t>
              </a:r>
            </a:p>
          </p:txBody>
        </p:sp>
        <p:sp>
          <p:nvSpPr>
            <p:cNvPr id="40" name="Rechteck 39"/>
            <p:cNvSpPr/>
            <p:nvPr/>
          </p:nvSpPr>
          <p:spPr>
            <a:xfrm>
              <a:off x="6451731" y="4256312"/>
              <a:ext cx="1211536" cy="269719"/>
            </a:xfrm>
            <a:prstGeom prst="rect">
              <a:avLst/>
            </a:prstGeom>
            <a:ln>
              <a:solidFill>
                <a:srgbClr val="00B050"/>
              </a:solidFill>
              <a:prstDash val="dashDot"/>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a:t>
              </a:r>
            </a:p>
          </p:txBody>
        </p:sp>
        <p:sp>
          <p:nvSpPr>
            <p:cNvPr id="41" name="Rechteck 40"/>
            <p:cNvSpPr/>
            <p:nvPr/>
          </p:nvSpPr>
          <p:spPr>
            <a:xfrm>
              <a:off x="6452774" y="4649530"/>
              <a:ext cx="1210493" cy="295275"/>
            </a:xfrm>
            <a:prstGeom prst="rect">
              <a:avLst/>
            </a:prstGeom>
            <a:ln>
              <a:solidFill>
                <a:srgbClr val="FF0000"/>
              </a:solidFill>
              <a:prstDash val="dashDot"/>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a:t>
              </a:r>
            </a:p>
          </p:txBody>
        </p:sp>
        <p:sp>
          <p:nvSpPr>
            <p:cNvPr id="80" name="Rechteck 79"/>
            <p:cNvSpPr/>
            <p:nvPr/>
          </p:nvSpPr>
          <p:spPr>
            <a:xfrm>
              <a:off x="5222258" y="4218056"/>
              <a:ext cx="3945913" cy="862013"/>
            </a:xfrm>
            <a:prstGeom prst="rect">
              <a:avLst/>
            </a:prstGeom>
            <a:solidFill>
              <a:srgbClr val="D9D9D9">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2" name="Rechteck 41"/>
            <p:cNvSpPr/>
            <p:nvPr/>
          </p:nvSpPr>
          <p:spPr>
            <a:xfrm>
              <a:off x="2092125" y="2949512"/>
              <a:ext cx="1001279" cy="295275"/>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err="1"/>
                <a:t>NBaseT</a:t>
              </a:r>
              <a:endParaRPr lang="en-US" sz="1400" dirty="0"/>
            </a:p>
          </p:txBody>
        </p:sp>
        <mc:AlternateContent xmlns:mc="http://schemas.openxmlformats.org/markup-compatibility/2006" xmlns:a14="http://schemas.microsoft.com/office/drawing/2010/main">
          <mc:Choice Requires="a14">
            <p:sp>
              <p:nvSpPr>
                <p:cNvPr id="45" name="Rechteck 44"/>
                <p:cNvSpPr/>
                <p:nvPr/>
              </p:nvSpPr>
              <p:spPr>
                <a:xfrm>
                  <a:off x="2092125" y="4503811"/>
                  <a:ext cx="1038226" cy="295275"/>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14:m>
                    <m:oMath xmlns:m="http://schemas.openxmlformats.org/officeDocument/2006/math">
                      <m:r>
                        <a:rPr lang="en-US" sz="1100" i="1" dirty="0">
                          <a:latin typeface="Cambria Math"/>
                          <a:ea typeface="Cambria Math"/>
                        </a:rPr>
                        <m:t>≤</m:t>
                      </m:r>
                    </m:oMath>
                  </a14:m>
                  <a:r>
                    <a:rPr lang="en-US" sz="1200" dirty="0"/>
                    <a:t>500MHz</a:t>
                  </a:r>
                </a:p>
              </p:txBody>
            </p:sp>
          </mc:Choice>
          <mc:Fallback xmlns="">
            <p:sp>
              <p:nvSpPr>
                <p:cNvPr id="45" name="Rechteck 44"/>
                <p:cNvSpPr>
                  <a:spLocks noRot="1" noChangeAspect="1" noMove="1" noResize="1" noEditPoints="1" noAdjustHandles="1" noChangeArrowheads="1" noChangeShapeType="1" noTextEdit="1"/>
                </p:cNvSpPr>
                <p:nvPr/>
              </p:nvSpPr>
              <p:spPr>
                <a:xfrm>
                  <a:off x="2092125" y="4503811"/>
                  <a:ext cx="1038226" cy="295275"/>
                </a:xfrm>
                <a:prstGeom prst="rect">
                  <a:avLst/>
                </a:prstGeom>
                <a:blipFill rotWithShape="1">
                  <a:blip r:embed="rId3" cstate="print"/>
                  <a:stretch>
                    <a:fillRect t="-7692" b="-28846"/>
                  </a:stretch>
                </a:blipFill>
                <a:ln>
                  <a:solidFill>
                    <a:srgbClr val="00B05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Rechteck 45"/>
                <p:cNvSpPr/>
                <p:nvPr/>
              </p:nvSpPr>
              <p:spPr>
                <a:xfrm>
                  <a:off x="2101062" y="4972123"/>
                  <a:ext cx="1039715" cy="293688"/>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14:m>
                    <m:oMath xmlns:m="http://schemas.openxmlformats.org/officeDocument/2006/math">
                      <m:r>
                        <a:rPr lang="en-US" sz="1100" i="1" dirty="0">
                          <a:latin typeface="Cambria Math"/>
                          <a:ea typeface="Cambria Math"/>
                        </a:rPr>
                        <m:t>≤ </m:t>
                      </m:r>
                    </m:oMath>
                  </a14:m>
                  <a:r>
                    <a:rPr lang="en-US" sz="1100" dirty="0"/>
                    <a:t>level IIIE</a:t>
                  </a:r>
                </a:p>
              </p:txBody>
            </p:sp>
          </mc:Choice>
          <mc:Fallback xmlns="">
            <p:sp>
              <p:nvSpPr>
                <p:cNvPr id="46" name="Rechteck 45"/>
                <p:cNvSpPr>
                  <a:spLocks noRot="1" noChangeAspect="1" noMove="1" noResize="1" noEditPoints="1" noAdjustHandles="1" noChangeArrowheads="1" noChangeShapeType="1" noTextEdit="1"/>
                </p:cNvSpPr>
                <p:nvPr/>
              </p:nvSpPr>
              <p:spPr>
                <a:xfrm>
                  <a:off x="2101062" y="4972123"/>
                  <a:ext cx="1039715" cy="293688"/>
                </a:xfrm>
                <a:prstGeom prst="rect">
                  <a:avLst/>
                </a:prstGeom>
                <a:blipFill rotWithShape="1">
                  <a:blip r:embed="rId4" cstate="print"/>
                  <a:stretch>
                    <a:fillRect b="-17308"/>
                  </a:stretch>
                </a:blipFill>
                <a:ln>
                  <a:solidFill>
                    <a:srgbClr val="FF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Rechteck 48"/>
                <p:cNvSpPr/>
                <p:nvPr/>
              </p:nvSpPr>
              <p:spPr bwMode="auto">
                <a:xfrm>
                  <a:off x="2074543" y="3841390"/>
                  <a:ext cx="1018861" cy="46196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14:m>
                    <m:oMath xmlns:m="http://schemas.openxmlformats.org/officeDocument/2006/math">
                      <m:r>
                        <a:rPr lang="en-US" sz="1100" i="1" dirty="0">
                          <a:latin typeface="Cambria Math"/>
                          <a:ea typeface="Cambria Math"/>
                        </a:rPr>
                        <m:t>≤ </m:t>
                      </m:r>
                    </m:oMath>
                  </a14:m>
                  <a:r>
                    <a:rPr lang="en-US" sz="1100" dirty="0"/>
                    <a:t>CAT6A</a:t>
                  </a:r>
                </a:p>
                <a:p>
                  <a:pPr algn="ctr">
                    <a:defRPr/>
                  </a:pPr>
                  <a14:m>
                    <m:oMath xmlns:m="http://schemas.openxmlformats.org/officeDocument/2006/math">
                      <m:r>
                        <a:rPr lang="en-US" sz="1100" i="1" dirty="0">
                          <a:latin typeface="Cambria Math"/>
                          <a:ea typeface="Cambria Math"/>
                        </a:rPr>
                        <m:t>≤ </m:t>
                      </m:r>
                    </m:oMath>
                  </a14:m>
                  <a:r>
                    <a:rPr lang="en-US" sz="1100" dirty="0"/>
                    <a:t>ISO E</a:t>
                  </a:r>
                  <a:r>
                    <a:rPr lang="en-US" sz="1100" baseline="-25000" dirty="0"/>
                    <a:t>A</a:t>
                  </a:r>
                </a:p>
              </p:txBody>
            </p:sp>
          </mc:Choice>
          <mc:Fallback xmlns="">
            <p:sp>
              <p:nvSpPr>
                <p:cNvPr id="49" name="Rechteck 48"/>
                <p:cNvSpPr>
                  <a:spLocks noRot="1" noChangeAspect="1" noMove="1" noResize="1" noEditPoints="1" noAdjustHandles="1" noChangeArrowheads="1" noChangeShapeType="1" noTextEdit="1"/>
                </p:cNvSpPr>
                <p:nvPr/>
              </p:nvSpPr>
              <p:spPr bwMode="auto">
                <a:xfrm>
                  <a:off x="2074543" y="3841390"/>
                  <a:ext cx="1018861" cy="461963"/>
                </a:xfrm>
                <a:prstGeom prst="rect">
                  <a:avLst/>
                </a:prstGeom>
                <a:blipFill rotWithShape="1">
                  <a:blip r:embed="rId5" cstate="print"/>
                  <a:stretch>
                    <a:fillRect t="-3750" b="-16250"/>
                  </a:stretch>
                </a:blipFill>
              </p:spPr>
              <p:txBody>
                <a:bodyPr/>
                <a:lstStyle/>
                <a:p>
                  <a:r>
                    <a:rPr lang="en-GB">
                      <a:noFill/>
                    </a:rPr>
                    <a:t> </a:t>
                  </a:r>
                </a:p>
              </p:txBody>
            </p:sp>
          </mc:Fallback>
        </mc:AlternateContent>
        <p:sp>
          <p:nvSpPr>
            <p:cNvPr id="52" name="Rechteck 51"/>
            <p:cNvSpPr/>
            <p:nvPr/>
          </p:nvSpPr>
          <p:spPr>
            <a:xfrm>
              <a:off x="2074543" y="2905831"/>
              <a:ext cx="1066234" cy="1929762"/>
            </a:xfrm>
            <a:prstGeom prst="rect">
              <a:avLst/>
            </a:prstGeom>
            <a:solidFill>
              <a:srgbClr val="D9D9D9">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53" name="TextBox 33"/>
          <p:cNvSpPr txBox="1">
            <a:spLocks noChangeArrowheads="1"/>
          </p:cNvSpPr>
          <p:nvPr/>
        </p:nvSpPr>
        <p:spPr bwMode="auto">
          <a:xfrm>
            <a:off x="2195735" y="195486"/>
            <a:ext cx="6862796"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GB" altLang="en-US" b="1" dirty="0" smtClean="0">
                <a:latin typeface="Calibri" panose="020F0502020204030204" pitchFamily="34" charset="0"/>
              </a:rPr>
              <a:t>Background on Standards</a:t>
            </a:r>
            <a:endParaRPr lang="en-GB" altLang="en-US" b="1" dirty="0">
              <a:latin typeface="Calibri" panose="020F0502020204030204" pitchFamily="34" charset="0"/>
            </a:endParaRPr>
          </a:p>
        </p:txBody>
      </p:sp>
    </p:spTree>
    <p:extLst>
      <p:ext uri="{BB962C8B-B14F-4D97-AF65-F5344CB8AC3E}">
        <p14:creationId xmlns:p14="http://schemas.microsoft.com/office/powerpoint/2010/main" val="32536881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3273905952"/>
              </p:ext>
            </p:extLst>
          </p:nvPr>
        </p:nvGraphicFramePr>
        <p:xfrm>
          <a:off x="202691" y="498013"/>
          <a:ext cx="8720353" cy="3368040"/>
        </p:xfrm>
        <a:graphic>
          <a:graphicData uri="http://schemas.openxmlformats.org/drawingml/2006/table">
            <a:tbl>
              <a:tblPr firstRow="1" bandRow="1">
                <a:tableStyleId>{10A1B5D5-9B99-4C35-A422-299274C87663}</a:tableStyleId>
              </a:tblPr>
              <a:tblGrid>
                <a:gridCol w="1714502"/>
                <a:gridCol w="7005851"/>
              </a:tblGrid>
              <a:tr h="325712">
                <a:tc>
                  <a:txBody>
                    <a:bodyPr/>
                    <a:lstStyle/>
                    <a:p>
                      <a:r>
                        <a:rPr lang="en-GB" sz="2100" dirty="0" smtClean="0">
                          <a:latin typeface="Calibri" panose="020F0502020204030204" pitchFamily="34" charset="0"/>
                        </a:rPr>
                        <a:t>Objection</a:t>
                      </a:r>
                      <a:endParaRPr lang="en-GB" sz="2100" dirty="0">
                        <a:latin typeface="Calibri" panose="020F0502020204030204"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solidFill>
                      <a:srgbClr val="006AB6"/>
                    </a:solidFill>
                  </a:tcPr>
                </a:tc>
                <a:tc>
                  <a:txBody>
                    <a:bodyPr/>
                    <a:lstStyle/>
                    <a:p>
                      <a:r>
                        <a:rPr lang="en-GB" sz="2100" dirty="0" smtClean="0">
                          <a:latin typeface="Calibri" panose="020F0502020204030204" pitchFamily="34" charset="0"/>
                        </a:rPr>
                        <a:t>Solution</a:t>
                      </a:r>
                      <a:endParaRPr lang="en-GB" sz="2100" dirty="0">
                        <a:latin typeface="Calibri" panose="020F050202020403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solidFill>
                      <a:srgbClr val="006AB6"/>
                    </a:solidFill>
                  </a:tcPr>
                </a:tc>
              </a:tr>
              <a:tr h="542853">
                <a:tc>
                  <a:txBody>
                    <a:bodyPr/>
                    <a:lstStyle/>
                    <a:p>
                      <a:r>
                        <a:rPr lang="en-GB" sz="1000" kern="1200" baseline="0" dirty="0" smtClean="0">
                          <a:solidFill>
                            <a:schemeClr val="dk1"/>
                          </a:solidFill>
                          <a:latin typeface="Calibri" panose="020F0502020204030204" pitchFamily="34" charset="0"/>
                          <a:ea typeface="+mn-ea"/>
                          <a:cs typeface="+mn-cs"/>
                        </a:rPr>
                        <a:t>But.. The DTX1500 is cheaper</a:t>
                      </a:r>
                      <a:endParaRPr lang="en-GB" sz="1000" kern="1200" baseline="0" dirty="0">
                        <a:solidFill>
                          <a:schemeClr val="dk1"/>
                        </a:solidFill>
                        <a:latin typeface="Calibri" panose="020F0502020204030204" pitchFamily="34" charset="0"/>
                        <a:ea typeface="+mn-ea"/>
                        <a:cs typeface="+mn-cs"/>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kern="1200" baseline="0" dirty="0" smtClean="0">
                          <a:solidFill>
                            <a:schemeClr val="dk1"/>
                          </a:solidFill>
                          <a:latin typeface="Calibri" panose="020F0502020204030204" pitchFamily="34" charset="0"/>
                          <a:ea typeface="+mn-ea"/>
                          <a:cs typeface="+mn-cs"/>
                        </a:rPr>
                        <a:t>Is it really ? Are you aware that the basic price of the product does not include PL adapters that cost around €1200?</a:t>
                      </a:r>
                    </a:p>
                    <a:p>
                      <a:r>
                        <a:rPr lang="en-GB" sz="1000" kern="1200" baseline="0" dirty="0" smtClean="0">
                          <a:solidFill>
                            <a:schemeClr val="dk1"/>
                          </a:solidFill>
                          <a:latin typeface="Calibri" panose="020F0502020204030204" pitchFamily="34" charset="0"/>
                          <a:ea typeface="+mn-ea"/>
                          <a:cs typeface="+mn-cs"/>
                        </a:rPr>
                        <a:t>A DTX1500 with PL adapters sits at a similar price as a LTKIII500 with PL adapters, but still offers no fibre option as our LTKIII500 does.</a:t>
                      </a:r>
                      <a:endParaRPr lang="en-GB" sz="1000" kern="1200" baseline="0" dirty="0">
                        <a:solidFill>
                          <a:schemeClr val="dk1"/>
                        </a:solidFill>
                        <a:latin typeface="Calibri" panose="020F0502020204030204" pitchFamily="34" charset="0"/>
                        <a:ea typeface="+mn-ea"/>
                        <a:cs typeface="+mn-cs"/>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r>
              <a:tr h="660471">
                <a:tc>
                  <a:txBody>
                    <a:bodyPr/>
                    <a:lstStyle/>
                    <a:p>
                      <a:r>
                        <a:rPr lang="en-GB" sz="1000" kern="1200" baseline="0" dirty="0" smtClean="0">
                          <a:solidFill>
                            <a:schemeClr val="dk1"/>
                          </a:solidFill>
                          <a:latin typeface="Calibri" panose="020F0502020204030204" pitchFamily="34" charset="0"/>
                          <a:ea typeface="+mn-ea"/>
                          <a:cs typeface="+mn-cs"/>
                        </a:rPr>
                        <a:t>But.. Fluke offers a better service plan than you</a:t>
                      </a:r>
                      <a:endParaRPr lang="en-GB" sz="1000" kern="1200" baseline="0" dirty="0">
                        <a:solidFill>
                          <a:schemeClr val="dk1"/>
                        </a:solidFill>
                        <a:latin typeface="Calibri" panose="020F0502020204030204" pitchFamily="34" charset="0"/>
                        <a:ea typeface="+mn-ea"/>
                        <a:cs typeface="+mn-cs"/>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kern="1200" baseline="0" dirty="0" smtClean="0">
                          <a:solidFill>
                            <a:schemeClr val="dk1"/>
                          </a:solidFill>
                          <a:latin typeface="Calibri" panose="020F0502020204030204" pitchFamily="34" charset="0"/>
                          <a:ea typeface="+mn-ea"/>
                          <a:cs typeface="+mn-cs"/>
                        </a:rPr>
                        <a:t>The Gold plan is rather expensive. The biggest criteria in the field is downtime. We aim to have fast calibration times for all customers. If you want a guaranteed fast service time, we also offer a so called “</a:t>
                      </a:r>
                      <a:r>
                        <a:rPr lang="en-GB" sz="1000" kern="1200" baseline="0" dirty="0" err="1" smtClean="0">
                          <a:solidFill>
                            <a:schemeClr val="dk1"/>
                          </a:solidFill>
                          <a:latin typeface="Calibri" panose="020F0502020204030204" pitchFamily="34" charset="0"/>
                          <a:ea typeface="+mn-ea"/>
                          <a:cs typeface="+mn-cs"/>
                        </a:rPr>
                        <a:t>careplan</a:t>
                      </a:r>
                      <a:r>
                        <a:rPr lang="en-GB" sz="1000" kern="1200" baseline="0" dirty="0" smtClean="0">
                          <a:solidFill>
                            <a:schemeClr val="dk1"/>
                          </a:solidFill>
                          <a:latin typeface="Calibri" panose="020F0502020204030204" pitchFamily="34" charset="0"/>
                          <a:ea typeface="+mn-ea"/>
                          <a:cs typeface="+mn-cs"/>
                        </a:rPr>
                        <a:t>”.</a:t>
                      </a:r>
                      <a:br>
                        <a:rPr lang="en-GB" sz="1000" kern="1200" baseline="0" dirty="0" smtClean="0">
                          <a:solidFill>
                            <a:schemeClr val="dk1"/>
                          </a:solidFill>
                          <a:latin typeface="Calibri" panose="020F0502020204030204" pitchFamily="34" charset="0"/>
                          <a:ea typeface="+mn-ea"/>
                          <a:cs typeface="+mn-cs"/>
                        </a:rPr>
                      </a:br>
                      <a:r>
                        <a:rPr lang="en-GB" sz="1000" kern="1200" baseline="0" dirty="0" smtClean="0">
                          <a:solidFill>
                            <a:schemeClr val="dk1"/>
                          </a:solidFill>
                          <a:latin typeface="Calibri" panose="020F0502020204030204" pitchFamily="34" charset="0"/>
                          <a:ea typeface="+mn-ea"/>
                          <a:cs typeface="+mn-cs"/>
                        </a:rPr>
                        <a:t>Another big feature of the gold plan is access to technical support and the knowledge base. We on the other hand offer free technical support and knowledgebase to any of our users, which is a key issue for users in the field.</a:t>
                      </a:r>
                      <a:endParaRPr lang="en-GB" sz="1000" kern="1200" baseline="0" dirty="0">
                        <a:solidFill>
                          <a:schemeClr val="dk1"/>
                        </a:solidFill>
                        <a:latin typeface="Calibri" panose="020F0502020204030204" pitchFamily="34" charset="0"/>
                        <a:ea typeface="+mn-ea"/>
                        <a:cs typeface="+mn-cs"/>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r>
              <a:tr h="388899">
                <a:tc>
                  <a:txBody>
                    <a:bodyPr/>
                    <a:lstStyle/>
                    <a:p>
                      <a:r>
                        <a:rPr lang="en-GB" sz="1000" kern="1200" baseline="0" dirty="0" smtClean="0">
                          <a:solidFill>
                            <a:schemeClr val="dk1"/>
                          </a:solidFill>
                          <a:latin typeface="Calibri" panose="020F0502020204030204" pitchFamily="34" charset="0"/>
                          <a:ea typeface="+mn-ea"/>
                          <a:cs typeface="+mn-cs"/>
                        </a:rPr>
                        <a:t>What about MPO testing?</a:t>
                      </a:r>
                      <a:endParaRPr lang="en-GB" sz="1000" kern="1200" baseline="0" dirty="0">
                        <a:solidFill>
                          <a:schemeClr val="dk1"/>
                        </a:solidFill>
                        <a:latin typeface="Calibri" panose="020F0502020204030204" pitchFamily="34" charset="0"/>
                        <a:ea typeface="+mn-ea"/>
                        <a:cs typeface="+mn-cs"/>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kern="1200" baseline="0" dirty="0" smtClean="0">
                          <a:solidFill>
                            <a:schemeClr val="dk1"/>
                          </a:solidFill>
                          <a:latin typeface="Calibri" panose="020F0502020204030204" pitchFamily="34" charset="0"/>
                          <a:ea typeface="+mn-ea"/>
                          <a:cs typeface="+mn-cs"/>
                        </a:rPr>
                        <a:t>Unfortunately, the accuracy of MPO connectors as a connector on a measurement device is not very good, so repeatable measurements are questionable.</a:t>
                      </a:r>
                    </a:p>
                    <a:p>
                      <a:r>
                        <a:rPr lang="en-GB" sz="1000" kern="1200" baseline="0" dirty="0" smtClean="0">
                          <a:solidFill>
                            <a:schemeClr val="dk1"/>
                          </a:solidFill>
                          <a:latin typeface="Calibri" panose="020F0502020204030204" pitchFamily="34" charset="0"/>
                          <a:ea typeface="+mn-ea"/>
                          <a:cs typeface="+mn-cs"/>
                        </a:rPr>
                        <a:t>IDEAL therefore recommends to always measure the complete channel, where typically the first and last connector is either an LC or SC. The same method is applied when measuring with OTDRs. </a:t>
                      </a:r>
                    </a:p>
                    <a:p>
                      <a:r>
                        <a:rPr lang="en-GB" sz="1000" kern="1200" baseline="0" dirty="0" smtClean="0">
                          <a:solidFill>
                            <a:schemeClr val="dk1"/>
                          </a:solidFill>
                          <a:latin typeface="Calibri" panose="020F0502020204030204" pitchFamily="34" charset="0"/>
                          <a:ea typeface="+mn-ea"/>
                          <a:cs typeface="+mn-cs"/>
                        </a:rPr>
                        <a:t>This method is more cumbersome, but delivers more accurate results</a:t>
                      </a:r>
                      <a:endParaRPr lang="en-GB" sz="1000" kern="1200" baseline="0" dirty="0">
                        <a:solidFill>
                          <a:schemeClr val="dk1"/>
                        </a:solidFill>
                        <a:latin typeface="Calibri" panose="020F0502020204030204" pitchFamily="34" charset="0"/>
                        <a:ea typeface="+mn-ea"/>
                        <a:cs typeface="+mn-cs"/>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r>
              <a:tr h="388899">
                <a:tc>
                  <a:txBody>
                    <a:bodyPr/>
                    <a:lstStyle/>
                    <a:p>
                      <a:r>
                        <a:rPr lang="en-GB" sz="1000" dirty="0" smtClean="0">
                          <a:latin typeface="Calibri" panose="020F0502020204030204" pitchFamily="34" charset="0"/>
                        </a:rPr>
                        <a:t>But.. Your FKTIII does not support </a:t>
                      </a:r>
                      <a:r>
                        <a:rPr lang="en-GB" sz="1000" baseline="0" dirty="0" smtClean="0">
                          <a:latin typeface="Calibri" panose="020F0502020204030204" pitchFamily="34" charset="0"/>
                        </a:rPr>
                        <a:t>testing of single fibres like FTKII does</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baseline="0" dirty="0" smtClean="0">
                          <a:latin typeface="Calibri" panose="020F0502020204030204" pitchFamily="34" charset="0"/>
                        </a:rPr>
                        <a:t>True. However, there had been changes in user preferences over the years to move from the “3 jumper calibration” to “1 jumper calibration”. Unfortunately, FTKII can due to its single fibre design not support the “1 jumper calibration” method. This method can only be supported if transmit and receive ports actually are different ports. Therefore FTKIII actually had to be a 2 port tester.</a:t>
                      </a:r>
                      <a:br>
                        <a:rPr lang="en-GB" sz="1000" baseline="0" dirty="0" smtClean="0">
                          <a:latin typeface="Calibri" panose="020F0502020204030204" pitchFamily="34" charset="0"/>
                        </a:rPr>
                      </a:br>
                      <a:r>
                        <a:rPr lang="en-GB" sz="1000" baseline="0" dirty="0" smtClean="0">
                          <a:latin typeface="Calibri" panose="020F0502020204030204" pitchFamily="34" charset="0"/>
                        </a:rPr>
                        <a:t>( Technical background : After calibration, the fibre cords must not be removed from the light source anymore. Since the only port on FTKII both is light source as well as power meter, a 1 jumper method can not be supported)</a:t>
                      </a:r>
                    </a:p>
                  </a:txBody>
                  <a:tcPr>
                    <a:lnL>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4" name="Title 3"/>
          <p:cNvSpPr txBox="1">
            <a:spLocks/>
          </p:cNvSpPr>
          <p:nvPr/>
        </p:nvSpPr>
        <p:spPr>
          <a:xfrm>
            <a:off x="5302156" y="140301"/>
            <a:ext cx="3684896"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latin typeface="Calibri" panose="020F0502020204030204" pitchFamily="34" charset="0"/>
              </a:rPr>
              <a:t>Critical Questions</a:t>
            </a:r>
          </a:p>
        </p:txBody>
      </p:sp>
    </p:spTree>
    <p:extLst>
      <p:ext uri="{BB962C8B-B14F-4D97-AF65-F5344CB8AC3E}">
        <p14:creationId xmlns:p14="http://schemas.microsoft.com/office/powerpoint/2010/main" val="3110962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733988313"/>
              </p:ext>
            </p:extLst>
          </p:nvPr>
        </p:nvGraphicFramePr>
        <p:xfrm>
          <a:off x="266699" y="964357"/>
          <a:ext cx="8720353" cy="2910840"/>
        </p:xfrm>
        <a:graphic>
          <a:graphicData uri="http://schemas.openxmlformats.org/drawingml/2006/table">
            <a:tbl>
              <a:tblPr firstRow="1" bandRow="1">
                <a:tableStyleId>{10A1B5D5-9B99-4C35-A422-299274C87663}</a:tableStyleId>
              </a:tblPr>
              <a:tblGrid>
                <a:gridCol w="1714502"/>
                <a:gridCol w="7005851"/>
              </a:tblGrid>
              <a:tr h="325712">
                <a:tc>
                  <a:txBody>
                    <a:bodyPr/>
                    <a:lstStyle/>
                    <a:p>
                      <a:r>
                        <a:rPr lang="en-GB" sz="2100" dirty="0" smtClean="0">
                          <a:latin typeface="Calibri" panose="020F0502020204030204" pitchFamily="34" charset="0"/>
                        </a:rPr>
                        <a:t>Objection</a:t>
                      </a:r>
                      <a:endParaRPr lang="en-GB" sz="2100" dirty="0">
                        <a:latin typeface="Calibri" panose="020F0502020204030204"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solidFill>
                      <a:srgbClr val="006AB6"/>
                    </a:solidFill>
                  </a:tcPr>
                </a:tc>
                <a:tc>
                  <a:txBody>
                    <a:bodyPr/>
                    <a:lstStyle/>
                    <a:p>
                      <a:r>
                        <a:rPr lang="en-GB" sz="2100" dirty="0" smtClean="0">
                          <a:latin typeface="Calibri" panose="020F0502020204030204" pitchFamily="34" charset="0"/>
                        </a:rPr>
                        <a:t>Solution</a:t>
                      </a:r>
                      <a:endParaRPr lang="en-GB" sz="2100" dirty="0">
                        <a:latin typeface="Calibri" panose="020F050202020403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solidFill>
                      <a:srgbClr val="006AB6"/>
                    </a:solidFill>
                  </a:tcPr>
                </a:tc>
              </a:tr>
              <a:tr h="660471">
                <a:tc>
                  <a:txBody>
                    <a:bodyPr/>
                    <a:lstStyle/>
                    <a:p>
                      <a:r>
                        <a:rPr lang="en-GB" sz="1000" kern="1200" baseline="0" dirty="0" err="1" smtClean="0">
                          <a:solidFill>
                            <a:schemeClr val="dk1"/>
                          </a:solidFill>
                          <a:latin typeface="Calibri" panose="020F0502020204030204" pitchFamily="34" charset="0"/>
                          <a:ea typeface="+mn-ea"/>
                          <a:cs typeface="+mn-cs"/>
                        </a:rPr>
                        <a:t>But..Your</a:t>
                      </a:r>
                      <a:r>
                        <a:rPr lang="en-GB" sz="1000" kern="1200" baseline="0" dirty="0" smtClean="0">
                          <a:solidFill>
                            <a:schemeClr val="dk1"/>
                          </a:solidFill>
                          <a:latin typeface="Calibri" panose="020F0502020204030204" pitchFamily="34" charset="0"/>
                          <a:ea typeface="+mn-ea"/>
                          <a:cs typeface="+mn-cs"/>
                        </a:rPr>
                        <a:t> LTKIII is pretty bulky and heavy</a:t>
                      </a:r>
                      <a:endParaRPr lang="en-GB" sz="1000" kern="1200" baseline="0" dirty="0">
                        <a:solidFill>
                          <a:schemeClr val="dk1"/>
                        </a:solidFill>
                        <a:latin typeface="Calibri" panose="020F0502020204030204" pitchFamily="34" charset="0"/>
                        <a:ea typeface="+mn-ea"/>
                        <a:cs typeface="+mn-cs"/>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kern="1200" baseline="0" dirty="0" smtClean="0">
                          <a:solidFill>
                            <a:schemeClr val="dk1"/>
                          </a:solidFill>
                          <a:latin typeface="Calibri" panose="020F0502020204030204" pitchFamily="34" charset="0"/>
                          <a:ea typeface="+mn-ea"/>
                          <a:cs typeface="+mn-cs"/>
                        </a:rPr>
                        <a:t>True, but what really counts in the field is uptime. Our tester works for 18 hours CONTINUOSLY , which means under typical usage for several days ( since testers rarely have to run continuously )</a:t>
                      </a:r>
                      <a:br>
                        <a:rPr lang="en-GB" sz="1000" kern="1200" baseline="0" dirty="0" smtClean="0">
                          <a:solidFill>
                            <a:schemeClr val="dk1"/>
                          </a:solidFill>
                          <a:latin typeface="Calibri" panose="020F0502020204030204" pitchFamily="34" charset="0"/>
                          <a:ea typeface="+mn-ea"/>
                          <a:cs typeface="+mn-cs"/>
                        </a:rPr>
                      </a:br>
                      <a:r>
                        <a:rPr lang="en-GB" sz="1000" kern="1200" baseline="0" dirty="0" smtClean="0">
                          <a:solidFill>
                            <a:schemeClr val="dk1"/>
                          </a:solidFill>
                          <a:latin typeface="Calibri" panose="020F0502020204030204" pitchFamily="34" charset="0"/>
                          <a:ea typeface="+mn-ea"/>
                          <a:cs typeface="+mn-cs"/>
                        </a:rPr>
                        <a:t>This is a substantially longer uptime than any competitor on the market.</a:t>
                      </a:r>
                      <a:br>
                        <a:rPr lang="en-GB" sz="1000" kern="1200" baseline="0" dirty="0" smtClean="0">
                          <a:solidFill>
                            <a:schemeClr val="dk1"/>
                          </a:solidFill>
                          <a:latin typeface="Calibri" panose="020F0502020204030204" pitchFamily="34" charset="0"/>
                          <a:ea typeface="+mn-ea"/>
                          <a:cs typeface="+mn-cs"/>
                        </a:rPr>
                      </a:br>
                      <a:r>
                        <a:rPr lang="en-GB" sz="1000" kern="1200" baseline="0" dirty="0" smtClean="0">
                          <a:solidFill>
                            <a:schemeClr val="dk1"/>
                          </a:solidFill>
                          <a:latin typeface="Calibri" panose="020F0502020204030204" pitchFamily="34" charset="0"/>
                          <a:ea typeface="+mn-ea"/>
                          <a:cs typeface="+mn-cs"/>
                        </a:rPr>
                        <a:t>The price to pay on the other hand is that the batteries of the unit are not as small as other units on the market. </a:t>
                      </a:r>
                    </a:p>
                  </a:txBody>
                  <a:tcPr>
                    <a:lnL>
                      <a:noFill/>
                    </a:lnL>
                    <a:lnR w="12700" cmpd="sng">
                      <a:noFill/>
                    </a:lnR>
                    <a:lnT w="12700" cmpd="sng">
                      <a:noFill/>
                    </a:lnT>
                    <a:lnB w="12700" cmpd="sng">
                      <a:noFill/>
                    </a:lnB>
                    <a:lnTlToBr w="12700" cmpd="sng">
                      <a:noFill/>
                      <a:prstDash val="solid"/>
                    </a:lnTlToBr>
                    <a:lnBlToTr w="12700" cmpd="sng">
                      <a:noFill/>
                      <a:prstDash val="solid"/>
                    </a:lnBlToTr>
                  </a:tcPr>
                </a:tc>
              </a:tr>
              <a:tr h="542853">
                <a:tc>
                  <a:txBody>
                    <a:bodyPr/>
                    <a:lstStyle/>
                    <a:p>
                      <a:r>
                        <a:rPr lang="en-GB" sz="1000" kern="1200" baseline="0" dirty="0" smtClean="0">
                          <a:solidFill>
                            <a:schemeClr val="dk1"/>
                          </a:solidFill>
                          <a:latin typeface="Calibri" panose="020F0502020204030204" pitchFamily="34" charset="0"/>
                          <a:ea typeface="+mn-ea"/>
                          <a:cs typeface="+mn-cs"/>
                        </a:rPr>
                        <a:t>But, I have looked at the LTK user interface and I find it really confusing</a:t>
                      </a:r>
                      <a:endParaRPr lang="en-GB" sz="1000" kern="1200" baseline="0" dirty="0">
                        <a:solidFill>
                          <a:schemeClr val="dk1"/>
                        </a:solidFill>
                        <a:latin typeface="Calibri" panose="020F0502020204030204" pitchFamily="34" charset="0"/>
                        <a:ea typeface="+mn-ea"/>
                        <a:cs typeface="+mn-cs"/>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kern="1200" baseline="0" dirty="0" smtClean="0">
                          <a:solidFill>
                            <a:schemeClr val="dk1"/>
                          </a:solidFill>
                          <a:latin typeface="Calibri" panose="020F0502020204030204" pitchFamily="34" charset="0"/>
                          <a:ea typeface="+mn-ea"/>
                          <a:cs typeface="+mn-cs"/>
                        </a:rPr>
                        <a:t>Every user interface follows a different philosophy. Our user interface follows a fairly simple structure and aims to reduce complexity. Typically it does not take users long to find their way through. This is quite like if you are used to drive a Toyota and then switch to an Audi. It takes a moment or two to get accustomed to the new car.</a:t>
                      </a:r>
                      <a:endParaRPr lang="en-GB" sz="1000" kern="1200" baseline="0" dirty="0">
                        <a:solidFill>
                          <a:schemeClr val="dk1"/>
                        </a:solidFill>
                        <a:latin typeface="Calibri" panose="020F0502020204030204" pitchFamily="34" charset="0"/>
                        <a:ea typeface="+mn-ea"/>
                        <a:cs typeface="+mn-cs"/>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r>
              <a:tr h="542853">
                <a:tc>
                  <a:txBody>
                    <a:bodyPr/>
                    <a:lstStyle/>
                    <a:p>
                      <a:r>
                        <a:rPr lang="en-GB" sz="1000" kern="1200" baseline="0" dirty="0" smtClean="0">
                          <a:solidFill>
                            <a:schemeClr val="dk1"/>
                          </a:solidFill>
                          <a:latin typeface="Calibri" panose="020F0502020204030204" pitchFamily="34" charset="0"/>
                          <a:ea typeface="+mn-ea"/>
                          <a:cs typeface="+mn-cs"/>
                        </a:rPr>
                        <a:t>Talking about UI´s, why can´t I have a UI like my IPhone?</a:t>
                      </a:r>
                      <a:endParaRPr lang="en-GB" sz="1000" kern="1200" baseline="0" dirty="0">
                        <a:solidFill>
                          <a:schemeClr val="dk1"/>
                        </a:solidFill>
                        <a:latin typeface="Calibri" panose="020F0502020204030204" pitchFamily="34" charset="0"/>
                        <a:ea typeface="+mn-ea"/>
                        <a:cs typeface="+mn-cs"/>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kern="1200" baseline="0" dirty="0" smtClean="0">
                          <a:solidFill>
                            <a:schemeClr val="dk1"/>
                          </a:solidFill>
                          <a:latin typeface="Calibri" panose="020F0502020204030204" pitchFamily="34" charset="0"/>
                          <a:ea typeface="+mn-ea"/>
                          <a:cs typeface="+mn-cs"/>
                        </a:rPr>
                        <a:t>We try our best to improve the UI as much as we can with the resources given. Companies developing smartphones can afford to employ a whole armada of software engineers that only work on the UI to improve the user experience.  Certifiers, however , are sold only by the thousands and not by the millions like smartphones. Therefore the manpower we can invest in UI´s is limited. </a:t>
                      </a:r>
                      <a:endParaRPr lang="en-GB" sz="1000" kern="1200" baseline="0" dirty="0">
                        <a:solidFill>
                          <a:schemeClr val="dk1"/>
                        </a:solidFill>
                        <a:latin typeface="Calibri" panose="020F0502020204030204" pitchFamily="34" charset="0"/>
                        <a:ea typeface="+mn-ea"/>
                        <a:cs typeface="+mn-cs"/>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r>
              <a:tr h="554917">
                <a:tc>
                  <a:txBody>
                    <a:bodyPr/>
                    <a:lstStyle/>
                    <a:p>
                      <a:r>
                        <a:rPr lang="en-GB" sz="1000" kern="1200" baseline="0" dirty="0" smtClean="0">
                          <a:solidFill>
                            <a:schemeClr val="dk1"/>
                          </a:solidFill>
                          <a:latin typeface="Calibri" panose="020F0502020204030204" pitchFamily="34" charset="0"/>
                          <a:ea typeface="+mn-ea"/>
                          <a:cs typeface="+mn-cs"/>
                        </a:rPr>
                        <a:t>But.. My friends / colleagues </a:t>
                      </a:r>
                      <a:r>
                        <a:rPr lang="en-GB" sz="1000" kern="1200" baseline="0" dirty="0" err="1" smtClean="0">
                          <a:solidFill>
                            <a:schemeClr val="dk1"/>
                          </a:solidFill>
                          <a:latin typeface="Calibri" panose="020F0502020204030204" pitchFamily="34" charset="0"/>
                          <a:ea typeface="+mn-ea"/>
                          <a:cs typeface="+mn-cs"/>
                        </a:rPr>
                        <a:t>etc</a:t>
                      </a:r>
                      <a:r>
                        <a:rPr lang="en-GB" sz="1000" kern="1200" baseline="0" dirty="0" smtClean="0">
                          <a:solidFill>
                            <a:schemeClr val="dk1"/>
                          </a:solidFill>
                          <a:latin typeface="Calibri" panose="020F0502020204030204" pitchFamily="34" charset="0"/>
                          <a:ea typeface="+mn-ea"/>
                          <a:cs typeface="+mn-cs"/>
                        </a:rPr>
                        <a:t>… use a DTX and are very happy with it</a:t>
                      </a:r>
                      <a:endParaRPr lang="en-GB" sz="1000" kern="1200" baseline="0" dirty="0">
                        <a:solidFill>
                          <a:schemeClr val="dk1"/>
                        </a:solidFill>
                        <a:latin typeface="Calibri" panose="020F0502020204030204" pitchFamily="34" charset="0"/>
                        <a:ea typeface="+mn-ea"/>
                        <a:cs typeface="+mn-cs"/>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000" kern="1200" baseline="0" dirty="0" smtClean="0">
                          <a:solidFill>
                            <a:schemeClr val="dk1"/>
                          </a:solidFill>
                          <a:latin typeface="Calibri" panose="020F0502020204030204" pitchFamily="34" charset="0"/>
                          <a:ea typeface="+mn-ea"/>
                          <a:cs typeface="+mn-cs"/>
                        </a:rPr>
                        <a:t>The DTX1800 was a very good product, no question. The DTX1800 is not any longer available and the successor DTX1500 only offers copper measurement while even our LTKIII500 offers fibre options.</a:t>
                      </a:r>
                    </a:p>
                    <a:p>
                      <a:r>
                        <a:rPr lang="en-GB" sz="1000" kern="1200" baseline="0" dirty="0" smtClean="0">
                          <a:solidFill>
                            <a:schemeClr val="dk1"/>
                          </a:solidFill>
                          <a:latin typeface="Calibri" panose="020F0502020204030204" pitchFamily="34" charset="0"/>
                          <a:ea typeface="+mn-ea"/>
                          <a:cs typeface="+mn-cs"/>
                        </a:rPr>
                        <a:t>The successor DSX is a very pricy product – our LTKIII500 offers equally accurate CAT6A as well as fibre measurements at a much better price point</a:t>
                      </a:r>
                      <a:endParaRPr lang="en-GB" sz="1000" kern="1200" baseline="0" dirty="0">
                        <a:solidFill>
                          <a:schemeClr val="dk1"/>
                        </a:solidFill>
                        <a:latin typeface="Calibri" panose="020F0502020204030204" pitchFamily="34" charset="0"/>
                        <a:ea typeface="+mn-ea"/>
                        <a:cs typeface="+mn-cs"/>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4" name="Title 3"/>
          <p:cNvSpPr txBox="1">
            <a:spLocks/>
          </p:cNvSpPr>
          <p:nvPr/>
        </p:nvSpPr>
        <p:spPr>
          <a:xfrm>
            <a:off x="5302156" y="140301"/>
            <a:ext cx="3684896"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latin typeface="Calibri" panose="020F0502020204030204" pitchFamily="34" charset="0"/>
              </a:rPr>
              <a:t>Critical Questions</a:t>
            </a:r>
          </a:p>
        </p:txBody>
      </p:sp>
    </p:spTree>
    <p:extLst>
      <p:ext uri="{BB962C8B-B14F-4D97-AF65-F5344CB8AC3E}">
        <p14:creationId xmlns:p14="http://schemas.microsoft.com/office/powerpoint/2010/main" val="29814688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66700" y="854868"/>
            <a:ext cx="8574900"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just" eaLnBrk="1" hangingPunct="1"/>
            <a:r>
              <a:rPr lang="en-GB" altLang="en-US" sz="1600" b="0" dirty="0">
                <a:latin typeface="Calibri" panose="020F0502020204030204" pitchFamily="34" charset="0"/>
              </a:rPr>
              <a:t>All supporting documentation can be found stored on the SID under  “</a:t>
            </a:r>
            <a:r>
              <a:rPr lang="en-GB" altLang="en-US" sz="1600" b="0" dirty="0" err="1">
                <a:latin typeface="Calibri" panose="020F0502020204030204" pitchFamily="34" charset="0"/>
              </a:rPr>
              <a:t>LanTEK</a:t>
            </a:r>
            <a:r>
              <a:rPr lang="en-GB" altLang="en-US" sz="1600" b="0" dirty="0">
                <a:latin typeface="Calibri" panose="020F0502020204030204" pitchFamily="34" charset="0"/>
              </a:rPr>
              <a:t> III” and “</a:t>
            </a:r>
            <a:r>
              <a:rPr lang="en-GB" altLang="en-US" sz="1600" b="0" dirty="0" err="1">
                <a:latin typeface="Calibri" panose="020F0502020204030204" pitchFamily="34" charset="0"/>
              </a:rPr>
              <a:t>FiberTEK</a:t>
            </a:r>
            <a:r>
              <a:rPr lang="en-GB" altLang="en-US" sz="1600" b="0" dirty="0">
                <a:latin typeface="Calibri" panose="020F0502020204030204" pitchFamily="34" charset="0"/>
              </a:rPr>
              <a:t> III” </a:t>
            </a:r>
          </a:p>
        </p:txBody>
      </p:sp>
      <p:sp>
        <p:nvSpPr>
          <p:cNvPr id="28675" name="TextBox 19"/>
          <p:cNvSpPr txBox="1">
            <a:spLocks noChangeArrowheads="1"/>
          </p:cNvSpPr>
          <p:nvPr/>
        </p:nvSpPr>
        <p:spPr bwMode="auto">
          <a:xfrm>
            <a:off x="266700" y="1356480"/>
            <a:ext cx="43773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marL="285750" indent="-285750"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l" eaLnBrk="1" hangingPunct="1">
              <a:lnSpc>
                <a:spcPct val="150000"/>
              </a:lnSpc>
              <a:buFont typeface="Arial" charset="0"/>
              <a:buChar char="•"/>
            </a:pPr>
            <a:r>
              <a:rPr lang="en-GB" altLang="en-US" sz="1600" b="0" dirty="0">
                <a:latin typeface="Calibri" panose="020F0502020204030204" pitchFamily="34" charset="0"/>
              </a:rPr>
              <a:t>Brochure  - </a:t>
            </a:r>
            <a:r>
              <a:rPr lang="en-GB" altLang="en-US" sz="1600" b="0" dirty="0" err="1">
                <a:latin typeface="Calibri" panose="020F0502020204030204" pitchFamily="34" charset="0"/>
              </a:rPr>
              <a:t>Eng</a:t>
            </a:r>
            <a:r>
              <a:rPr lang="en-GB" altLang="en-US" sz="1600" b="0" dirty="0">
                <a:latin typeface="Calibri" panose="020F0502020204030204" pitchFamily="34" charset="0"/>
              </a:rPr>
              <a:t>, Fr, De</a:t>
            </a:r>
          </a:p>
          <a:p>
            <a:pPr algn="l" eaLnBrk="1" hangingPunct="1">
              <a:lnSpc>
                <a:spcPct val="150000"/>
              </a:lnSpc>
              <a:buFont typeface="Arial" charset="0"/>
              <a:buChar char="•"/>
            </a:pPr>
            <a:r>
              <a:rPr lang="en-GB" altLang="en-US" sz="1600" b="0" dirty="0">
                <a:latin typeface="Calibri" panose="020F0502020204030204" pitchFamily="34" charset="0"/>
              </a:rPr>
              <a:t>Product Photos</a:t>
            </a:r>
          </a:p>
          <a:p>
            <a:pPr algn="l" eaLnBrk="1" hangingPunct="1">
              <a:lnSpc>
                <a:spcPct val="150000"/>
              </a:lnSpc>
              <a:buFont typeface="Arial" charset="0"/>
              <a:buChar char="•"/>
            </a:pPr>
            <a:r>
              <a:rPr lang="en-GB" altLang="en-US" sz="1600" b="0" dirty="0">
                <a:latin typeface="Calibri" panose="020F0502020204030204" pitchFamily="34" charset="0"/>
              </a:rPr>
              <a:t>Application Photos</a:t>
            </a:r>
          </a:p>
          <a:p>
            <a:pPr algn="l" eaLnBrk="1" hangingPunct="1">
              <a:lnSpc>
                <a:spcPct val="150000"/>
              </a:lnSpc>
              <a:buFont typeface="Arial" charset="0"/>
              <a:buChar char="•"/>
            </a:pPr>
            <a:r>
              <a:rPr lang="en-GB" altLang="en-US" sz="1600" b="0" dirty="0">
                <a:latin typeface="Calibri" panose="020F0502020204030204" pitchFamily="34" charset="0"/>
              </a:rPr>
              <a:t>User Manual </a:t>
            </a:r>
          </a:p>
          <a:p>
            <a:pPr algn="l" eaLnBrk="1" hangingPunct="1">
              <a:lnSpc>
                <a:spcPct val="150000"/>
              </a:lnSpc>
              <a:buFont typeface="Arial" charset="0"/>
              <a:buChar char="•"/>
            </a:pPr>
            <a:r>
              <a:rPr lang="en-GB" altLang="en-US" sz="1600" b="0" dirty="0">
                <a:latin typeface="Calibri" panose="020F0502020204030204" pitchFamily="34" charset="0"/>
              </a:rPr>
              <a:t>Product Launch Plan </a:t>
            </a:r>
            <a:r>
              <a:rPr lang="en-GB" altLang="en-US" sz="1600" b="0" dirty="0" err="1">
                <a:latin typeface="Calibri" panose="020F0502020204030204" pitchFamily="34" charset="0"/>
              </a:rPr>
              <a:t>LanTEK</a:t>
            </a:r>
            <a:r>
              <a:rPr lang="en-GB" altLang="en-US" sz="1600" b="0" dirty="0">
                <a:latin typeface="Calibri" panose="020F0502020204030204" pitchFamily="34" charset="0"/>
              </a:rPr>
              <a:t> III and </a:t>
            </a:r>
            <a:r>
              <a:rPr lang="en-GB" altLang="en-US" sz="1600" b="0" dirty="0" err="1">
                <a:latin typeface="Calibri" panose="020F0502020204030204" pitchFamily="34" charset="0"/>
              </a:rPr>
              <a:t>FiberTEK</a:t>
            </a:r>
            <a:r>
              <a:rPr lang="en-GB" altLang="en-US" sz="1600" b="0" dirty="0">
                <a:latin typeface="Calibri" panose="020F0502020204030204" pitchFamily="34" charset="0"/>
              </a:rPr>
              <a:t> III</a:t>
            </a:r>
          </a:p>
          <a:p>
            <a:pPr algn="l" eaLnBrk="1" hangingPunct="1">
              <a:lnSpc>
                <a:spcPct val="150000"/>
              </a:lnSpc>
              <a:buFont typeface="Arial" charset="0"/>
              <a:buChar char="•"/>
            </a:pPr>
            <a:r>
              <a:rPr lang="en-GB" altLang="en-US" sz="1600" b="0" dirty="0">
                <a:latin typeface="Calibri" panose="020F0502020204030204" pitchFamily="34" charset="0"/>
              </a:rPr>
              <a:t>Press Release</a:t>
            </a:r>
          </a:p>
          <a:p>
            <a:pPr algn="l" eaLnBrk="1" hangingPunct="1">
              <a:lnSpc>
                <a:spcPct val="150000"/>
              </a:lnSpc>
              <a:buFont typeface="Arial" charset="0"/>
              <a:buChar char="•"/>
            </a:pPr>
            <a:r>
              <a:rPr lang="en-GB" altLang="en-US" sz="1600" b="0" dirty="0">
                <a:latin typeface="Calibri" panose="020F0502020204030204" pitchFamily="34" charset="0"/>
              </a:rPr>
              <a:t>Product Specifications</a:t>
            </a:r>
          </a:p>
          <a:p>
            <a:pPr algn="l" eaLnBrk="1" hangingPunct="1">
              <a:lnSpc>
                <a:spcPct val="150000"/>
              </a:lnSpc>
              <a:buFont typeface="Arial" charset="0"/>
              <a:buChar char="•"/>
            </a:pPr>
            <a:r>
              <a:rPr lang="en-GB" altLang="en-US" sz="1600" b="0" dirty="0">
                <a:latin typeface="Calibri" panose="020F0502020204030204" pitchFamily="34" charset="0"/>
              </a:rPr>
              <a:t>Price Lists</a:t>
            </a:r>
          </a:p>
        </p:txBody>
      </p:sp>
      <p:sp>
        <p:nvSpPr>
          <p:cNvPr id="5" name="Title 3"/>
          <p:cNvSpPr txBox="1">
            <a:spLocks/>
          </p:cNvSpPr>
          <p:nvPr/>
        </p:nvSpPr>
        <p:spPr>
          <a:xfrm>
            <a:off x="5302156" y="140301"/>
            <a:ext cx="3684896"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latin typeface="Calibri" panose="020F0502020204030204" pitchFamily="34" charset="0"/>
              </a:rPr>
              <a:t>Marketing Material</a:t>
            </a:r>
          </a:p>
        </p:txBody>
      </p:sp>
      <p:pic>
        <p:nvPicPr>
          <p:cNvPr id="6" name="Picture 5"/>
          <p:cNvPicPr>
            <a:picLocks noChangeAspect="1"/>
          </p:cNvPicPr>
          <p:nvPr/>
        </p:nvPicPr>
        <p:blipFill>
          <a:blip r:embed="rId3" cstate="print"/>
          <a:stretch>
            <a:fillRect/>
          </a:stretch>
        </p:blipFill>
        <p:spPr>
          <a:xfrm>
            <a:off x="7593875" y="2879974"/>
            <a:ext cx="1247726" cy="1767302"/>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4" cstate="print"/>
          <a:stretch>
            <a:fillRect/>
          </a:stretch>
        </p:blipFill>
        <p:spPr>
          <a:xfrm>
            <a:off x="7920646" y="1496202"/>
            <a:ext cx="920954" cy="1304456"/>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5" cstate="print"/>
          <a:stretch>
            <a:fillRect/>
          </a:stretch>
        </p:blipFill>
        <p:spPr>
          <a:xfrm>
            <a:off x="6280894" y="1491781"/>
            <a:ext cx="1854818" cy="1308877"/>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6" cstate="print"/>
          <a:stretch>
            <a:fillRect/>
          </a:stretch>
        </p:blipFill>
        <p:spPr>
          <a:xfrm>
            <a:off x="5068334" y="1491781"/>
            <a:ext cx="1854644" cy="1304456"/>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7" cstate="print"/>
          <a:stretch>
            <a:fillRect/>
          </a:stretch>
        </p:blipFill>
        <p:spPr>
          <a:xfrm>
            <a:off x="3699689" y="1487360"/>
            <a:ext cx="1854472" cy="1308877"/>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8" cstate="print"/>
          <a:stretch>
            <a:fillRect/>
          </a:stretch>
        </p:blipFill>
        <p:spPr>
          <a:xfrm>
            <a:off x="3003772" y="1487359"/>
            <a:ext cx="925858" cy="130887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895786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4"/>
          <p:cNvSpPr txBox="1"/>
          <p:nvPr/>
        </p:nvSpPr>
        <p:spPr>
          <a:xfrm>
            <a:off x="325092" y="742987"/>
            <a:ext cx="8661961" cy="707876"/>
          </a:xfrm>
          <a:prstGeom prst="rect">
            <a:avLst/>
          </a:prstGeom>
          <a:noFill/>
        </p:spPr>
        <p:txBody>
          <a:bodyPr wrap="square" lIns="91430" tIns="45715" rIns="91430" bIns="45715">
            <a:spAutoFit/>
          </a:bodyPr>
          <a:lstStyle/>
          <a:p>
            <a:pPr algn="l">
              <a:defRPr/>
            </a:pPr>
            <a:r>
              <a:rPr lang="de-DE" sz="2000" dirty="0">
                <a:latin typeface="Calibri" panose="020F0502020204030204" pitchFamily="34" charset="0"/>
              </a:rPr>
              <a:t>Factory calibration</a:t>
            </a:r>
          </a:p>
          <a:p>
            <a:pPr lvl="3">
              <a:defRPr/>
            </a:pPr>
            <a:endParaRPr lang="en-GB" sz="2000" dirty="0">
              <a:solidFill>
                <a:srgbClr val="FF0000"/>
              </a:solidFill>
              <a:latin typeface="Calibri" panose="020F0502020204030204" pitchFamily="34" charset="0"/>
            </a:endParaRPr>
          </a:p>
        </p:txBody>
      </p:sp>
      <p:sp>
        <p:nvSpPr>
          <p:cNvPr id="6" name="Title 3"/>
          <p:cNvSpPr txBox="1">
            <a:spLocks/>
          </p:cNvSpPr>
          <p:nvPr/>
        </p:nvSpPr>
        <p:spPr>
          <a:xfrm>
            <a:off x="5302156" y="140301"/>
            <a:ext cx="3684896" cy="357712"/>
          </a:xfrm>
          <a:prstGeom prst="rect">
            <a:avLst/>
          </a:prstGeom>
        </p:spPr>
        <p:txBody>
          <a:bodyPr lIns="91430" tIns="45715" rIns="91430" bIns="4571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otham Narrow Bold" pitchFamily="50" charset="0"/>
                <a:cs typeface="Arial" charset="0"/>
              </a:defRPr>
            </a:lvl2pPr>
            <a:lvl3pPr algn="ctr" rtl="0" eaLnBrk="0" fontAlgn="base" hangingPunct="0">
              <a:spcBef>
                <a:spcPct val="0"/>
              </a:spcBef>
              <a:spcAft>
                <a:spcPct val="0"/>
              </a:spcAft>
              <a:defRPr sz="4400">
                <a:solidFill>
                  <a:schemeClr val="tx2"/>
                </a:solidFill>
                <a:latin typeface="Gotham Narrow Bold" pitchFamily="50" charset="0"/>
                <a:cs typeface="Arial" charset="0"/>
              </a:defRPr>
            </a:lvl3pPr>
            <a:lvl4pPr algn="ctr" rtl="0" eaLnBrk="0" fontAlgn="base" hangingPunct="0">
              <a:spcBef>
                <a:spcPct val="0"/>
              </a:spcBef>
              <a:spcAft>
                <a:spcPct val="0"/>
              </a:spcAft>
              <a:defRPr sz="4400">
                <a:solidFill>
                  <a:schemeClr val="tx2"/>
                </a:solidFill>
                <a:latin typeface="Gotham Narrow Bold" pitchFamily="50" charset="0"/>
                <a:cs typeface="Arial" charset="0"/>
              </a:defRPr>
            </a:lvl4pPr>
            <a:lvl5pPr algn="ctr" rtl="0" eaLnBrk="0" fontAlgn="base" hangingPunct="0">
              <a:spcBef>
                <a:spcPct val="0"/>
              </a:spcBef>
              <a:spcAft>
                <a:spcPct val="0"/>
              </a:spcAft>
              <a:defRPr sz="4400">
                <a:solidFill>
                  <a:schemeClr val="tx2"/>
                </a:solidFill>
                <a:latin typeface="Gotham Narrow Bold" pitchFamily="5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1800" kern="0" dirty="0">
                <a:latin typeface="Calibri" panose="020F0502020204030204" pitchFamily="34" charset="0"/>
              </a:rPr>
              <a:t>Service</a:t>
            </a:r>
          </a:p>
        </p:txBody>
      </p:sp>
      <p:sp>
        <p:nvSpPr>
          <p:cNvPr id="7" name="TextBox 4"/>
          <p:cNvSpPr txBox="1"/>
          <p:nvPr/>
        </p:nvSpPr>
        <p:spPr>
          <a:xfrm>
            <a:off x="325091" y="1194018"/>
            <a:ext cx="8476010" cy="3724086"/>
          </a:xfrm>
          <a:prstGeom prst="rect">
            <a:avLst/>
          </a:prstGeom>
          <a:noFill/>
        </p:spPr>
        <p:txBody>
          <a:bodyPr wrap="square" lIns="91430" tIns="45715" rIns="91430" bIns="45715">
            <a:spAutoFit/>
          </a:bodyPr>
          <a:lstStyle/>
          <a:p>
            <a:pPr marL="342861" indent="-342861" algn="l">
              <a:buFont typeface="Arial" pitchFamily="34" charset="0"/>
              <a:buChar char="•"/>
              <a:defRPr/>
            </a:pPr>
            <a:r>
              <a:rPr lang="de-DE" dirty="0" smtClean="0">
                <a:latin typeface="Calibri" panose="020F0502020204030204" pitchFamily="34" charset="0"/>
              </a:rPr>
              <a:t>IDEAL </a:t>
            </a:r>
            <a:r>
              <a:rPr lang="de-DE" dirty="0" err="1" smtClean="0">
                <a:latin typeface="Calibri" panose="020F0502020204030204" pitchFamily="34" charset="0"/>
              </a:rPr>
              <a:t>recommends</a:t>
            </a:r>
            <a:r>
              <a:rPr lang="de-DE" dirty="0" smtClean="0">
                <a:latin typeface="Calibri" panose="020F0502020204030204" pitchFamily="34" charset="0"/>
              </a:rPr>
              <a:t> </a:t>
            </a:r>
            <a:r>
              <a:rPr lang="de-DE" dirty="0" err="1" smtClean="0">
                <a:latin typeface="Calibri" panose="020F0502020204030204" pitchFamily="34" charset="0"/>
              </a:rPr>
              <a:t>annual</a:t>
            </a:r>
            <a:r>
              <a:rPr lang="de-DE" dirty="0" smtClean="0">
                <a:latin typeface="Calibri" panose="020F0502020204030204" pitchFamily="34" charset="0"/>
              </a:rPr>
              <a:t> </a:t>
            </a:r>
            <a:r>
              <a:rPr lang="de-DE" dirty="0" err="1" smtClean="0">
                <a:latin typeface="Calibri" panose="020F0502020204030204" pitchFamily="34" charset="0"/>
              </a:rPr>
              <a:t>factory</a:t>
            </a:r>
            <a:r>
              <a:rPr lang="de-DE" dirty="0" smtClean="0">
                <a:latin typeface="Calibri" panose="020F0502020204030204" pitchFamily="34" charset="0"/>
              </a:rPr>
              <a:t> </a:t>
            </a:r>
            <a:r>
              <a:rPr lang="de-DE" dirty="0" err="1" smtClean="0">
                <a:latin typeface="Calibri" panose="020F0502020204030204" pitchFamily="34" charset="0"/>
              </a:rPr>
              <a:t>calibration</a:t>
            </a:r>
            <a:endParaRPr lang="de-DE" dirty="0" smtClean="0">
              <a:latin typeface="Calibri" panose="020F0502020204030204" pitchFamily="34" charset="0"/>
            </a:endParaRPr>
          </a:p>
          <a:p>
            <a:pPr marL="342861" indent="-342861" algn="l">
              <a:buFont typeface="Arial" pitchFamily="34" charset="0"/>
              <a:buChar char="•"/>
              <a:defRPr/>
            </a:pPr>
            <a:r>
              <a:rPr lang="de-DE" dirty="0" smtClean="0">
                <a:latin typeface="Calibri" panose="020F0502020204030204" pitchFamily="34" charset="0"/>
              </a:rPr>
              <a:t>LanTEK III</a:t>
            </a:r>
          </a:p>
          <a:p>
            <a:pPr marL="800009" lvl="1" indent="-342861" algn="l">
              <a:buFont typeface="Arial" panose="020B0604020202020204" pitchFamily="34" charset="0"/>
              <a:buChar char="•"/>
              <a:defRPr/>
            </a:pPr>
            <a:r>
              <a:rPr lang="de-DE" b="0" dirty="0" smtClean="0">
                <a:latin typeface="Calibri" panose="020F0502020204030204" pitchFamily="34" charset="0"/>
              </a:rPr>
              <a:t>LanTEK II ATE´s can also calibrate LanTEK III, however</a:t>
            </a:r>
            <a:br>
              <a:rPr lang="de-DE" b="0" dirty="0" smtClean="0">
                <a:latin typeface="Calibri" panose="020F0502020204030204" pitchFamily="34" charset="0"/>
              </a:rPr>
            </a:br>
            <a:r>
              <a:rPr lang="de-DE" b="0" dirty="0" smtClean="0">
                <a:latin typeface="Calibri" panose="020F0502020204030204" pitchFamily="34" charset="0"/>
              </a:rPr>
              <a:t>all LanTEKII ATE´s</a:t>
            </a:r>
            <a:r>
              <a:rPr lang="de-DE" b="0" dirty="0">
                <a:latin typeface="Calibri" panose="020F0502020204030204" pitchFamily="34" charset="0"/>
              </a:rPr>
              <a:t> </a:t>
            </a:r>
            <a:r>
              <a:rPr lang="de-DE" b="0" dirty="0" smtClean="0">
                <a:latin typeface="Calibri" panose="020F0502020204030204" pitchFamily="34" charset="0"/>
              </a:rPr>
              <a:t>must be upgraded in Stokenchurch to be able to calibrate LanTEK III</a:t>
            </a:r>
          </a:p>
          <a:p>
            <a:pPr marL="1257157" lvl="2" indent="-342861" algn="l">
              <a:buFont typeface="Arial" panose="020B0604020202020204" pitchFamily="34" charset="0"/>
              <a:buChar char="•"/>
              <a:defRPr/>
            </a:pPr>
            <a:r>
              <a:rPr lang="de-DE" b="0" dirty="0" smtClean="0">
                <a:latin typeface="Calibri" panose="020F0502020204030204" pitchFamily="34" charset="0"/>
              </a:rPr>
              <a:t>New </a:t>
            </a:r>
            <a:r>
              <a:rPr lang="de-DE" b="0" dirty="0" err="1" smtClean="0">
                <a:latin typeface="Calibri" panose="020F0502020204030204" pitchFamily="34" charset="0"/>
              </a:rPr>
              <a:t>software</a:t>
            </a:r>
            <a:endParaRPr lang="de-DE" b="0" dirty="0" smtClean="0">
              <a:latin typeface="Calibri" panose="020F0502020204030204" pitchFamily="34" charset="0"/>
            </a:endParaRPr>
          </a:p>
          <a:p>
            <a:pPr marL="1257157" lvl="2" indent="-342861" algn="l">
              <a:buFont typeface="Arial" panose="020B0604020202020204" pitchFamily="34" charset="0"/>
              <a:buChar char="•"/>
              <a:defRPr/>
            </a:pPr>
            <a:r>
              <a:rPr lang="de-DE" b="0" dirty="0" smtClean="0">
                <a:latin typeface="Calibri" panose="020F0502020204030204" pitchFamily="34" charset="0"/>
              </a:rPr>
              <a:t>New </a:t>
            </a:r>
            <a:r>
              <a:rPr lang="de-DE" b="0" dirty="0" err="1" smtClean="0">
                <a:latin typeface="Calibri" panose="020F0502020204030204" pitchFamily="34" charset="0"/>
              </a:rPr>
              <a:t>calibration</a:t>
            </a:r>
            <a:r>
              <a:rPr lang="de-DE" b="0" dirty="0" smtClean="0">
                <a:latin typeface="Calibri" panose="020F0502020204030204" pitchFamily="34" charset="0"/>
              </a:rPr>
              <a:t> </a:t>
            </a:r>
            <a:r>
              <a:rPr lang="de-DE" b="0" dirty="0" err="1" smtClean="0">
                <a:latin typeface="Calibri" panose="020F0502020204030204" pitchFamily="34" charset="0"/>
              </a:rPr>
              <a:t>artefacts</a:t>
            </a:r>
            <a:endParaRPr lang="de-DE" b="0" dirty="0" smtClean="0">
              <a:latin typeface="Calibri" panose="020F0502020204030204" pitchFamily="34" charset="0"/>
            </a:endParaRPr>
          </a:p>
          <a:p>
            <a:pPr marL="1257157" lvl="2" indent="-342861" algn="l">
              <a:buFont typeface="Arial" panose="020B0604020202020204" pitchFamily="34" charset="0"/>
              <a:buChar char="•"/>
              <a:defRPr/>
            </a:pPr>
            <a:r>
              <a:rPr lang="de-DE" b="0" dirty="0" smtClean="0">
                <a:latin typeface="Calibri" panose="020F0502020204030204" pitchFamily="34" charset="0"/>
              </a:rPr>
              <a:t>New </a:t>
            </a:r>
            <a:r>
              <a:rPr lang="de-DE" b="0" dirty="0" err="1" smtClean="0">
                <a:latin typeface="Calibri" panose="020F0502020204030204" pitchFamily="34" charset="0"/>
              </a:rPr>
              <a:t>reference</a:t>
            </a:r>
            <a:r>
              <a:rPr lang="de-DE" b="0" dirty="0" smtClean="0">
                <a:latin typeface="Calibri" panose="020F0502020204030204" pitchFamily="34" charset="0"/>
              </a:rPr>
              <a:t> </a:t>
            </a:r>
            <a:r>
              <a:rPr lang="de-DE" b="0" dirty="0" err="1" smtClean="0">
                <a:latin typeface="Calibri" panose="020F0502020204030204" pitchFamily="34" charset="0"/>
              </a:rPr>
              <a:t>testing</a:t>
            </a:r>
            <a:r>
              <a:rPr lang="de-DE" b="0" dirty="0" smtClean="0">
                <a:latin typeface="Calibri" panose="020F0502020204030204" pitchFamily="34" charset="0"/>
              </a:rPr>
              <a:t> links</a:t>
            </a:r>
          </a:p>
          <a:p>
            <a:pPr marL="342861" indent="-342861" algn="l">
              <a:buFont typeface="Arial" panose="020B0604020202020204" pitchFamily="34" charset="0"/>
              <a:buChar char="•"/>
              <a:defRPr/>
            </a:pPr>
            <a:r>
              <a:rPr lang="de-DE" dirty="0" smtClean="0">
                <a:latin typeface="Calibri" panose="020F0502020204030204" pitchFamily="34" charset="0"/>
              </a:rPr>
              <a:t>FiberTEK III</a:t>
            </a:r>
          </a:p>
          <a:p>
            <a:pPr marL="800009" lvl="1" indent="-342861" algn="l">
              <a:buFont typeface="Arial" panose="020B0604020202020204" pitchFamily="34" charset="0"/>
              <a:buChar char="•"/>
              <a:defRPr/>
            </a:pPr>
            <a:r>
              <a:rPr lang="de-DE" b="0" dirty="0" smtClean="0">
                <a:latin typeface="Calibri" panose="020F0502020204030204" pitchFamily="34" charset="0"/>
              </a:rPr>
              <a:t>There is a new calibration equipment for FiberTEK III</a:t>
            </a:r>
            <a:br>
              <a:rPr lang="de-DE" b="0" dirty="0" smtClean="0">
                <a:latin typeface="Calibri" panose="020F0502020204030204" pitchFamily="34" charset="0"/>
              </a:rPr>
            </a:br>
            <a:r>
              <a:rPr lang="de-DE" b="0" dirty="0" smtClean="0">
                <a:latin typeface="Calibri" panose="020F0502020204030204" pitchFamily="34" charset="0"/>
              </a:rPr>
              <a:t>Due to the cost of the calibration equipment, all FiberTEK III will be calibrated in Stokenchurch</a:t>
            </a:r>
          </a:p>
          <a:p>
            <a:pPr lvl="3">
              <a:defRPr/>
            </a:pPr>
            <a:endParaRPr lang="en-GB" sz="200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298179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700" y="865407"/>
            <a:ext cx="6806129" cy="338544"/>
          </a:xfrm>
          <a:prstGeom prst="rect">
            <a:avLst/>
          </a:prstGeom>
        </p:spPr>
        <p:txBody>
          <a:bodyPr wrap="square" lIns="91430" tIns="45715" rIns="91430" bIns="45715">
            <a:spAutoFit/>
          </a:bodyPr>
          <a:lstStyle/>
          <a:p>
            <a:pPr algn="l">
              <a:defRPr/>
            </a:pPr>
            <a:endParaRPr lang="en-GB" sz="1600" b="0" dirty="0">
              <a:latin typeface="Calibri" panose="020F0502020204030204" pitchFamily="34" charset="0"/>
            </a:endParaRPr>
          </a:p>
        </p:txBody>
      </p:sp>
      <p:grpSp>
        <p:nvGrpSpPr>
          <p:cNvPr id="12" name="Gruppieren 11"/>
          <p:cNvGrpSpPr/>
          <p:nvPr/>
        </p:nvGrpSpPr>
        <p:grpSpPr>
          <a:xfrm>
            <a:off x="133548" y="865406"/>
            <a:ext cx="8853505" cy="3898128"/>
            <a:chOff x="107950" y="1916832"/>
            <a:chExt cx="8853505" cy="3898128"/>
          </a:xfrm>
        </p:grpSpPr>
        <p:sp>
          <p:nvSpPr>
            <p:cNvPr id="13" name="Textfeld 12"/>
            <p:cNvSpPr txBox="1">
              <a:spLocks noChangeArrowheads="1"/>
            </p:cNvSpPr>
            <p:nvPr/>
          </p:nvSpPr>
          <p:spPr bwMode="auto">
            <a:xfrm>
              <a:off x="107950" y="1916832"/>
              <a:ext cx="878522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buFont typeface="Arial" charset="0"/>
                <a:buChar char="•"/>
              </a:pPr>
              <a:r>
                <a:rPr lang="de-DE" altLang="en-US" sz="1600" dirty="0">
                  <a:solidFill>
                    <a:srgbClr val="000000"/>
                  </a:solidFill>
                  <a:latin typeface="Calibri" panose="020F0502020204030204" pitchFamily="34" charset="0"/>
                </a:rPr>
                <a:t>  </a:t>
              </a:r>
              <a:r>
                <a:rPr lang="de-DE" altLang="en-US" sz="1600" b="0" dirty="0">
                  <a:solidFill>
                    <a:srgbClr val="000000"/>
                  </a:solidFill>
                  <a:latin typeface="Calibri" panose="020F0502020204030204" pitchFamily="34" charset="0"/>
                </a:rPr>
                <a:t>ISO and TIA working groups are in place to develop proposals for cabling  supporting 40GBit/s  </a:t>
              </a:r>
            </a:p>
            <a:p>
              <a:pPr algn="l" eaLnBrk="1" hangingPunct="1"/>
              <a:r>
                <a:rPr lang="de-DE" altLang="en-US" sz="1600" b="0" dirty="0">
                  <a:solidFill>
                    <a:srgbClr val="000000"/>
                  </a:solidFill>
                  <a:latin typeface="Calibri" panose="020F0502020204030204" pitchFamily="34" charset="0"/>
                </a:rPr>
                <a:t>   Ethernet up to </a:t>
              </a:r>
              <a:r>
                <a:rPr lang="de-DE" altLang="en-US" sz="1600" b="0" dirty="0">
                  <a:latin typeface="Calibri" panose="020F0502020204030204" pitchFamily="34" charset="0"/>
                </a:rPr>
                <a:t>30m</a:t>
              </a:r>
              <a:r>
                <a:rPr lang="de-DE" altLang="en-US" sz="1600" b="0" dirty="0">
                  <a:solidFill>
                    <a:srgbClr val="000000"/>
                  </a:solidFill>
                  <a:latin typeface="Calibri" panose="020F0502020204030204" pitchFamily="34" charset="0"/>
                </a:rPr>
                <a:t> max. cable length</a:t>
              </a:r>
              <a:br>
                <a:rPr lang="de-DE" altLang="en-US" sz="1600" b="0" dirty="0">
                  <a:solidFill>
                    <a:srgbClr val="000000"/>
                  </a:solidFill>
                  <a:latin typeface="Calibri" panose="020F0502020204030204" pitchFamily="34" charset="0"/>
                </a:rPr>
              </a:br>
              <a:r>
                <a:rPr lang="de-DE" altLang="en-US" sz="1600" b="0" dirty="0">
                  <a:solidFill>
                    <a:srgbClr val="000000"/>
                  </a:solidFill>
                  <a:latin typeface="Calibri" panose="020F0502020204030204" pitchFamily="34" charset="0"/>
                </a:rPr>
                <a:t>   ISO will summarise this work in a technical report ISO TR 11801-99-1</a:t>
              </a:r>
            </a:p>
            <a:p>
              <a:pPr algn="l" eaLnBrk="1" hangingPunct="1">
                <a:buFont typeface="Arial" charset="0"/>
                <a:buChar char="•"/>
              </a:pPr>
              <a:r>
                <a:rPr lang="de-DE" altLang="en-US" sz="1600" b="0" dirty="0">
                  <a:solidFill>
                    <a:srgbClr val="000000"/>
                  </a:solidFill>
                  <a:latin typeface="Calibri" panose="020F0502020204030204" pitchFamily="34" charset="0"/>
                </a:rPr>
                <a:t> IEEE NWIP for 25GBit/s and NBaseT</a:t>
              </a:r>
            </a:p>
            <a:p>
              <a:pPr lvl="1" algn="l" eaLnBrk="1" hangingPunct="1">
                <a:buFont typeface="Arial" charset="0"/>
                <a:buChar char="•"/>
              </a:pPr>
              <a:r>
                <a:rPr lang="de-DE" altLang="en-US" sz="1600" b="0" dirty="0">
                  <a:solidFill>
                    <a:srgbClr val="000000"/>
                  </a:solidFill>
                  <a:latin typeface="Calibri" panose="020F0502020204030204" pitchFamily="34" charset="0"/>
                </a:rPr>
                <a:t> Not yet clear which cabling shall be used</a:t>
              </a:r>
            </a:p>
            <a:p>
              <a:pPr algn="l" eaLnBrk="1" hangingPunct="1">
                <a:buFont typeface="Arial" charset="0"/>
                <a:buChar char="•"/>
              </a:pPr>
              <a:r>
                <a:rPr lang="de-DE" altLang="en-US" sz="1600" b="0" dirty="0">
                  <a:solidFill>
                    <a:srgbClr val="000000"/>
                  </a:solidFill>
                  <a:latin typeface="Calibri" panose="020F0502020204030204" pitchFamily="34" charset="0"/>
                </a:rPr>
                <a:t> New CAT8 </a:t>
              </a:r>
              <a:r>
                <a:rPr lang="de-DE" altLang="en-US" sz="1600" b="0" dirty="0" err="1">
                  <a:solidFill>
                    <a:srgbClr val="000000"/>
                  </a:solidFill>
                  <a:latin typeface="Calibri" panose="020F0502020204030204" pitchFamily="34" charset="0"/>
                </a:rPr>
                <a:t>cabling</a:t>
              </a:r>
              <a:endParaRPr lang="de-DE" altLang="en-US" sz="1600" b="0" dirty="0">
                <a:solidFill>
                  <a:srgbClr val="000000"/>
                </a:solidFill>
                <a:latin typeface="Calibri" panose="020F0502020204030204" pitchFamily="34" charset="0"/>
              </a:endParaRPr>
            </a:p>
            <a:p>
              <a:pPr lvl="1" algn="l" eaLnBrk="1" hangingPunct="1">
                <a:buFont typeface="Arial" charset="0"/>
                <a:buChar char="•"/>
              </a:pPr>
              <a:r>
                <a:rPr lang="de-DE" altLang="en-US" sz="1600" b="0" dirty="0">
                  <a:solidFill>
                    <a:srgbClr val="000000"/>
                  </a:solidFill>
                  <a:latin typeface="Calibri" panose="020F0502020204030204" pitchFamily="34" charset="0"/>
                </a:rPr>
                <a:t> Solution </a:t>
              </a:r>
              <a:r>
                <a:rPr lang="de-DE" altLang="en-US" sz="1600" b="0" dirty="0" err="1">
                  <a:solidFill>
                    <a:srgbClr val="000000"/>
                  </a:solidFill>
                  <a:latin typeface="Calibri" panose="020F0502020204030204" pitchFamily="34" charset="0"/>
                </a:rPr>
                <a:t>up</a:t>
              </a:r>
              <a:r>
                <a:rPr lang="de-DE" altLang="en-US" sz="1600" b="0" dirty="0">
                  <a:solidFill>
                    <a:srgbClr val="000000"/>
                  </a:solidFill>
                  <a:latin typeface="Calibri" panose="020F0502020204030204" pitchFamily="34" charset="0"/>
                </a:rPr>
                <a:t> </a:t>
              </a:r>
              <a:r>
                <a:rPr lang="de-DE" altLang="en-US" sz="1600" b="0" dirty="0" err="1">
                  <a:solidFill>
                    <a:srgbClr val="000000"/>
                  </a:solidFill>
                  <a:latin typeface="Calibri" panose="020F0502020204030204" pitchFamily="34" charset="0"/>
                </a:rPr>
                <a:t>to</a:t>
              </a:r>
              <a:r>
                <a:rPr lang="de-DE" altLang="en-US" sz="1600" b="0" dirty="0">
                  <a:solidFill>
                    <a:srgbClr val="000000"/>
                  </a:solidFill>
                  <a:latin typeface="Calibri" panose="020F0502020204030204" pitchFamily="34" charset="0"/>
                </a:rPr>
                <a:t> max. </a:t>
              </a:r>
              <a:r>
                <a:rPr lang="de-DE" altLang="en-US" sz="1600" b="0" dirty="0">
                  <a:solidFill>
                    <a:schemeClr val="tx1">
                      <a:lumMod val="95000"/>
                      <a:lumOff val="5000"/>
                    </a:schemeClr>
                  </a:solidFill>
                  <a:latin typeface="Calibri" panose="020F0502020204030204" pitchFamily="34" charset="0"/>
                </a:rPr>
                <a:t>30m</a:t>
              </a:r>
            </a:p>
            <a:p>
              <a:pPr lvl="1" algn="l" eaLnBrk="1" hangingPunct="1">
                <a:buFont typeface="Arial" charset="0"/>
                <a:buChar char="•"/>
              </a:pPr>
              <a:r>
                <a:rPr lang="de-DE" altLang="en-US" sz="1600" b="0" dirty="0">
                  <a:solidFill>
                    <a:srgbClr val="000000"/>
                  </a:solidFill>
                  <a:latin typeface="Calibri" panose="020F0502020204030204" pitchFamily="34" charset="0"/>
                </a:rPr>
                <a:t> TIA : 2000MHz </a:t>
              </a:r>
              <a:r>
                <a:rPr lang="de-DE" altLang="en-US" sz="1600" b="0" dirty="0" err="1">
                  <a:solidFill>
                    <a:srgbClr val="000000"/>
                  </a:solidFill>
                  <a:latin typeface="Calibri" panose="020F0502020204030204" pitchFamily="34" charset="0"/>
                </a:rPr>
                <a:t>over</a:t>
              </a:r>
              <a:r>
                <a:rPr lang="de-DE" altLang="en-US" sz="1600" b="0" dirty="0">
                  <a:solidFill>
                    <a:srgbClr val="000000"/>
                  </a:solidFill>
                  <a:latin typeface="Calibri" panose="020F0502020204030204" pitchFamily="34" charset="0"/>
                </a:rPr>
                <a:t> RJ45</a:t>
              </a:r>
            </a:p>
            <a:p>
              <a:pPr lvl="1" algn="l" eaLnBrk="1" hangingPunct="1">
                <a:buFont typeface="Arial" charset="0"/>
                <a:buChar char="•"/>
              </a:pPr>
              <a:r>
                <a:rPr lang="de-DE" altLang="en-US" sz="1600" b="0" dirty="0">
                  <a:solidFill>
                    <a:srgbClr val="000000"/>
                  </a:solidFill>
                  <a:latin typeface="Calibri" panose="020F0502020204030204" pitchFamily="34" charset="0"/>
                </a:rPr>
                <a:t> ISO: 2000MHz on non RJ45</a:t>
              </a:r>
            </a:p>
            <a:p>
              <a:pPr lvl="1" algn="l" eaLnBrk="1" hangingPunct="1">
                <a:buFont typeface="Arial" charset="0"/>
                <a:buChar char="•"/>
              </a:pPr>
              <a:r>
                <a:rPr lang="de-DE" altLang="en-US" sz="1600" b="0" dirty="0">
                  <a:solidFill>
                    <a:srgbClr val="000000"/>
                  </a:solidFill>
                  <a:latin typeface="Calibri" panose="020F0502020204030204" pitchFamily="34" charset="0"/>
                </a:rPr>
                <a:t> ISO: 2000MHz  </a:t>
              </a:r>
              <a:r>
                <a:rPr lang="de-DE" altLang="en-US" sz="1600" b="0" dirty="0" err="1">
                  <a:solidFill>
                    <a:srgbClr val="000000"/>
                  </a:solidFill>
                  <a:latin typeface="Calibri" panose="020F0502020204030204" pitchFamily="34" charset="0"/>
                </a:rPr>
                <a:t>over</a:t>
              </a:r>
              <a:r>
                <a:rPr lang="de-DE" altLang="en-US" sz="1600" b="0" dirty="0">
                  <a:solidFill>
                    <a:srgbClr val="000000"/>
                  </a:solidFill>
                  <a:latin typeface="Calibri" panose="020F0502020204030204" pitchFamily="34" charset="0"/>
                </a:rPr>
                <a:t> RJ45</a:t>
              </a:r>
            </a:p>
          </p:txBody>
        </p:sp>
        <p:graphicFrame>
          <p:nvGraphicFramePr>
            <p:cNvPr id="14" name="Diagramm 13"/>
            <p:cNvGraphicFramePr/>
            <p:nvPr>
              <p:extLst>
                <p:ext uri="{D42A27DB-BD31-4B8C-83A1-F6EECF244321}">
                  <p14:modId xmlns:p14="http://schemas.microsoft.com/office/powerpoint/2010/main" val="2273089186"/>
                </p:ext>
              </p:extLst>
            </p:nvPr>
          </p:nvGraphicFramePr>
          <p:xfrm>
            <a:off x="3495375" y="2666424"/>
            <a:ext cx="5466080" cy="3148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7" name="TextBox 33"/>
          <p:cNvSpPr txBox="1">
            <a:spLocks noChangeArrowheads="1"/>
          </p:cNvSpPr>
          <p:nvPr/>
        </p:nvSpPr>
        <p:spPr bwMode="auto">
          <a:xfrm>
            <a:off x="2195735" y="195486"/>
            <a:ext cx="6862796"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GB" altLang="en-US" b="1" dirty="0" smtClean="0">
                <a:latin typeface="Calibri" panose="020F0502020204030204" pitchFamily="34" charset="0"/>
              </a:rPr>
              <a:t>Background on Standards</a:t>
            </a:r>
            <a:endParaRPr lang="en-GB" altLang="en-US" b="1" dirty="0">
              <a:latin typeface="Calibri" panose="020F0502020204030204" pitchFamily="34" charset="0"/>
            </a:endParaRPr>
          </a:p>
        </p:txBody>
      </p:sp>
    </p:spTree>
    <p:extLst>
      <p:ext uri="{BB962C8B-B14F-4D97-AF65-F5344CB8AC3E}">
        <p14:creationId xmlns:p14="http://schemas.microsoft.com/office/powerpoint/2010/main" val="2179668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p:cNvSpPr txBox="1">
            <a:spLocks/>
          </p:cNvSpPr>
          <p:nvPr/>
        </p:nvSpPr>
        <p:spPr bwMode="auto">
          <a:xfrm>
            <a:off x="152400" y="678244"/>
            <a:ext cx="8991600" cy="3402806"/>
          </a:xfrm>
          <a:prstGeom prst="rect">
            <a:avLst/>
          </a:prstGeom>
          <a:noFill/>
          <a:ln>
            <a:miter lim="800000"/>
            <a:headEnd/>
            <a:tailEnd/>
          </a:ln>
        </p:spPr>
        <p:txBody>
          <a:bodyPr lIns="91430" tIns="45715" rIns="91430" bIns="45715"/>
          <a:lstStyle/>
          <a:p>
            <a:pPr lvl="1" algn="l" eaLnBrk="0" hangingPunct="0">
              <a:spcBef>
                <a:spcPct val="20000"/>
              </a:spcBef>
              <a:defRPr/>
            </a:pPr>
            <a:r>
              <a:rPr lang="en-GB" sz="1600" kern="0" dirty="0">
                <a:latin typeface="Calibri" panose="020F0502020204030204" pitchFamily="34" charset="0"/>
                <a:cs typeface="+mn-cs"/>
              </a:rPr>
              <a:t>Goals of TIA and ISO</a:t>
            </a:r>
          </a:p>
          <a:p>
            <a:pPr marL="1257157" lvl="2" indent="-342861" algn="l" eaLnBrk="0" hangingPunct="0">
              <a:spcBef>
                <a:spcPct val="20000"/>
              </a:spcBef>
              <a:buFont typeface="Wingdings" pitchFamily="2" charset="2"/>
              <a:buChar char="§"/>
              <a:defRPr/>
            </a:pPr>
            <a:r>
              <a:rPr lang="en-GB" sz="1600" b="0" kern="0" dirty="0">
                <a:latin typeface="Calibri" panose="020F0502020204030204" pitchFamily="34" charset="0"/>
                <a:cs typeface="+mn-cs"/>
              </a:rPr>
              <a:t>TIA : 2000MHz over RJ45 </a:t>
            </a:r>
          </a:p>
          <a:p>
            <a:pPr marL="1257157" lvl="2" indent="-342861" algn="l" eaLnBrk="0" hangingPunct="0">
              <a:spcBef>
                <a:spcPct val="20000"/>
              </a:spcBef>
              <a:buFont typeface="Wingdings" pitchFamily="2" charset="2"/>
              <a:buChar char="§"/>
              <a:defRPr/>
            </a:pPr>
            <a:r>
              <a:rPr lang="en-GB" sz="1600" b="0" kern="0" dirty="0">
                <a:latin typeface="Calibri" panose="020F0502020204030204" pitchFamily="34" charset="0"/>
                <a:cs typeface="+mn-cs"/>
              </a:rPr>
              <a:t>ISO</a:t>
            </a:r>
          </a:p>
          <a:p>
            <a:pPr marL="1714305" lvl="3" indent="-342861" algn="l" eaLnBrk="0" hangingPunct="0">
              <a:spcBef>
                <a:spcPct val="20000"/>
              </a:spcBef>
              <a:buFont typeface="Wingdings" pitchFamily="2" charset="2"/>
              <a:buChar char="§"/>
              <a:defRPr/>
            </a:pPr>
            <a:r>
              <a:rPr lang="en-GB" sz="1600" b="0" kern="0" dirty="0">
                <a:latin typeface="Calibri" panose="020F0502020204030204" pitchFamily="34" charset="0"/>
              </a:rPr>
              <a:t>2000M</a:t>
            </a:r>
            <a:r>
              <a:rPr lang="en-GB" sz="1600" b="0" kern="0" dirty="0">
                <a:latin typeface="Calibri" panose="020F0502020204030204" pitchFamily="34" charset="0"/>
                <a:cs typeface="+mn-cs"/>
              </a:rPr>
              <a:t>Hz over RJ45 </a:t>
            </a:r>
          </a:p>
          <a:p>
            <a:pPr marL="1714305" lvl="3" indent="-342861" algn="l" eaLnBrk="0" hangingPunct="0">
              <a:spcBef>
                <a:spcPct val="20000"/>
              </a:spcBef>
              <a:buFont typeface="Wingdings" pitchFamily="2" charset="2"/>
              <a:buChar char="§"/>
              <a:defRPr/>
            </a:pPr>
            <a:r>
              <a:rPr lang="en-GB" sz="1600" b="0" kern="0" dirty="0">
                <a:latin typeface="Calibri" panose="020F0502020204030204" pitchFamily="34" charset="0"/>
              </a:rPr>
              <a:t>2000M</a:t>
            </a:r>
            <a:r>
              <a:rPr lang="en-GB" sz="1600" b="0" kern="0" dirty="0">
                <a:latin typeface="Calibri" panose="020F0502020204030204" pitchFamily="34" charset="0"/>
                <a:cs typeface="+mn-cs"/>
              </a:rPr>
              <a:t>Hz over TERA and GG45 </a:t>
            </a:r>
          </a:p>
          <a:p>
            <a:pPr marL="1257157" lvl="2" indent="-342861" algn="l" eaLnBrk="0" hangingPunct="0">
              <a:spcBef>
                <a:spcPct val="20000"/>
              </a:spcBef>
              <a:buFont typeface="Wingdings" pitchFamily="2" charset="2"/>
              <a:buChar char="§"/>
              <a:defRPr/>
            </a:pPr>
            <a:r>
              <a:rPr lang="en-GB" sz="1600" b="0" kern="0" dirty="0">
                <a:latin typeface="Calibri" panose="020F0502020204030204" pitchFamily="34" charset="0"/>
                <a:cs typeface="+mn-cs"/>
              </a:rPr>
              <a:t>IMPORTANT: ALL drafts contain length restrictions </a:t>
            </a:r>
            <a:r>
              <a:rPr lang="en-GB" sz="1600" kern="0" dirty="0">
                <a:latin typeface="Calibri" panose="020F0502020204030204" pitchFamily="34" charset="0"/>
                <a:cs typeface="+mn-cs"/>
              </a:rPr>
              <a:t>(up to  30m max!)</a:t>
            </a:r>
          </a:p>
          <a:p>
            <a:pPr marL="800009" lvl="1" indent="-342861" algn="l" eaLnBrk="0" hangingPunct="0">
              <a:spcBef>
                <a:spcPct val="20000"/>
              </a:spcBef>
              <a:buFont typeface="Wingdings" pitchFamily="2" charset="2"/>
              <a:buChar char="§"/>
              <a:defRPr/>
            </a:pPr>
            <a:r>
              <a:rPr lang="en-GB" sz="1600" kern="0" dirty="0">
                <a:latin typeface="Calibri" panose="020F0502020204030204" pitchFamily="34" charset="0"/>
                <a:cs typeface="+mn-cs"/>
              </a:rPr>
              <a:t>CAT8 is optimised for 40GBit in data centres</a:t>
            </a:r>
          </a:p>
          <a:p>
            <a:pPr marL="800009" lvl="1" indent="-342861" algn="l" eaLnBrk="0" hangingPunct="0">
              <a:spcBef>
                <a:spcPct val="20000"/>
              </a:spcBef>
              <a:buFont typeface="Wingdings" pitchFamily="2" charset="2"/>
              <a:buChar char="§"/>
              <a:defRPr/>
            </a:pPr>
            <a:r>
              <a:rPr lang="en-GB" sz="1600" b="0" kern="0" dirty="0">
                <a:latin typeface="Calibri" panose="020F0502020204030204" pitchFamily="34" charset="0"/>
                <a:cs typeface="+mn-cs"/>
              </a:rPr>
              <a:t>Open questions</a:t>
            </a:r>
          </a:p>
          <a:p>
            <a:pPr marL="1257157" lvl="2" indent="-342861" algn="l" eaLnBrk="0" hangingPunct="0">
              <a:spcBef>
                <a:spcPct val="20000"/>
              </a:spcBef>
              <a:buFont typeface="Wingdings" pitchFamily="2" charset="2"/>
              <a:buChar char="§"/>
              <a:defRPr/>
            </a:pPr>
            <a:r>
              <a:rPr lang="en-GB" sz="1600" b="0" kern="0" dirty="0">
                <a:latin typeface="Calibri" panose="020F0502020204030204" pitchFamily="34" charset="0"/>
              </a:rPr>
              <a:t>ISO and TIA limits not settled</a:t>
            </a:r>
            <a:br>
              <a:rPr lang="en-GB" sz="1600" b="0" kern="0" dirty="0">
                <a:latin typeface="Calibri" panose="020F0502020204030204" pitchFamily="34" charset="0"/>
              </a:rPr>
            </a:br>
            <a:r>
              <a:rPr lang="en-GB" sz="1600" b="0" kern="0" dirty="0">
                <a:latin typeface="Calibri" panose="020F0502020204030204" pitchFamily="34" charset="0"/>
              </a:rPr>
              <a:t>– there are only drafts for CHANNEL limits available</a:t>
            </a:r>
          </a:p>
          <a:p>
            <a:pPr marL="1257157" lvl="2" indent="-342861" algn="l" eaLnBrk="0" hangingPunct="0">
              <a:spcBef>
                <a:spcPct val="20000"/>
              </a:spcBef>
              <a:buFont typeface="Wingdings" pitchFamily="2" charset="2"/>
              <a:buChar char="§"/>
              <a:defRPr/>
            </a:pPr>
            <a:r>
              <a:rPr lang="en-GB" sz="1600" b="0" kern="0" dirty="0">
                <a:latin typeface="Calibri" panose="020F0502020204030204" pitchFamily="34" charset="0"/>
              </a:rPr>
              <a:t>No standards for CAT8 components yet</a:t>
            </a:r>
          </a:p>
          <a:p>
            <a:pPr marL="1257157" lvl="2" indent="-342861" algn="l" eaLnBrk="0" hangingPunct="0">
              <a:spcBef>
                <a:spcPct val="20000"/>
              </a:spcBef>
              <a:buFont typeface="Wingdings" pitchFamily="2" charset="2"/>
              <a:buChar char="§"/>
              <a:defRPr/>
            </a:pPr>
            <a:r>
              <a:rPr lang="en-GB" sz="1600" b="0" kern="0" dirty="0">
                <a:latin typeface="Calibri" panose="020F0502020204030204" pitchFamily="34" charset="0"/>
                <a:cs typeface="+mn-cs"/>
              </a:rPr>
              <a:t>IEC will launch a new standards project for measurement accuracies up to 2000MHz in autumn 2015</a:t>
            </a:r>
          </a:p>
          <a:p>
            <a:pPr marL="1257157" lvl="2" indent="-342861" algn="l" eaLnBrk="0" hangingPunct="0">
              <a:spcBef>
                <a:spcPct val="20000"/>
              </a:spcBef>
              <a:buFont typeface="Wingdings" pitchFamily="2" charset="2"/>
              <a:buChar char="§"/>
              <a:defRPr/>
            </a:pPr>
            <a:r>
              <a:rPr lang="en-GB" sz="1600" kern="0" dirty="0">
                <a:solidFill>
                  <a:srgbClr val="FF0000"/>
                </a:solidFill>
                <a:latin typeface="Calibri" panose="020F0502020204030204" pitchFamily="34" charset="0"/>
                <a:cs typeface="+mn-cs"/>
              </a:rPr>
              <a:t>New measurement parameters under discussion!</a:t>
            </a:r>
          </a:p>
        </p:txBody>
      </p:sp>
      <p:sp>
        <p:nvSpPr>
          <p:cNvPr id="10247" name="TextBox 33"/>
          <p:cNvSpPr txBox="1">
            <a:spLocks noChangeArrowheads="1"/>
          </p:cNvSpPr>
          <p:nvPr/>
        </p:nvSpPr>
        <p:spPr bwMode="auto">
          <a:xfrm>
            <a:off x="4427985" y="32210"/>
            <a:ext cx="4630550" cy="64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GB" altLang="en-US" b="1" dirty="0">
                <a:latin typeface="Calibri" panose="020F0502020204030204" pitchFamily="34" charset="0"/>
              </a:rPr>
              <a:t>CAT 8 and 40Gbit over Twisted Pair </a:t>
            </a:r>
          </a:p>
          <a:p>
            <a:pPr algn="r" eaLnBrk="1" hangingPunct="1"/>
            <a:r>
              <a:rPr lang="en-GB" altLang="en-US" b="1" dirty="0">
                <a:latin typeface="Calibri" panose="020F0502020204030204" pitchFamily="34" charset="0"/>
              </a:rPr>
              <a:t>Big Goals and Many Open Questions</a:t>
            </a:r>
          </a:p>
        </p:txBody>
      </p:sp>
    </p:spTree>
    <p:extLst>
      <p:ext uri="{BB962C8B-B14F-4D97-AF65-F5344CB8AC3E}">
        <p14:creationId xmlns:p14="http://schemas.microsoft.com/office/powerpoint/2010/main" val="941006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6" grpI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3"/>
          <p:cNvSpPr txBox="1">
            <a:spLocks noChangeArrowheads="1"/>
          </p:cNvSpPr>
          <p:nvPr/>
        </p:nvSpPr>
        <p:spPr bwMode="auto">
          <a:xfrm>
            <a:off x="4427985" y="16309"/>
            <a:ext cx="4630550" cy="64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GB" altLang="en-US" b="1" dirty="0">
                <a:latin typeface="Calibri" panose="020F0502020204030204" pitchFamily="34" charset="0"/>
              </a:rPr>
              <a:t>CAT 8 and 40Gbit over Twisted Pair </a:t>
            </a:r>
          </a:p>
          <a:p>
            <a:pPr algn="r" eaLnBrk="1" hangingPunct="1"/>
            <a:r>
              <a:rPr lang="en-GB" altLang="en-US" b="1" dirty="0">
                <a:latin typeface="Calibri" panose="020F0502020204030204" pitchFamily="34" charset="0"/>
              </a:rPr>
              <a:t>Big Goals and Many Open Questions</a:t>
            </a:r>
          </a:p>
        </p:txBody>
      </p:sp>
      <p:sp>
        <p:nvSpPr>
          <p:cNvPr id="4" name="Text Placeholder 6"/>
          <p:cNvSpPr txBox="1">
            <a:spLocks/>
          </p:cNvSpPr>
          <p:nvPr/>
        </p:nvSpPr>
        <p:spPr bwMode="auto">
          <a:xfrm>
            <a:off x="155576" y="806450"/>
            <a:ext cx="8713788" cy="4537075"/>
          </a:xfrm>
          <a:prstGeom prst="rect">
            <a:avLst/>
          </a:prstGeom>
          <a:noFill/>
          <a:ln>
            <a:miter lim="800000"/>
            <a:headEnd/>
            <a:tailEnd/>
          </a:ln>
        </p:spPr>
        <p:txBody>
          <a:bodyPr lIns="91430" tIns="45715" rIns="91430" bIns="45715"/>
          <a:lstStyle/>
          <a:p>
            <a:pPr lvl="1" algn="l" eaLnBrk="0" hangingPunct="0">
              <a:spcBef>
                <a:spcPct val="20000"/>
              </a:spcBef>
              <a:defRPr/>
            </a:pPr>
            <a:r>
              <a:rPr lang="en-GB" sz="1600" kern="0" dirty="0">
                <a:latin typeface="Calibri" panose="020F0502020204030204" pitchFamily="34" charset="0"/>
                <a:cs typeface="+mn-cs"/>
              </a:rPr>
              <a:t>Summary</a:t>
            </a:r>
          </a:p>
          <a:p>
            <a:pPr marL="800009" lvl="1" indent="-342861" algn="l" eaLnBrk="0" hangingPunct="0">
              <a:spcBef>
                <a:spcPct val="20000"/>
              </a:spcBef>
              <a:buFont typeface="Wingdings" pitchFamily="2" charset="2"/>
              <a:buChar char="§"/>
              <a:defRPr/>
            </a:pPr>
            <a:r>
              <a:rPr lang="en-GB" sz="1600" b="0" kern="0" dirty="0">
                <a:latin typeface="Calibri" panose="020F0502020204030204" pitchFamily="34" charset="0"/>
                <a:cs typeface="+mn-cs"/>
              </a:rPr>
              <a:t>First of all, standards committees need to agree on what at all needs to be tested in the field!</a:t>
            </a:r>
          </a:p>
          <a:p>
            <a:pPr marL="800009" lvl="1" indent="-342861" algn="l" eaLnBrk="0" hangingPunct="0">
              <a:spcBef>
                <a:spcPct val="20000"/>
              </a:spcBef>
              <a:buFont typeface="Wingdings" pitchFamily="2" charset="2"/>
              <a:buChar char="§"/>
              <a:defRPr/>
            </a:pPr>
            <a:r>
              <a:rPr lang="en-GB" sz="1600" b="0" kern="0" dirty="0">
                <a:latin typeface="Calibri" panose="020F0502020204030204" pitchFamily="34" charset="0"/>
                <a:cs typeface="+mn-cs"/>
              </a:rPr>
              <a:t>Possibly new measurement parameters and new frequency ranges can earliest be adopted into future releases of ISO/IEC 61935-1 and EIA/TIA-1152.</a:t>
            </a:r>
          </a:p>
          <a:p>
            <a:pPr marL="800009" lvl="1" indent="-342861" algn="l" eaLnBrk="0" hangingPunct="0">
              <a:spcBef>
                <a:spcPct val="20000"/>
              </a:spcBef>
              <a:buFont typeface="Wingdings" pitchFamily="2" charset="2"/>
              <a:buChar char="§"/>
              <a:defRPr/>
            </a:pPr>
            <a:r>
              <a:rPr lang="en-GB" sz="1600" b="0" kern="0" dirty="0">
                <a:latin typeface="Calibri" panose="020F0502020204030204" pitchFamily="34" charset="0"/>
              </a:rPr>
              <a:t>Future editions with CAT8 support are still years out!</a:t>
            </a:r>
          </a:p>
          <a:p>
            <a:pPr marL="800009" lvl="1" indent="-342861" algn="l" eaLnBrk="0" hangingPunct="0">
              <a:spcBef>
                <a:spcPct val="20000"/>
              </a:spcBef>
              <a:buFont typeface="Wingdings" pitchFamily="2" charset="2"/>
              <a:buChar char="§"/>
              <a:defRPr/>
            </a:pPr>
            <a:r>
              <a:rPr lang="en-GB" sz="1600" kern="0" dirty="0">
                <a:solidFill>
                  <a:srgbClr val="FF0000"/>
                </a:solidFill>
                <a:latin typeface="Calibri" panose="020F0502020204030204" pitchFamily="34" charset="0"/>
                <a:cs typeface="+mn-cs"/>
              </a:rPr>
              <a:t>WARNING: Until then, there is no normative reference at all for field testing up to CAT8</a:t>
            </a:r>
          </a:p>
          <a:p>
            <a:pPr marL="800009" lvl="1" indent="-342861" algn="l" eaLnBrk="0" hangingPunct="0">
              <a:spcBef>
                <a:spcPct val="20000"/>
              </a:spcBef>
              <a:buFont typeface="Wingdings" pitchFamily="2" charset="2"/>
              <a:buChar char="§"/>
              <a:defRPr/>
            </a:pPr>
            <a:r>
              <a:rPr lang="en-GB" sz="1600" b="0" kern="0" dirty="0">
                <a:latin typeface="Calibri" panose="020F0502020204030204" pitchFamily="34" charset="0"/>
              </a:rPr>
              <a:t>As long as the standards for cabling </a:t>
            </a:r>
            <a:r>
              <a:rPr lang="en-GB" sz="1600" b="0" u="sng" kern="0" dirty="0">
                <a:latin typeface="Calibri" panose="020F0502020204030204" pitchFamily="34" charset="0"/>
              </a:rPr>
              <a:t>as well as </a:t>
            </a:r>
            <a:r>
              <a:rPr lang="en-GB" sz="1600" b="0" kern="0" dirty="0">
                <a:latin typeface="Calibri" panose="020F0502020204030204" pitchFamily="34" charset="0"/>
              </a:rPr>
              <a:t>testing are not ratified, an installer would work outside of any normative reference and legal basis</a:t>
            </a:r>
          </a:p>
          <a:p>
            <a:pPr marL="800009" lvl="1" indent="-342861" algn="l" eaLnBrk="0" hangingPunct="0">
              <a:spcBef>
                <a:spcPct val="20000"/>
              </a:spcBef>
              <a:buFont typeface="Wingdings" pitchFamily="2" charset="2"/>
              <a:buChar char="§"/>
              <a:defRPr/>
            </a:pPr>
            <a:r>
              <a:rPr lang="en-GB" sz="1600" b="0" kern="0" dirty="0">
                <a:solidFill>
                  <a:srgbClr val="FF0000"/>
                </a:solidFill>
                <a:latin typeface="Calibri" panose="020F0502020204030204" pitchFamily="34" charset="0"/>
              </a:rPr>
              <a:t>As an installer of the cabling system, the installer carries the product liability for the product “installed CAT8 cabling for 40GBit/s”  In a legal dispute (</a:t>
            </a:r>
            <a:r>
              <a:rPr lang="en-GB" sz="1600" b="0" kern="0" dirty="0" err="1">
                <a:solidFill>
                  <a:srgbClr val="FF0000"/>
                </a:solidFill>
                <a:latin typeface="Calibri" panose="020F0502020204030204" pitchFamily="34" charset="0"/>
              </a:rPr>
              <a:t>e.g</a:t>
            </a:r>
            <a:r>
              <a:rPr lang="en-GB" sz="1600" b="0" kern="0" dirty="0">
                <a:solidFill>
                  <a:srgbClr val="FF0000"/>
                </a:solidFill>
                <a:latin typeface="Calibri" panose="020F0502020204030204" pitchFamily="34" charset="0"/>
              </a:rPr>
              <a:t> if the cabling in future will not support 40Gbit/s) , the installer would be held liable because a measurement method was used that bared any normative reference and therefore would not be valid at court</a:t>
            </a:r>
            <a:br>
              <a:rPr lang="en-GB" sz="1600" b="0" kern="0" dirty="0">
                <a:solidFill>
                  <a:srgbClr val="FF0000"/>
                </a:solidFill>
                <a:latin typeface="Calibri" panose="020F0502020204030204" pitchFamily="34" charset="0"/>
              </a:rPr>
            </a:br>
            <a:endParaRPr lang="en-GB" sz="1600" b="0" kern="0" dirty="0">
              <a:solidFill>
                <a:srgbClr val="FF0000"/>
              </a:solidFill>
              <a:latin typeface="Calibri" panose="020F0502020204030204" pitchFamily="34" charset="0"/>
            </a:endParaRPr>
          </a:p>
          <a:p>
            <a:pPr marL="800009" lvl="1" indent="-342861" algn="l" eaLnBrk="0" hangingPunct="0">
              <a:spcBef>
                <a:spcPct val="20000"/>
              </a:spcBef>
              <a:buFont typeface="Wingdings" pitchFamily="2" charset="2"/>
              <a:buChar char="§"/>
              <a:defRPr/>
            </a:pPr>
            <a:endParaRPr lang="en-GB" sz="1600" b="0" kern="0" dirty="0">
              <a:solidFill>
                <a:srgbClr val="FF0000"/>
              </a:solidFill>
              <a:latin typeface="Calibri" panose="020F0502020204030204" pitchFamily="34" charset="0"/>
              <a:cs typeface="+mn-cs"/>
            </a:endParaRPr>
          </a:p>
          <a:p>
            <a:pPr lvl="1" algn="l" eaLnBrk="0" hangingPunct="0">
              <a:spcBef>
                <a:spcPct val="20000"/>
              </a:spcBef>
              <a:defRPr/>
            </a:pPr>
            <a:endParaRPr lang="en-GB" sz="1600" b="0" kern="0" dirty="0">
              <a:latin typeface="Calibri" panose="020F0502020204030204" pitchFamily="34" charset="0"/>
              <a:cs typeface="+mn-cs"/>
            </a:endParaRPr>
          </a:p>
          <a:p>
            <a:pPr lvl="2" algn="l" eaLnBrk="0" hangingPunct="0">
              <a:spcBef>
                <a:spcPct val="20000"/>
              </a:spcBef>
              <a:defRPr/>
            </a:pPr>
            <a:endParaRPr lang="en-GB" sz="1600" b="0" kern="0" dirty="0">
              <a:latin typeface="Calibri" panose="020F0502020204030204" pitchFamily="34" charset="0"/>
              <a:cs typeface="+mn-cs"/>
            </a:endParaRPr>
          </a:p>
          <a:p>
            <a:pPr lvl="2" algn="l" eaLnBrk="0" hangingPunct="0">
              <a:spcBef>
                <a:spcPct val="20000"/>
              </a:spcBef>
              <a:defRPr/>
            </a:pPr>
            <a:r>
              <a:rPr lang="en-GB" sz="1600" b="0" kern="0" dirty="0">
                <a:latin typeface="Calibri" panose="020F0502020204030204" pitchFamily="34" charset="0"/>
                <a:cs typeface="+mn-cs"/>
              </a:rPr>
              <a:t/>
            </a:r>
            <a:br>
              <a:rPr lang="en-GB" sz="1600" b="0" kern="0" dirty="0">
                <a:latin typeface="Calibri" panose="020F0502020204030204" pitchFamily="34" charset="0"/>
                <a:cs typeface="+mn-cs"/>
              </a:rPr>
            </a:br>
            <a:r>
              <a:rPr lang="en-GB" b="0" kern="0" dirty="0">
                <a:latin typeface="Calibri" panose="020F0502020204030204" pitchFamily="34" charset="0"/>
                <a:cs typeface="+mn-cs"/>
              </a:rPr>
              <a:t>=&gt; A lot of </a:t>
            </a:r>
            <a:r>
              <a:rPr lang="en-GB" b="0" kern="0" dirty="0" smtClean="0">
                <a:latin typeface="Calibri" panose="020F0502020204030204" pitchFamily="34" charset="0"/>
                <a:cs typeface="+mn-cs"/>
              </a:rPr>
              <a:t>basics are </a:t>
            </a:r>
            <a:r>
              <a:rPr lang="en-GB" b="0" kern="0" dirty="0">
                <a:latin typeface="Calibri" panose="020F0502020204030204" pitchFamily="34" charset="0"/>
                <a:cs typeface="+mn-cs"/>
              </a:rPr>
              <a:t>still missing!</a:t>
            </a:r>
          </a:p>
          <a:p>
            <a:pPr marL="342861" indent="-342861" algn="l" eaLnBrk="0" hangingPunct="0">
              <a:spcBef>
                <a:spcPct val="20000"/>
              </a:spcBef>
              <a:buFont typeface="Wingdings" pitchFamily="2" charset="2"/>
              <a:buChar char="§"/>
              <a:defRPr/>
            </a:pPr>
            <a:endParaRPr lang="en-GB" sz="1600" b="0" kern="0" dirty="0">
              <a:latin typeface="Calibri" panose="020F0502020204030204" pitchFamily="34" charset="0"/>
              <a:cs typeface="+mn-cs"/>
            </a:endParaRPr>
          </a:p>
          <a:p>
            <a:pPr marL="800009" lvl="1" indent="-342861" algn="l" eaLnBrk="0" hangingPunct="0">
              <a:spcBef>
                <a:spcPct val="20000"/>
              </a:spcBef>
              <a:buFont typeface="Wingdings" pitchFamily="2" charset="2"/>
              <a:buChar char="§"/>
              <a:defRPr/>
            </a:pPr>
            <a:endParaRPr lang="en-GB" sz="1600" b="0" kern="0" dirty="0">
              <a:latin typeface="Calibri" panose="020F0502020204030204" pitchFamily="34" charset="0"/>
              <a:cs typeface="+mn-cs"/>
            </a:endParaRPr>
          </a:p>
        </p:txBody>
      </p:sp>
    </p:spTree>
    <p:extLst>
      <p:ext uri="{BB962C8B-B14F-4D97-AF65-F5344CB8AC3E}">
        <p14:creationId xmlns:p14="http://schemas.microsoft.com/office/powerpoint/2010/main" val="2941519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p:cNvSpPr txBox="1">
            <a:spLocks/>
          </p:cNvSpPr>
          <p:nvPr/>
        </p:nvSpPr>
        <p:spPr bwMode="auto">
          <a:xfrm>
            <a:off x="107504" y="833958"/>
            <a:ext cx="9001571" cy="3402806"/>
          </a:xfrm>
          <a:prstGeom prst="rect">
            <a:avLst/>
          </a:prstGeom>
          <a:noFill/>
          <a:ln>
            <a:miter lim="800000"/>
            <a:headEnd/>
            <a:tailEnd/>
          </a:ln>
        </p:spPr>
        <p:txBody>
          <a:bodyPr lIns="91430" tIns="45715" rIns="91430" bIns="45715"/>
          <a:lstStyle/>
          <a:p>
            <a:pPr marL="342861" indent="-342861" algn="l" eaLnBrk="0" hangingPunct="0">
              <a:spcBef>
                <a:spcPct val="20000"/>
              </a:spcBef>
              <a:buFont typeface="Wingdings" pitchFamily="2" charset="2"/>
              <a:buChar char="§"/>
              <a:defRPr/>
            </a:pPr>
            <a:r>
              <a:rPr lang="en-GB" sz="1600" b="0" kern="0" dirty="0">
                <a:latin typeface="Calibri" panose="020F0502020204030204" pitchFamily="34" charset="0"/>
                <a:cs typeface="+mn-cs"/>
              </a:rPr>
              <a:t>Would 40GBit/s = 40000MBit/s make sense in horizontal cabling?</a:t>
            </a:r>
          </a:p>
          <a:p>
            <a:pPr marL="742865" lvl="1" indent="-285717" algn="l" eaLnBrk="0" hangingPunct="0">
              <a:spcBef>
                <a:spcPct val="20000"/>
              </a:spcBef>
              <a:buFont typeface="Arial" panose="020B0604020202020204" pitchFamily="34" charset="0"/>
              <a:buChar char="•"/>
              <a:defRPr/>
            </a:pPr>
            <a:r>
              <a:rPr lang="en-GB" sz="1600" b="0" kern="0" dirty="0">
                <a:latin typeface="Calibri" panose="020F0502020204030204" pitchFamily="34" charset="0"/>
              </a:rPr>
              <a:t>Bandwidth of a normal PC network interface : 1000MBit/s</a:t>
            </a:r>
          </a:p>
          <a:p>
            <a:pPr marL="742865" lvl="1" indent="-285717" algn="l" eaLnBrk="0" hangingPunct="0">
              <a:spcBef>
                <a:spcPct val="20000"/>
              </a:spcBef>
              <a:buFont typeface="Arial" panose="020B0604020202020204" pitchFamily="34" charset="0"/>
              <a:buChar char="•"/>
              <a:defRPr/>
            </a:pPr>
            <a:r>
              <a:rPr lang="en-GB" sz="1600" b="0" kern="0" dirty="0">
                <a:latin typeface="Calibri" panose="020F0502020204030204" pitchFamily="34" charset="0"/>
              </a:rPr>
              <a:t>Examples for extremely high bandwidth:</a:t>
            </a:r>
          </a:p>
          <a:p>
            <a:pPr marL="1200013" lvl="2" indent="-285717" algn="l" eaLnBrk="0" hangingPunct="0">
              <a:spcBef>
                <a:spcPct val="20000"/>
              </a:spcBef>
              <a:buFont typeface="Arial" panose="020B0604020202020204" pitchFamily="34" charset="0"/>
              <a:buChar char="•"/>
              <a:defRPr/>
            </a:pPr>
            <a:r>
              <a:rPr lang="en-GB" sz="1600" b="0" kern="0" dirty="0">
                <a:latin typeface="Calibri" panose="020F0502020204030204" pitchFamily="34" charset="0"/>
              </a:rPr>
              <a:t>Streaming Blue Ray Disk 	: 40MBit/s , Utilisation of the network card : 4%</a:t>
            </a:r>
          </a:p>
          <a:p>
            <a:pPr marL="1200013" lvl="2" indent="-285717" algn="l" eaLnBrk="0" hangingPunct="0">
              <a:spcBef>
                <a:spcPct val="20000"/>
              </a:spcBef>
              <a:buFont typeface="Arial" panose="020B0604020202020204" pitchFamily="34" charset="0"/>
              <a:buChar char="•"/>
              <a:defRPr/>
            </a:pPr>
            <a:r>
              <a:rPr lang="en-GB" sz="1600" b="0" kern="0" dirty="0">
                <a:latin typeface="Calibri" panose="020F0502020204030204" pitchFamily="34" charset="0"/>
              </a:rPr>
              <a:t>Streaming HDTV (max)	: 15MBit/s , Utilisation of the network card : 1.5%</a:t>
            </a:r>
          </a:p>
          <a:p>
            <a:pPr marL="1200013" lvl="2" indent="-285717" algn="l" eaLnBrk="0" hangingPunct="0">
              <a:spcBef>
                <a:spcPct val="20000"/>
              </a:spcBef>
              <a:buFont typeface="Arial" panose="020B0604020202020204" pitchFamily="34" charset="0"/>
              <a:buChar char="•"/>
              <a:defRPr/>
            </a:pPr>
            <a:r>
              <a:rPr lang="en-GB" sz="1600" b="0" kern="0" dirty="0">
                <a:latin typeface="Calibri" panose="020F0502020204030204" pitchFamily="34" charset="0"/>
              </a:rPr>
              <a:t>Streaming 8K UHDTV	:183MBit/s, Utilisation of the network card : ~18%</a:t>
            </a:r>
            <a:br>
              <a:rPr lang="en-GB" sz="1600" b="0" kern="0" dirty="0">
                <a:latin typeface="Calibri" panose="020F0502020204030204" pitchFamily="34" charset="0"/>
              </a:rPr>
            </a:br>
            <a:r>
              <a:rPr lang="en-GB" sz="1400" kern="0" dirty="0">
                <a:latin typeface="Calibri" panose="020F0502020204030204" pitchFamily="34" charset="0"/>
              </a:rPr>
              <a:t>(btw : How many UHDTV streams do you want to watch simultaneously on one device??)</a:t>
            </a:r>
            <a:endParaRPr lang="en-GB" sz="1600" kern="0" dirty="0">
              <a:latin typeface="Calibri" panose="020F0502020204030204" pitchFamily="34" charset="0"/>
            </a:endParaRPr>
          </a:p>
          <a:p>
            <a:pPr marL="742865" lvl="1" indent="-285717" algn="l" eaLnBrk="0" hangingPunct="0">
              <a:spcBef>
                <a:spcPct val="20000"/>
              </a:spcBef>
              <a:buFont typeface="Wingdings" pitchFamily="2" charset="2"/>
              <a:buChar char="Ø"/>
              <a:defRPr/>
            </a:pPr>
            <a:r>
              <a:rPr lang="en-GB" sz="1600" b="0" kern="0" dirty="0">
                <a:latin typeface="Calibri" panose="020F0502020204030204" pitchFamily="34" charset="0"/>
                <a:cs typeface="+mn-cs"/>
              </a:rPr>
              <a:t>A </a:t>
            </a:r>
            <a:r>
              <a:rPr lang="en-GB" sz="1600" kern="0" dirty="0">
                <a:solidFill>
                  <a:srgbClr val="FF0000"/>
                </a:solidFill>
                <a:latin typeface="Calibri" panose="020F0502020204030204" pitchFamily="34" charset="0"/>
                <a:cs typeface="+mn-cs"/>
              </a:rPr>
              <a:t>40 !</a:t>
            </a:r>
            <a:r>
              <a:rPr lang="en-GB" sz="1600" kern="0" dirty="0">
                <a:latin typeface="Calibri" panose="020F0502020204030204" pitchFamily="34" charset="0"/>
                <a:cs typeface="+mn-cs"/>
              </a:rPr>
              <a:t> </a:t>
            </a:r>
            <a:r>
              <a:rPr lang="en-GB" sz="1600" b="0" kern="0" dirty="0">
                <a:latin typeface="Calibri" panose="020F0502020204030204" pitchFamily="34" charset="0"/>
                <a:cs typeface="+mn-cs"/>
              </a:rPr>
              <a:t>times higher bandwidth for a network card would not make sense for normal desktop applications and would only increase cost</a:t>
            </a:r>
          </a:p>
          <a:p>
            <a:pPr marL="742865" lvl="1" indent="-285717" algn="l" eaLnBrk="0" hangingPunct="0">
              <a:spcBef>
                <a:spcPct val="20000"/>
              </a:spcBef>
              <a:buFont typeface="Wingdings" pitchFamily="2" charset="2"/>
              <a:buChar char="Ø"/>
              <a:defRPr/>
            </a:pPr>
            <a:r>
              <a:rPr lang="en-GB" sz="1600" b="0" kern="0" dirty="0">
                <a:latin typeface="Calibri" panose="020F0502020204030204" pitchFamily="34" charset="0"/>
                <a:cs typeface="+mn-cs"/>
              </a:rPr>
              <a:t>Exception: Video editing over the network </a:t>
            </a:r>
            <a:br>
              <a:rPr lang="en-GB" sz="1600" b="0" kern="0" dirty="0">
                <a:latin typeface="Calibri" panose="020F0502020204030204" pitchFamily="34" charset="0"/>
                <a:cs typeface="+mn-cs"/>
              </a:rPr>
            </a:br>
            <a:r>
              <a:rPr lang="en-GB" sz="1600" b="0" kern="0" dirty="0">
                <a:latin typeface="Calibri" panose="020F0502020204030204" pitchFamily="34" charset="0"/>
                <a:cs typeface="+mn-cs"/>
              </a:rPr>
              <a:t>Professional video editing over the network requires higher bandwidth because the caching of files is very bandwidth intensive</a:t>
            </a:r>
            <a:br>
              <a:rPr lang="en-GB" sz="1600" b="0" kern="0" dirty="0">
                <a:latin typeface="Calibri" panose="020F0502020204030204" pitchFamily="34" charset="0"/>
                <a:cs typeface="+mn-cs"/>
              </a:rPr>
            </a:br>
            <a:r>
              <a:rPr lang="en-GB" sz="1600" b="0" kern="0" dirty="0">
                <a:latin typeface="Calibri" panose="020F0502020204030204" pitchFamily="34" charset="0"/>
                <a:cs typeface="+mn-cs"/>
              </a:rPr>
              <a:t>This also requires very powerful server structures in the background</a:t>
            </a:r>
            <a:br>
              <a:rPr lang="en-GB" sz="1600" b="0" kern="0" dirty="0">
                <a:latin typeface="Calibri" panose="020F0502020204030204" pitchFamily="34" charset="0"/>
                <a:cs typeface="+mn-cs"/>
              </a:rPr>
            </a:br>
            <a:r>
              <a:rPr lang="en-GB" sz="1600" kern="0" dirty="0">
                <a:latin typeface="Calibri" panose="020F0502020204030204" pitchFamily="34" charset="0"/>
                <a:cs typeface="+mn-cs"/>
              </a:rPr>
              <a:t>=&gt; Data Centre application for </a:t>
            </a:r>
            <a:r>
              <a:rPr lang="en-GB" sz="1600" kern="0" dirty="0">
                <a:solidFill>
                  <a:srgbClr val="FF0000"/>
                </a:solidFill>
                <a:latin typeface="Calibri" panose="020F0502020204030204" pitchFamily="34" charset="0"/>
                <a:cs typeface="+mn-cs"/>
              </a:rPr>
              <a:t>10GBIt/s (sufficient!)</a:t>
            </a:r>
          </a:p>
          <a:p>
            <a:pPr marL="342861" indent="-342861" algn="l" eaLnBrk="0" hangingPunct="0">
              <a:spcBef>
                <a:spcPct val="20000"/>
              </a:spcBef>
              <a:buFont typeface="Wingdings" pitchFamily="2" charset="2"/>
              <a:buChar char="§"/>
              <a:defRPr/>
            </a:pPr>
            <a:endParaRPr lang="en-GB" sz="1600" b="0" kern="0" dirty="0">
              <a:latin typeface="Calibri" panose="020F0502020204030204" pitchFamily="34" charset="0"/>
              <a:cs typeface="+mn-cs"/>
            </a:endParaRPr>
          </a:p>
        </p:txBody>
      </p:sp>
      <p:sp>
        <p:nvSpPr>
          <p:cNvPr id="7" name="TextBox 33"/>
          <p:cNvSpPr txBox="1">
            <a:spLocks noChangeArrowheads="1"/>
          </p:cNvSpPr>
          <p:nvPr/>
        </p:nvSpPr>
        <p:spPr bwMode="auto">
          <a:xfrm>
            <a:off x="4427985" y="16309"/>
            <a:ext cx="4630550" cy="64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1430" tIns="45715" rIns="91430"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GB" altLang="en-US" b="1" dirty="0">
                <a:latin typeface="Calibri" panose="020F0502020204030204" pitchFamily="34" charset="0"/>
              </a:rPr>
              <a:t>CAT 8 and 40Gbit over Twisted Pair </a:t>
            </a:r>
          </a:p>
          <a:p>
            <a:pPr algn="r" eaLnBrk="1" hangingPunct="1"/>
            <a:r>
              <a:rPr lang="en-GB" altLang="en-US" b="1" dirty="0">
                <a:latin typeface="Calibri" panose="020F0502020204030204" pitchFamily="34" charset="0"/>
              </a:rPr>
              <a:t>Big Goals and Many Open Questions</a:t>
            </a:r>
          </a:p>
        </p:txBody>
      </p:sp>
    </p:spTree>
    <p:extLst>
      <p:ext uri="{BB962C8B-B14F-4D97-AF65-F5344CB8AC3E}">
        <p14:creationId xmlns:p14="http://schemas.microsoft.com/office/powerpoint/2010/main" val="1376737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6" grpId="1" build="allAtOnce"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otham">
      <a:majorFont>
        <a:latin typeface="Gotham Narrow Bold"/>
        <a:ea typeface=""/>
        <a:cs typeface="Arial"/>
      </a:majorFont>
      <a:minorFont>
        <a:latin typeface="Gotham Narrow Ligh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38A8"/>
        </a:solidFill>
        <a:ln>
          <a:solidFill>
            <a:srgbClr val="0038A8"/>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TotalTime>
  <Words>5594</Words>
  <Application>Microsoft Office PowerPoint</Application>
  <PresentationFormat>Presentazione su schermo (16:9)</PresentationFormat>
  <Paragraphs>908</Paragraphs>
  <Slides>53</Slides>
  <Notes>53</Notes>
  <HiddenSlides>0</HiddenSlides>
  <MMClips>0</MMClips>
  <ScaleCrop>false</ScaleCrop>
  <HeadingPairs>
    <vt:vector size="6" baseType="variant">
      <vt:variant>
        <vt:lpstr>Tema</vt:lpstr>
      </vt:variant>
      <vt:variant>
        <vt:i4>2</vt:i4>
      </vt:variant>
      <vt:variant>
        <vt:lpstr>Server OLE incorporati</vt:lpstr>
      </vt:variant>
      <vt:variant>
        <vt:i4>1</vt:i4>
      </vt:variant>
      <vt:variant>
        <vt:lpstr>Titoli diapositive</vt:lpstr>
      </vt:variant>
      <vt:variant>
        <vt:i4>53</vt:i4>
      </vt:variant>
    </vt:vector>
  </HeadingPairs>
  <TitlesOfParts>
    <vt:vector size="56" baseType="lpstr">
      <vt:lpstr>Default Design</vt:lpstr>
      <vt:lpstr>1_Default Design</vt:lpstr>
      <vt:lpstr>Bitmap-Bild</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Ideal Industries Networks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konstantin.huedepohl@idealnwd.com</dc:creator>
  <cp:lastModifiedBy>Alberto Pinto</cp:lastModifiedBy>
  <cp:revision>1549</cp:revision>
  <cp:lastPrinted>2015-11-02T13:34:36Z</cp:lastPrinted>
  <dcterms:created xsi:type="dcterms:W3CDTF">2010-01-28T16:37:56Z</dcterms:created>
  <dcterms:modified xsi:type="dcterms:W3CDTF">2017-10-19T16:50:15Z</dcterms:modified>
</cp:coreProperties>
</file>